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26"/>
  </p:notesMasterIdLst>
  <p:sldIdLst>
    <p:sldId id="297" r:id="rId5"/>
    <p:sldId id="2022" r:id="rId6"/>
    <p:sldId id="354" r:id="rId7"/>
    <p:sldId id="1960" r:id="rId8"/>
    <p:sldId id="1998" r:id="rId9"/>
    <p:sldId id="2004" r:id="rId10"/>
    <p:sldId id="1999" r:id="rId11"/>
    <p:sldId id="1961" r:id="rId12"/>
    <p:sldId id="2040" r:id="rId13"/>
    <p:sldId id="1957" r:id="rId14"/>
    <p:sldId id="1982" r:id="rId15"/>
    <p:sldId id="1992" r:id="rId16"/>
    <p:sldId id="400" r:id="rId17"/>
    <p:sldId id="1966" r:id="rId18"/>
    <p:sldId id="1958" r:id="rId19"/>
    <p:sldId id="397" r:id="rId20"/>
    <p:sldId id="2015" r:id="rId21"/>
    <p:sldId id="2041" r:id="rId22"/>
    <p:sldId id="1929" r:id="rId23"/>
    <p:sldId id="2010" r:id="rId24"/>
    <p:sldId id="40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BD779B-080E-CDEC-CC5A-6A6538037891}" name="Melino Gianotti" initials="MG" userId="S::mgianotti@npaihb.org::25f04a5d-e21b-4f13-8fd5-7d9bf64a32aa" providerId="AD"/>
  <p188:author id="{346FB9A2-66FA-27D0-007C-8DDC92155BBA}" name="Nicole Smith" initials="NS" userId="S::nsmith@npaihb.org::b7aa1931-7cef-41cd-983d-2b6d119c1bb6" providerId="AD"/>
  <p188:author id="{09C170CB-6DC2-D3DC-982B-D896049F2012}" name="Shawn Blackshear" initials="SB" userId="S::sblackshear@npaihb.org::7327821e-81ec-455f-91c3-275eedbde2e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B21"/>
    <a:srgbClr val="8FA7EF"/>
    <a:srgbClr val="D2BA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908" autoAdjust="0"/>
  </p:normalViewPr>
  <p:slideViewPr>
    <p:cSldViewPr snapToGrid="0">
      <p:cViewPr varScale="1">
        <p:scale>
          <a:sx n="84" d="100"/>
          <a:sy n="84" d="100"/>
        </p:scale>
        <p:origin x="786" y="8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smith\Documents\My%20docs\EH\CEHAs\Coeur%20dAlene%20Tribe%20CEHA%20Survey_Survey%20Monkey.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1" i="0" u="none" strike="noStrike" kern="1200" cap="all" spc="50" baseline="0">
                <a:solidFill>
                  <a:schemeClr val="tx1">
                    <a:lumMod val="65000"/>
                    <a:lumOff val="35000"/>
                  </a:schemeClr>
                </a:solidFill>
                <a:latin typeface="Roboto Condensed" panose="02000000000000000000" pitchFamily="2" charset="0"/>
                <a:ea typeface="Roboto Condensed" panose="02000000000000000000" pitchFamily="2" charset="0"/>
                <a:cs typeface="+mn-cs"/>
              </a:defRPr>
            </a:pPr>
            <a:r>
              <a:rPr lang="en-US" sz="1800" b="1" i="0" cap="none" baseline="0">
                <a:effectLst/>
              </a:rPr>
              <a:t>People were most concerned about contaminated natural food sources and drinking water quality.</a:t>
            </a:r>
            <a:endParaRPr lang="en-US" cap="none" baseline="0">
              <a:effectLst/>
            </a:endParaRPr>
          </a:p>
        </c:rich>
      </c:tx>
      <c:layout>
        <c:manualLayout>
          <c:xMode val="edge"/>
          <c:yMode val="edge"/>
          <c:x val="2.3284558180227483E-2"/>
          <c:y val="2.7777777777777776E-2"/>
        </c:manualLayout>
      </c:layout>
      <c:overlay val="0"/>
      <c:spPr>
        <a:noFill/>
        <a:ln>
          <a:noFill/>
        </a:ln>
        <a:effectLst/>
      </c:spPr>
      <c:txPr>
        <a:bodyPr rot="0" spcFirstLastPara="1" vertOverflow="ellipsis" vert="horz" wrap="square" anchor="ctr" anchorCtr="1"/>
        <a:lstStyle/>
        <a:p>
          <a:pPr algn="l">
            <a:defRPr sz="1800" b="1" i="0" u="none" strike="noStrike" kern="1200" cap="all" spc="50" baseline="0">
              <a:solidFill>
                <a:schemeClr val="tx1">
                  <a:lumMod val="65000"/>
                  <a:lumOff val="35000"/>
                </a:schemeClr>
              </a:solidFill>
              <a:latin typeface="Roboto Condensed" panose="02000000000000000000" pitchFamily="2" charset="0"/>
              <a:ea typeface="Roboto Condensed" panose="02000000000000000000" pitchFamily="2" charset="0"/>
              <a:cs typeface="+mn-cs"/>
            </a:defRPr>
          </a:pPr>
          <a:endParaRPr lang="en-US"/>
        </a:p>
      </c:txPr>
    </c:title>
    <c:autoTitleDeleted val="0"/>
    <c:plotArea>
      <c:layout>
        <c:manualLayout>
          <c:layoutTarget val="inner"/>
          <c:xMode val="edge"/>
          <c:yMode val="edge"/>
          <c:x val="0.30329444322169502"/>
          <c:y val="0.20842765224094656"/>
          <c:w val="0.67337683352576327"/>
          <c:h val="0.75628642570532689"/>
        </c:manualLayout>
      </c:layout>
      <c:barChart>
        <c:barDir val="bar"/>
        <c:grouping val="percentStacked"/>
        <c:varyColors val="0"/>
        <c:ser>
          <c:idx val="0"/>
          <c:order val="0"/>
          <c:tx>
            <c:strRef>
              <c:f>'ranks of EH issues'!$H$7</c:f>
              <c:strCache>
                <c:ptCount val="1"/>
                <c:pt idx="0">
                  <c:v>Not concerned</c:v>
                </c:pt>
              </c:strCache>
            </c:strRef>
          </c:tx>
          <c:spPr>
            <a:solidFill>
              <a:schemeClr val="bg1">
                <a:lumMod val="50000"/>
              </a:schemeClr>
            </a:solidFill>
            <a:ln>
              <a:solidFill>
                <a:schemeClr val="bg1">
                  <a:lumMod val="5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Condensed" panose="02000000000000000000" pitchFamily="2" charset="0"/>
                    <a:ea typeface="Roboto Condensed"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'ranks of EH issues'!$K$5:$W$5</c:f>
              <c:strCache>
                <c:ptCount val="13"/>
                <c:pt idx="0">
                  <c:v>Outdoor air quality</c:v>
                </c:pt>
                <c:pt idx="1">
                  <c:v>Food safety</c:v>
                </c:pt>
                <c:pt idx="2">
                  <c:v>Natural disasters</c:v>
                </c:pt>
                <c:pt idx="3">
                  <c:v>Household chemicals</c:v>
                </c:pt>
                <c:pt idx="4">
                  <c:v>Housing (mold, crowding)</c:v>
                </c:pt>
                <c:pt idx="5">
                  <c:v>Built environment (sidewalks, roads, parks)</c:v>
                </c:pt>
                <c:pt idx="6">
                  <c:v>Septic/Sewer</c:v>
                </c:pt>
                <c:pt idx="7">
                  <c:v>Hazardous waste</c:v>
                </c:pt>
                <c:pt idx="8">
                  <c:v>Industrial pollutants</c:v>
                </c:pt>
                <c:pt idx="9">
                  <c:v>River and stream quality</c:v>
                </c:pt>
                <c:pt idx="10">
                  <c:v>Climate change</c:v>
                </c:pt>
                <c:pt idx="11">
                  <c:v>Drinking water</c:v>
                </c:pt>
                <c:pt idx="12">
                  <c:v>Contaminated soil, fish, game</c:v>
                </c:pt>
              </c:strCache>
            </c:strRef>
          </c:cat>
          <c:val>
            <c:numRef>
              <c:f>'ranks of EH issues'!$K$7:$W$7</c:f>
              <c:numCache>
                <c:formatCode>##\%</c:formatCode>
                <c:ptCount val="13"/>
                <c:pt idx="0">
                  <c:v>22.32</c:v>
                </c:pt>
                <c:pt idx="1">
                  <c:v>26.79</c:v>
                </c:pt>
                <c:pt idx="2">
                  <c:v>17.86</c:v>
                </c:pt>
                <c:pt idx="3">
                  <c:v>29.46</c:v>
                </c:pt>
                <c:pt idx="4">
                  <c:v>22.32</c:v>
                </c:pt>
                <c:pt idx="5">
                  <c:v>15.18</c:v>
                </c:pt>
                <c:pt idx="6">
                  <c:v>26.79</c:v>
                </c:pt>
                <c:pt idx="7">
                  <c:v>26.79</c:v>
                </c:pt>
                <c:pt idx="8">
                  <c:v>24.11</c:v>
                </c:pt>
                <c:pt idx="9">
                  <c:v>18.920000000000002</c:v>
                </c:pt>
                <c:pt idx="10">
                  <c:v>18.920000000000002</c:v>
                </c:pt>
                <c:pt idx="11">
                  <c:v>19.64</c:v>
                </c:pt>
                <c:pt idx="12">
                  <c:v>17.86</c:v>
                </c:pt>
              </c:numCache>
            </c:numRef>
          </c:val>
          <c:extLst>
            <c:ext xmlns:c16="http://schemas.microsoft.com/office/drawing/2014/chart" uri="{C3380CC4-5D6E-409C-BE32-E72D297353CC}">
              <c16:uniqueId val="{00000000-7F45-4277-91F1-47944751D458}"/>
            </c:ext>
          </c:extLst>
        </c:ser>
        <c:ser>
          <c:idx val="1"/>
          <c:order val="1"/>
          <c:tx>
            <c:strRef>
              <c:f>'ranks of EH issues'!$H$8</c:f>
              <c:strCache>
                <c:ptCount val="1"/>
                <c:pt idx="0">
                  <c:v>A little concerned</c:v>
                </c:pt>
              </c:strCache>
            </c:strRef>
          </c:tx>
          <c:spPr>
            <a:solidFill>
              <a:schemeClr val="bg1">
                <a:lumMod val="75000"/>
              </a:schemeClr>
            </a:solidFill>
            <a:ln>
              <a:solidFill>
                <a:schemeClr val="bg1">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Condensed" panose="02000000000000000000" pitchFamily="2" charset="0"/>
                    <a:ea typeface="Roboto Condensed"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'ranks of EH issues'!$K$5:$W$5</c:f>
              <c:strCache>
                <c:ptCount val="13"/>
                <c:pt idx="0">
                  <c:v>Outdoor air quality</c:v>
                </c:pt>
                <c:pt idx="1">
                  <c:v>Food safety</c:v>
                </c:pt>
                <c:pt idx="2">
                  <c:v>Natural disasters</c:v>
                </c:pt>
                <c:pt idx="3">
                  <c:v>Household chemicals</c:v>
                </c:pt>
                <c:pt idx="4">
                  <c:v>Housing (mold, crowding)</c:v>
                </c:pt>
                <c:pt idx="5">
                  <c:v>Built environment (sidewalks, roads, parks)</c:v>
                </c:pt>
                <c:pt idx="6">
                  <c:v>Septic/Sewer</c:v>
                </c:pt>
                <c:pt idx="7">
                  <c:v>Hazardous waste</c:v>
                </c:pt>
                <c:pt idx="8">
                  <c:v>Industrial pollutants</c:v>
                </c:pt>
                <c:pt idx="9">
                  <c:v>River and stream quality</c:v>
                </c:pt>
                <c:pt idx="10">
                  <c:v>Climate change</c:v>
                </c:pt>
                <c:pt idx="11">
                  <c:v>Drinking water</c:v>
                </c:pt>
                <c:pt idx="12">
                  <c:v>Contaminated soil, fish, game</c:v>
                </c:pt>
              </c:strCache>
            </c:strRef>
          </c:cat>
          <c:val>
            <c:numRef>
              <c:f>'ranks of EH issues'!$K$8:$W$8</c:f>
              <c:numCache>
                <c:formatCode>##\%</c:formatCode>
                <c:ptCount val="13"/>
                <c:pt idx="0">
                  <c:v>23.21</c:v>
                </c:pt>
                <c:pt idx="1">
                  <c:v>16.07</c:v>
                </c:pt>
                <c:pt idx="2">
                  <c:v>21.43</c:v>
                </c:pt>
                <c:pt idx="3">
                  <c:v>15.18</c:v>
                </c:pt>
                <c:pt idx="4">
                  <c:v>16.07</c:v>
                </c:pt>
                <c:pt idx="5">
                  <c:v>22.32</c:v>
                </c:pt>
                <c:pt idx="6">
                  <c:v>10.71</c:v>
                </c:pt>
                <c:pt idx="7">
                  <c:v>11.61</c:v>
                </c:pt>
                <c:pt idx="8">
                  <c:v>12.5</c:v>
                </c:pt>
                <c:pt idx="9">
                  <c:v>11.71</c:v>
                </c:pt>
                <c:pt idx="10">
                  <c:v>9.91</c:v>
                </c:pt>
                <c:pt idx="11">
                  <c:v>9.82</c:v>
                </c:pt>
                <c:pt idx="12">
                  <c:v>10.71</c:v>
                </c:pt>
              </c:numCache>
            </c:numRef>
          </c:val>
          <c:extLst>
            <c:ext xmlns:c16="http://schemas.microsoft.com/office/drawing/2014/chart" uri="{C3380CC4-5D6E-409C-BE32-E72D297353CC}">
              <c16:uniqueId val="{00000001-7F45-4277-91F1-47944751D458}"/>
            </c:ext>
          </c:extLst>
        </c:ser>
        <c:ser>
          <c:idx val="2"/>
          <c:order val="2"/>
          <c:tx>
            <c:strRef>
              <c:f>'ranks of EH issues'!$H$9</c:f>
              <c:strCache>
                <c:ptCount val="1"/>
                <c:pt idx="0">
                  <c:v>Moderately concerned</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Condensed" panose="02000000000000000000" pitchFamily="2" charset="0"/>
                    <a:ea typeface="Roboto Condensed"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'ranks of EH issues'!$K$5:$W$5</c:f>
              <c:strCache>
                <c:ptCount val="13"/>
                <c:pt idx="0">
                  <c:v>Outdoor air quality</c:v>
                </c:pt>
                <c:pt idx="1">
                  <c:v>Food safety</c:v>
                </c:pt>
                <c:pt idx="2">
                  <c:v>Natural disasters</c:v>
                </c:pt>
                <c:pt idx="3">
                  <c:v>Household chemicals</c:v>
                </c:pt>
                <c:pt idx="4">
                  <c:v>Housing (mold, crowding)</c:v>
                </c:pt>
                <c:pt idx="5">
                  <c:v>Built environment (sidewalks, roads, parks)</c:v>
                </c:pt>
                <c:pt idx="6">
                  <c:v>Septic/Sewer</c:v>
                </c:pt>
                <c:pt idx="7">
                  <c:v>Hazardous waste</c:v>
                </c:pt>
                <c:pt idx="8">
                  <c:v>Industrial pollutants</c:v>
                </c:pt>
                <c:pt idx="9">
                  <c:v>River and stream quality</c:v>
                </c:pt>
                <c:pt idx="10">
                  <c:v>Climate change</c:v>
                </c:pt>
                <c:pt idx="11">
                  <c:v>Drinking water</c:v>
                </c:pt>
                <c:pt idx="12">
                  <c:v>Contaminated soil, fish, game</c:v>
                </c:pt>
              </c:strCache>
            </c:strRef>
          </c:cat>
          <c:val>
            <c:numRef>
              <c:f>'ranks of EH issues'!$K$9:$W$9</c:f>
              <c:numCache>
                <c:formatCode>##\%</c:formatCode>
                <c:ptCount val="13"/>
                <c:pt idx="0">
                  <c:v>27.68</c:v>
                </c:pt>
                <c:pt idx="1">
                  <c:v>25.89</c:v>
                </c:pt>
                <c:pt idx="2">
                  <c:v>31.25</c:v>
                </c:pt>
                <c:pt idx="3">
                  <c:v>19.64</c:v>
                </c:pt>
                <c:pt idx="4">
                  <c:v>26.79</c:v>
                </c:pt>
                <c:pt idx="5">
                  <c:v>27.68</c:v>
                </c:pt>
                <c:pt idx="6">
                  <c:v>24.11</c:v>
                </c:pt>
                <c:pt idx="7">
                  <c:v>24.11</c:v>
                </c:pt>
                <c:pt idx="8">
                  <c:v>22.32</c:v>
                </c:pt>
                <c:pt idx="9">
                  <c:v>22.52</c:v>
                </c:pt>
                <c:pt idx="10">
                  <c:v>23.42</c:v>
                </c:pt>
                <c:pt idx="11">
                  <c:v>21.43</c:v>
                </c:pt>
                <c:pt idx="12">
                  <c:v>20.54</c:v>
                </c:pt>
              </c:numCache>
            </c:numRef>
          </c:val>
          <c:extLst>
            <c:ext xmlns:c16="http://schemas.microsoft.com/office/drawing/2014/chart" uri="{C3380CC4-5D6E-409C-BE32-E72D297353CC}">
              <c16:uniqueId val="{00000002-7F45-4277-91F1-47944751D458}"/>
            </c:ext>
          </c:extLst>
        </c:ser>
        <c:ser>
          <c:idx val="3"/>
          <c:order val="3"/>
          <c:tx>
            <c:strRef>
              <c:f>'ranks of EH issues'!$H$10</c:f>
              <c:strCache>
                <c:ptCount val="1"/>
                <c:pt idx="0">
                  <c:v>Very concerned </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Condensed" panose="02000000000000000000" pitchFamily="2" charset="0"/>
                    <a:ea typeface="Roboto Condensed"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'ranks of EH issues'!$K$5:$W$5</c:f>
              <c:strCache>
                <c:ptCount val="13"/>
                <c:pt idx="0">
                  <c:v>Outdoor air quality</c:v>
                </c:pt>
                <c:pt idx="1">
                  <c:v>Food safety</c:v>
                </c:pt>
                <c:pt idx="2">
                  <c:v>Natural disasters</c:v>
                </c:pt>
                <c:pt idx="3">
                  <c:v>Household chemicals</c:v>
                </c:pt>
                <c:pt idx="4">
                  <c:v>Housing (mold, crowding)</c:v>
                </c:pt>
                <c:pt idx="5">
                  <c:v>Built environment (sidewalks, roads, parks)</c:v>
                </c:pt>
                <c:pt idx="6">
                  <c:v>Septic/Sewer</c:v>
                </c:pt>
                <c:pt idx="7">
                  <c:v>Hazardous waste</c:v>
                </c:pt>
                <c:pt idx="8">
                  <c:v>Industrial pollutants</c:v>
                </c:pt>
                <c:pt idx="9">
                  <c:v>River and stream quality</c:v>
                </c:pt>
                <c:pt idx="10">
                  <c:v>Climate change</c:v>
                </c:pt>
                <c:pt idx="11">
                  <c:v>Drinking water</c:v>
                </c:pt>
                <c:pt idx="12">
                  <c:v>Contaminated soil, fish, game</c:v>
                </c:pt>
              </c:strCache>
            </c:strRef>
          </c:cat>
          <c:val>
            <c:numRef>
              <c:f>'ranks of EH issues'!$K$10:$W$10</c:f>
              <c:numCache>
                <c:formatCode>##\%</c:formatCode>
                <c:ptCount val="13"/>
                <c:pt idx="0">
                  <c:v>11.61</c:v>
                </c:pt>
                <c:pt idx="1">
                  <c:v>18.75</c:v>
                </c:pt>
                <c:pt idx="2">
                  <c:v>13.39</c:v>
                </c:pt>
                <c:pt idx="3">
                  <c:v>17.86</c:v>
                </c:pt>
                <c:pt idx="4">
                  <c:v>15.18</c:v>
                </c:pt>
                <c:pt idx="5">
                  <c:v>16.07</c:v>
                </c:pt>
                <c:pt idx="6">
                  <c:v>19.64</c:v>
                </c:pt>
                <c:pt idx="7">
                  <c:v>17.86</c:v>
                </c:pt>
                <c:pt idx="8">
                  <c:v>22.32</c:v>
                </c:pt>
                <c:pt idx="9">
                  <c:v>21.62</c:v>
                </c:pt>
                <c:pt idx="10">
                  <c:v>26.13</c:v>
                </c:pt>
                <c:pt idx="11">
                  <c:v>20.54</c:v>
                </c:pt>
                <c:pt idx="12">
                  <c:v>21.43</c:v>
                </c:pt>
              </c:numCache>
            </c:numRef>
          </c:val>
          <c:extLst>
            <c:ext xmlns:c16="http://schemas.microsoft.com/office/drawing/2014/chart" uri="{C3380CC4-5D6E-409C-BE32-E72D297353CC}">
              <c16:uniqueId val="{00000003-7F45-4277-91F1-47944751D458}"/>
            </c:ext>
          </c:extLst>
        </c:ser>
        <c:ser>
          <c:idx val="4"/>
          <c:order val="4"/>
          <c:tx>
            <c:strRef>
              <c:f>'ranks of EH issues'!$H$11</c:f>
              <c:strCache>
                <c:ptCount val="1"/>
                <c:pt idx="0">
                  <c:v>Extremely concerned</c:v>
                </c:pt>
              </c:strCache>
            </c:strRef>
          </c:tx>
          <c:spPr>
            <a:solidFill>
              <a:schemeClr val="accent6">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Roboto Condensed" panose="02000000000000000000" pitchFamily="2" charset="0"/>
                    <a:ea typeface="Roboto Condensed" panose="02000000000000000000" pitchFamily="2" charset="0"/>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'ranks of EH issues'!$K$5:$W$5</c:f>
              <c:strCache>
                <c:ptCount val="13"/>
                <c:pt idx="0">
                  <c:v>Outdoor air quality</c:v>
                </c:pt>
                <c:pt idx="1">
                  <c:v>Food safety</c:v>
                </c:pt>
                <c:pt idx="2">
                  <c:v>Natural disasters</c:v>
                </c:pt>
                <c:pt idx="3">
                  <c:v>Household chemicals</c:v>
                </c:pt>
                <c:pt idx="4">
                  <c:v>Housing (mold, crowding)</c:v>
                </c:pt>
                <c:pt idx="5">
                  <c:v>Built environment (sidewalks, roads, parks)</c:v>
                </c:pt>
                <c:pt idx="6">
                  <c:v>Septic/Sewer</c:v>
                </c:pt>
                <c:pt idx="7">
                  <c:v>Hazardous waste</c:v>
                </c:pt>
                <c:pt idx="8">
                  <c:v>Industrial pollutants</c:v>
                </c:pt>
                <c:pt idx="9">
                  <c:v>River and stream quality</c:v>
                </c:pt>
                <c:pt idx="10">
                  <c:v>Climate change</c:v>
                </c:pt>
                <c:pt idx="11">
                  <c:v>Drinking water</c:v>
                </c:pt>
                <c:pt idx="12">
                  <c:v>Contaminated soil, fish, game</c:v>
                </c:pt>
              </c:strCache>
            </c:strRef>
          </c:cat>
          <c:val>
            <c:numRef>
              <c:f>'ranks of EH issues'!$K$11:$W$11</c:f>
              <c:numCache>
                <c:formatCode>##\%</c:formatCode>
                <c:ptCount val="13"/>
                <c:pt idx="0">
                  <c:v>15.18</c:v>
                </c:pt>
                <c:pt idx="1">
                  <c:v>12.5</c:v>
                </c:pt>
                <c:pt idx="2">
                  <c:v>16.07</c:v>
                </c:pt>
                <c:pt idx="3">
                  <c:v>17.86</c:v>
                </c:pt>
                <c:pt idx="4">
                  <c:v>19.64</c:v>
                </c:pt>
                <c:pt idx="5">
                  <c:v>18.75</c:v>
                </c:pt>
                <c:pt idx="6">
                  <c:v>18.75</c:v>
                </c:pt>
                <c:pt idx="7">
                  <c:v>19.64</c:v>
                </c:pt>
                <c:pt idx="8">
                  <c:v>18.75</c:v>
                </c:pt>
                <c:pt idx="9">
                  <c:v>25.23</c:v>
                </c:pt>
                <c:pt idx="10">
                  <c:v>21.62</c:v>
                </c:pt>
                <c:pt idx="11">
                  <c:v>28.57</c:v>
                </c:pt>
                <c:pt idx="12">
                  <c:v>29.46</c:v>
                </c:pt>
              </c:numCache>
            </c:numRef>
          </c:val>
          <c:extLst>
            <c:ext xmlns:c16="http://schemas.microsoft.com/office/drawing/2014/chart" uri="{C3380CC4-5D6E-409C-BE32-E72D297353CC}">
              <c16:uniqueId val="{00000004-7F45-4277-91F1-47944751D458}"/>
            </c:ext>
          </c:extLst>
        </c:ser>
        <c:dLbls>
          <c:showLegendKey val="0"/>
          <c:showVal val="0"/>
          <c:showCatName val="0"/>
          <c:showSerName val="0"/>
          <c:showPercent val="0"/>
          <c:showBubbleSize val="0"/>
        </c:dLbls>
        <c:gapWidth val="50"/>
        <c:overlap val="100"/>
        <c:axId val="2080774224"/>
        <c:axId val="624523664"/>
      </c:barChart>
      <c:catAx>
        <c:axId val="2080774224"/>
        <c:scaling>
          <c:orientation val="minMax"/>
        </c:scaling>
        <c:delete val="0"/>
        <c:axPos val="l"/>
        <c:numFmt formatCode="General" sourceLinked="1"/>
        <c:majorTickMark val="none"/>
        <c:minorTickMark val="none"/>
        <c:tickLblPos val="nextTo"/>
        <c:spPr>
          <a:noFill/>
          <a:ln w="9525" cap="flat" cmpd="sng" algn="ctr">
            <a:no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Condensed" panose="02000000000000000000" pitchFamily="2" charset="0"/>
                <a:ea typeface="Roboto Condensed" panose="02000000000000000000" pitchFamily="2" charset="0"/>
                <a:cs typeface="+mn-cs"/>
              </a:defRPr>
            </a:pPr>
            <a:endParaRPr lang="en-US"/>
          </a:p>
        </c:txPr>
        <c:crossAx val="624523664"/>
        <c:crosses val="autoZero"/>
        <c:auto val="1"/>
        <c:lblAlgn val="ctr"/>
        <c:lblOffset val="100"/>
        <c:noMultiLvlLbl val="0"/>
      </c:catAx>
      <c:valAx>
        <c:axId val="624523664"/>
        <c:scaling>
          <c:orientation val="minMax"/>
        </c:scaling>
        <c:delete val="1"/>
        <c:axPos val="b"/>
        <c:numFmt formatCode="0%" sourceLinked="1"/>
        <c:majorTickMark val="out"/>
        <c:minorTickMark val="none"/>
        <c:tickLblPos val="nextTo"/>
        <c:crossAx val="2080774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FA03ED-ADFF-440C-99C4-F6CD31B9C16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A3EEE93-A52C-4246-B8E9-22C08BA2226B}">
      <dgm:prSet custT="1"/>
      <dgm:spPr/>
      <dgm:t>
        <a:bodyPr/>
        <a:lstStyle/>
        <a:p>
          <a:pPr algn="ctr" rtl="0"/>
          <a:r>
            <a:rPr lang="en-US" sz="3200" dirty="0">
              <a:ea typeface="Source Sans Pro"/>
            </a:rPr>
            <a:t>Environmental Information and Innovation National Meeting</a:t>
          </a:r>
          <a:endParaRPr lang="en-US" sz="3200" dirty="0"/>
        </a:p>
      </dgm:t>
    </dgm:pt>
    <dgm:pt modelId="{B4A49E51-180C-47C0-A0F9-F93E56C6E0A2}" type="parTrans" cxnId="{D4F50FF6-F409-4D4D-9B6D-167296A2E3BB}">
      <dgm:prSet/>
      <dgm:spPr/>
      <dgm:t>
        <a:bodyPr/>
        <a:lstStyle/>
        <a:p>
          <a:endParaRPr lang="en-US"/>
        </a:p>
      </dgm:t>
    </dgm:pt>
    <dgm:pt modelId="{5B382AE1-29CE-4B36-83A6-C2305331505B}" type="sibTrans" cxnId="{D4F50FF6-F409-4D4D-9B6D-167296A2E3BB}">
      <dgm:prSet/>
      <dgm:spPr/>
      <dgm:t>
        <a:bodyPr/>
        <a:lstStyle/>
        <a:p>
          <a:endParaRPr lang="en-US"/>
        </a:p>
      </dgm:t>
    </dgm:pt>
    <dgm:pt modelId="{0CCC8036-9D68-440F-BD5F-48C7AB59DE60}">
      <dgm:prSet phldr="0" custT="1"/>
      <dgm:spPr/>
      <dgm:t>
        <a:bodyPr/>
        <a:lstStyle/>
        <a:p>
          <a:pPr algn="ctr" rtl="0"/>
          <a:r>
            <a:rPr lang="en-US" sz="3200" dirty="0">
              <a:latin typeface="Source Sans Pro"/>
            </a:rPr>
            <a:t>Sept 16-19, 2024</a:t>
          </a:r>
        </a:p>
        <a:p>
          <a:pPr algn="ctr" rtl="0"/>
          <a:r>
            <a:rPr lang="en-US" sz="3200" dirty="0">
              <a:latin typeface="Source Sans Pro"/>
            </a:rPr>
            <a:t>Kansas City, MO</a:t>
          </a:r>
          <a:endParaRPr lang="en-US" sz="3400" dirty="0">
            <a:latin typeface="Source Sans Pro"/>
          </a:endParaRPr>
        </a:p>
      </dgm:t>
    </dgm:pt>
    <dgm:pt modelId="{5270FB50-7494-45C8-B8A8-D4C01B0D9E27}" type="parTrans" cxnId="{4A436311-6205-48FE-8715-8B554ED786C8}">
      <dgm:prSet/>
      <dgm:spPr/>
      <dgm:t>
        <a:bodyPr/>
        <a:lstStyle/>
        <a:p>
          <a:endParaRPr lang="en-US"/>
        </a:p>
      </dgm:t>
    </dgm:pt>
    <dgm:pt modelId="{0161A3A9-253A-42A9-86A8-4A61CC770282}" type="sibTrans" cxnId="{4A436311-6205-48FE-8715-8B554ED786C8}">
      <dgm:prSet/>
      <dgm:spPr/>
      <dgm:t>
        <a:bodyPr/>
        <a:lstStyle/>
        <a:p>
          <a:endParaRPr lang="en-US"/>
        </a:p>
      </dgm:t>
    </dgm:pt>
    <dgm:pt modelId="{F4EEBBC6-DCD6-4163-AF12-E2D0B26DB435}" type="pres">
      <dgm:prSet presAssocID="{93FA03ED-ADFF-440C-99C4-F6CD31B9C16C}" presName="vert0" presStyleCnt="0">
        <dgm:presLayoutVars>
          <dgm:dir/>
          <dgm:animOne val="branch"/>
          <dgm:animLvl val="lvl"/>
        </dgm:presLayoutVars>
      </dgm:prSet>
      <dgm:spPr/>
    </dgm:pt>
    <dgm:pt modelId="{C6DE4428-5CE0-4341-97B1-2EECE730924F}" type="pres">
      <dgm:prSet presAssocID="{0A3EEE93-A52C-4246-B8E9-22C08BA2226B}" presName="thickLine" presStyleLbl="alignNode1" presStyleIdx="0" presStyleCnt="2"/>
      <dgm:spPr/>
    </dgm:pt>
    <dgm:pt modelId="{547BFED9-2323-46FE-AC44-CF36818E9D56}" type="pres">
      <dgm:prSet presAssocID="{0A3EEE93-A52C-4246-B8E9-22C08BA2226B}" presName="horz1" presStyleCnt="0"/>
      <dgm:spPr/>
    </dgm:pt>
    <dgm:pt modelId="{01472926-9B64-4944-9316-F5E40ED94F43}" type="pres">
      <dgm:prSet presAssocID="{0A3EEE93-A52C-4246-B8E9-22C08BA2226B}" presName="tx1" presStyleLbl="revTx" presStyleIdx="0" presStyleCnt="2"/>
      <dgm:spPr/>
    </dgm:pt>
    <dgm:pt modelId="{EE040CA8-CCE7-4449-A899-5F48CD4901A2}" type="pres">
      <dgm:prSet presAssocID="{0A3EEE93-A52C-4246-B8E9-22C08BA2226B}" presName="vert1" presStyleCnt="0"/>
      <dgm:spPr/>
    </dgm:pt>
    <dgm:pt modelId="{9CB18DAB-74B9-4E2C-9B56-8A0483BC126E}" type="pres">
      <dgm:prSet presAssocID="{0CCC8036-9D68-440F-BD5F-48C7AB59DE60}" presName="thickLine" presStyleLbl="alignNode1" presStyleIdx="1" presStyleCnt="2"/>
      <dgm:spPr/>
    </dgm:pt>
    <dgm:pt modelId="{6DD61070-E6C8-46C9-B56F-1A917B67BD11}" type="pres">
      <dgm:prSet presAssocID="{0CCC8036-9D68-440F-BD5F-48C7AB59DE60}" presName="horz1" presStyleCnt="0"/>
      <dgm:spPr/>
    </dgm:pt>
    <dgm:pt modelId="{3A629F47-8A8E-450F-825C-6E25BC760DFF}" type="pres">
      <dgm:prSet presAssocID="{0CCC8036-9D68-440F-BD5F-48C7AB59DE60}" presName="tx1" presStyleLbl="revTx" presStyleIdx="1" presStyleCnt="2"/>
      <dgm:spPr/>
    </dgm:pt>
    <dgm:pt modelId="{494971B4-2A81-42CC-8AB1-B378857D744F}" type="pres">
      <dgm:prSet presAssocID="{0CCC8036-9D68-440F-BD5F-48C7AB59DE60}" presName="vert1" presStyleCnt="0"/>
      <dgm:spPr/>
    </dgm:pt>
  </dgm:ptLst>
  <dgm:cxnLst>
    <dgm:cxn modelId="{69E11110-3468-4B7C-B743-EF225A78CF73}" type="presOf" srcId="{0A3EEE93-A52C-4246-B8E9-22C08BA2226B}" destId="{01472926-9B64-4944-9316-F5E40ED94F43}" srcOrd="0" destOrd="0" presId="urn:microsoft.com/office/officeart/2008/layout/LinedList"/>
    <dgm:cxn modelId="{4A436311-6205-48FE-8715-8B554ED786C8}" srcId="{93FA03ED-ADFF-440C-99C4-F6CD31B9C16C}" destId="{0CCC8036-9D68-440F-BD5F-48C7AB59DE60}" srcOrd="1" destOrd="0" parTransId="{5270FB50-7494-45C8-B8A8-D4C01B0D9E27}" sibTransId="{0161A3A9-253A-42A9-86A8-4A61CC770282}"/>
    <dgm:cxn modelId="{F7166F2A-2597-48F9-A1DF-1FAC1F853E8D}" type="presOf" srcId="{93FA03ED-ADFF-440C-99C4-F6CD31B9C16C}" destId="{F4EEBBC6-DCD6-4163-AF12-E2D0B26DB435}" srcOrd="0" destOrd="0" presId="urn:microsoft.com/office/officeart/2008/layout/LinedList"/>
    <dgm:cxn modelId="{9181D379-5C72-42C0-8CA7-41923C2381F5}" type="presOf" srcId="{0CCC8036-9D68-440F-BD5F-48C7AB59DE60}" destId="{3A629F47-8A8E-450F-825C-6E25BC760DFF}" srcOrd="0" destOrd="0" presId="urn:microsoft.com/office/officeart/2008/layout/LinedList"/>
    <dgm:cxn modelId="{D4F50FF6-F409-4D4D-9B6D-167296A2E3BB}" srcId="{93FA03ED-ADFF-440C-99C4-F6CD31B9C16C}" destId="{0A3EEE93-A52C-4246-B8E9-22C08BA2226B}" srcOrd="0" destOrd="0" parTransId="{B4A49E51-180C-47C0-A0F9-F93E56C6E0A2}" sibTransId="{5B382AE1-29CE-4B36-83A6-C2305331505B}"/>
    <dgm:cxn modelId="{608E76B4-8A44-4D83-A9D3-7EDC346BBF08}" type="presParOf" srcId="{F4EEBBC6-DCD6-4163-AF12-E2D0B26DB435}" destId="{C6DE4428-5CE0-4341-97B1-2EECE730924F}" srcOrd="0" destOrd="0" presId="urn:microsoft.com/office/officeart/2008/layout/LinedList"/>
    <dgm:cxn modelId="{2C0A1ED9-4A2A-4995-AC44-CDFDBBEBCCE2}" type="presParOf" srcId="{F4EEBBC6-DCD6-4163-AF12-E2D0B26DB435}" destId="{547BFED9-2323-46FE-AC44-CF36818E9D56}" srcOrd="1" destOrd="0" presId="urn:microsoft.com/office/officeart/2008/layout/LinedList"/>
    <dgm:cxn modelId="{FF699AB1-32D7-482B-8EAB-374FECBFF6FE}" type="presParOf" srcId="{547BFED9-2323-46FE-AC44-CF36818E9D56}" destId="{01472926-9B64-4944-9316-F5E40ED94F43}" srcOrd="0" destOrd="0" presId="urn:microsoft.com/office/officeart/2008/layout/LinedList"/>
    <dgm:cxn modelId="{D12153E2-328A-4A8A-BA67-B46674CD0548}" type="presParOf" srcId="{547BFED9-2323-46FE-AC44-CF36818E9D56}" destId="{EE040CA8-CCE7-4449-A899-5F48CD4901A2}" srcOrd="1" destOrd="0" presId="urn:microsoft.com/office/officeart/2008/layout/LinedList"/>
    <dgm:cxn modelId="{9472AD75-E25C-4546-9E30-0B7B21D3A936}" type="presParOf" srcId="{F4EEBBC6-DCD6-4163-AF12-E2D0B26DB435}" destId="{9CB18DAB-74B9-4E2C-9B56-8A0483BC126E}" srcOrd="2" destOrd="0" presId="urn:microsoft.com/office/officeart/2008/layout/LinedList"/>
    <dgm:cxn modelId="{15E55C42-4B46-4DA6-9D30-0F7C713EF466}" type="presParOf" srcId="{F4EEBBC6-DCD6-4163-AF12-E2D0B26DB435}" destId="{6DD61070-E6C8-46C9-B56F-1A917B67BD11}" srcOrd="3" destOrd="0" presId="urn:microsoft.com/office/officeart/2008/layout/LinedList"/>
    <dgm:cxn modelId="{BA717D25-E3F8-469D-9861-EA7FCD26FE2B}" type="presParOf" srcId="{6DD61070-E6C8-46C9-B56F-1A917B67BD11}" destId="{3A629F47-8A8E-450F-825C-6E25BC760DFF}" srcOrd="0" destOrd="0" presId="urn:microsoft.com/office/officeart/2008/layout/LinedList"/>
    <dgm:cxn modelId="{87F62507-B921-4AA7-B822-8EF3BE4FCFEE}" type="presParOf" srcId="{6DD61070-E6C8-46C9-B56F-1A917B67BD11}" destId="{494971B4-2A81-42CC-8AB1-B378857D744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DE4428-5CE0-4341-97B1-2EECE730924F}">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472926-9B64-4944-9316-F5E40ED94F43}">
      <dsp:nvSpPr>
        <dsp:cNvPr id="0" name=""/>
        <dsp:cNvSpPr/>
      </dsp:nvSpPr>
      <dsp:spPr>
        <a:xfrm>
          <a:off x="0" y="0"/>
          <a:ext cx="10515600" cy="122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rtl="0">
            <a:lnSpc>
              <a:spcPct val="90000"/>
            </a:lnSpc>
            <a:spcBef>
              <a:spcPct val="0"/>
            </a:spcBef>
            <a:spcAft>
              <a:spcPct val="35000"/>
            </a:spcAft>
            <a:buNone/>
          </a:pPr>
          <a:r>
            <a:rPr lang="en-US" sz="3200" kern="1200" dirty="0">
              <a:ea typeface="Source Sans Pro"/>
            </a:rPr>
            <a:t>Environmental Information and Innovation National Meeting</a:t>
          </a:r>
          <a:endParaRPr lang="en-US" sz="3200" kern="1200" dirty="0"/>
        </a:p>
      </dsp:txBody>
      <dsp:txXfrm>
        <a:off x="0" y="0"/>
        <a:ext cx="10515600" cy="1220724"/>
      </dsp:txXfrm>
    </dsp:sp>
    <dsp:sp modelId="{9CB18DAB-74B9-4E2C-9B56-8A0483BC126E}">
      <dsp:nvSpPr>
        <dsp:cNvPr id="0" name=""/>
        <dsp:cNvSpPr/>
      </dsp:nvSpPr>
      <dsp:spPr>
        <a:xfrm>
          <a:off x="0" y="122072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29F47-8A8E-450F-825C-6E25BC760DFF}">
      <dsp:nvSpPr>
        <dsp:cNvPr id="0" name=""/>
        <dsp:cNvSpPr/>
      </dsp:nvSpPr>
      <dsp:spPr>
        <a:xfrm>
          <a:off x="0" y="1220724"/>
          <a:ext cx="10515600" cy="122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ctr" defTabSz="1422400" rtl="0">
            <a:lnSpc>
              <a:spcPct val="90000"/>
            </a:lnSpc>
            <a:spcBef>
              <a:spcPct val="0"/>
            </a:spcBef>
            <a:spcAft>
              <a:spcPct val="35000"/>
            </a:spcAft>
            <a:buNone/>
          </a:pPr>
          <a:r>
            <a:rPr lang="en-US" sz="3200" kern="1200" dirty="0">
              <a:latin typeface="Source Sans Pro"/>
            </a:rPr>
            <a:t>Sept 16-19, 2024</a:t>
          </a:r>
        </a:p>
        <a:p>
          <a:pPr marL="0" lvl="0" indent="0" algn="ctr" defTabSz="1422400" rtl="0">
            <a:lnSpc>
              <a:spcPct val="90000"/>
            </a:lnSpc>
            <a:spcBef>
              <a:spcPct val="0"/>
            </a:spcBef>
            <a:spcAft>
              <a:spcPct val="35000"/>
            </a:spcAft>
            <a:buNone/>
          </a:pPr>
          <a:r>
            <a:rPr lang="en-US" sz="3200" kern="1200" dirty="0">
              <a:latin typeface="Source Sans Pro"/>
            </a:rPr>
            <a:t>Kansas City, MO</a:t>
          </a:r>
          <a:endParaRPr lang="en-US" sz="3400" kern="1200" dirty="0">
            <a:latin typeface="Source Sans Pro"/>
          </a:endParaRPr>
        </a:p>
      </dsp:txBody>
      <dsp:txXfrm>
        <a:off x="0" y="1220724"/>
        <a:ext cx="10515600" cy="122072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0.28839</cdr:x>
      <cdr:y>0.18518</cdr:y>
    </cdr:from>
    <cdr:to>
      <cdr:x>0.43837</cdr:x>
      <cdr:y>0.30595</cdr:y>
    </cdr:to>
    <cdr:sp macro="" textlink="">
      <cdr:nvSpPr>
        <cdr:cNvPr id="2" name="TextBox 1">
          <a:extLst xmlns:a="http://schemas.openxmlformats.org/drawingml/2006/main">
            <a:ext uri="{FF2B5EF4-FFF2-40B4-BE49-F238E27FC236}">
              <a16:creationId xmlns:a16="http://schemas.microsoft.com/office/drawing/2014/main" id="{7866B2EF-3959-4B4B-8518-EEDC288B8F1B}"/>
            </a:ext>
          </a:extLst>
        </cdr:cNvPr>
        <cdr:cNvSpPr txBox="1"/>
      </cdr:nvSpPr>
      <cdr:spPr>
        <a:xfrm xmlns:a="http://schemas.openxmlformats.org/drawingml/2006/main">
          <a:off x="2150795" y="1202148"/>
          <a:ext cx="1118523" cy="78401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dirty="0">
              <a:latin typeface="Roboto Condensed" panose="02000000000000000000" pitchFamily="2" charset="0"/>
              <a:ea typeface="Roboto Condensed" panose="02000000000000000000" pitchFamily="2" charset="0"/>
            </a:rPr>
            <a:t>Not</a:t>
          </a:r>
          <a:r>
            <a:rPr lang="en-US" sz="900" baseline="0" dirty="0">
              <a:latin typeface="Roboto Condensed" panose="02000000000000000000" pitchFamily="2" charset="0"/>
              <a:ea typeface="Roboto Condensed" panose="02000000000000000000" pitchFamily="2" charset="0"/>
            </a:rPr>
            <a:t> C</a:t>
          </a:r>
          <a:r>
            <a:rPr lang="en-US" sz="900" dirty="0">
              <a:latin typeface="Roboto Condensed" panose="02000000000000000000" pitchFamily="2" charset="0"/>
              <a:ea typeface="Roboto Condensed" panose="02000000000000000000" pitchFamily="2" charset="0"/>
            </a:rPr>
            <a:t>oncerned</a:t>
          </a:r>
        </a:p>
      </cdr:txBody>
    </cdr:sp>
  </cdr:relSizeAnchor>
  <cdr:relSizeAnchor xmlns:cdr="http://schemas.openxmlformats.org/drawingml/2006/chartDrawing">
    <cdr:from>
      <cdr:x>0.41002</cdr:x>
      <cdr:y>0.1665</cdr:y>
    </cdr:from>
    <cdr:to>
      <cdr:x>0.52756</cdr:x>
      <cdr:y>0.19881</cdr:y>
    </cdr:to>
    <cdr:sp macro="" textlink="">
      <cdr:nvSpPr>
        <cdr:cNvPr id="3" name="TextBox 1">
          <a:extLst xmlns:a="http://schemas.openxmlformats.org/drawingml/2006/main">
            <a:ext uri="{FF2B5EF4-FFF2-40B4-BE49-F238E27FC236}">
              <a16:creationId xmlns:a16="http://schemas.microsoft.com/office/drawing/2014/main" id="{71AD069C-6221-46FB-A700-99C85027863D}"/>
            </a:ext>
          </a:extLst>
        </cdr:cNvPr>
        <cdr:cNvSpPr txBox="1"/>
      </cdr:nvSpPr>
      <cdr:spPr>
        <a:xfrm xmlns:a="http://schemas.openxmlformats.org/drawingml/2006/main">
          <a:off x="3057817" y="1080918"/>
          <a:ext cx="876620" cy="2097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latin typeface="Roboto Condensed" panose="02000000000000000000" pitchFamily="2" charset="0"/>
              <a:ea typeface="Roboto Condensed" panose="02000000000000000000" pitchFamily="2" charset="0"/>
            </a:rPr>
            <a:t>A</a:t>
          </a:r>
          <a:r>
            <a:rPr lang="en-US" sz="900" dirty="0"/>
            <a:t> </a:t>
          </a:r>
          <a:r>
            <a:rPr lang="en-US" sz="900" dirty="0">
              <a:latin typeface="Roboto Condensed" panose="02000000000000000000" pitchFamily="2" charset="0"/>
              <a:ea typeface="Roboto Condensed" panose="02000000000000000000" pitchFamily="2" charset="0"/>
            </a:rPr>
            <a:t>Little</a:t>
          </a:r>
          <a:r>
            <a:rPr lang="en-US" sz="900" baseline="0" dirty="0"/>
            <a:t> </a:t>
          </a:r>
          <a:r>
            <a:rPr lang="en-US" sz="900" dirty="0">
              <a:latin typeface="Roboto Condensed" panose="02000000000000000000" pitchFamily="2" charset="0"/>
              <a:ea typeface="Roboto Condensed" panose="02000000000000000000" pitchFamily="2" charset="0"/>
            </a:rPr>
            <a:t>Concerned</a:t>
          </a:r>
        </a:p>
      </cdr:txBody>
    </cdr:sp>
  </cdr:relSizeAnchor>
  <cdr:relSizeAnchor xmlns:cdr="http://schemas.openxmlformats.org/drawingml/2006/chartDrawing">
    <cdr:from>
      <cdr:x>0.5</cdr:x>
      <cdr:y>0.16586</cdr:y>
    </cdr:from>
    <cdr:to>
      <cdr:x>0.60885</cdr:x>
      <cdr:y>0.22466</cdr:y>
    </cdr:to>
    <cdr:sp macro="" textlink="">
      <cdr:nvSpPr>
        <cdr:cNvPr id="4" name="TextBox 1">
          <a:extLst xmlns:a="http://schemas.openxmlformats.org/drawingml/2006/main">
            <a:ext uri="{FF2B5EF4-FFF2-40B4-BE49-F238E27FC236}">
              <a16:creationId xmlns:a16="http://schemas.microsoft.com/office/drawing/2014/main" id="{71AD069C-6221-46FB-A700-99C85027863D}"/>
            </a:ext>
          </a:extLst>
        </cdr:cNvPr>
        <cdr:cNvSpPr txBox="1"/>
      </cdr:nvSpPr>
      <cdr:spPr>
        <a:xfrm xmlns:a="http://schemas.openxmlformats.org/drawingml/2006/main">
          <a:off x="3728906" y="1076706"/>
          <a:ext cx="811805" cy="3817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Moderately</a:t>
          </a:r>
          <a:r>
            <a:rPr lang="en-US" sz="900" baseline="0" dirty="0"/>
            <a:t> </a:t>
          </a:r>
          <a:r>
            <a:rPr lang="en-US" sz="900" dirty="0">
              <a:latin typeface="Roboto Condensed" panose="02000000000000000000" pitchFamily="2" charset="0"/>
              <a:ea typeface="Roboto Condensed" panose="02000000000000000000" pitchFamily="2" charset="0"/>
            </a:rPr>
            <a:t>Concerned</a:t>
          </a:r>
        </a:p>
      </cdr:txBody>
    </cdr:sp>
  </cdr:relSizeAnchor>
  <cdr:relSizeAnchor xmlns:cdr="http://schemas.openxmlformats.org/drawingml/2006/chartDrawing">
    <cdr:from>
      <cdr:x>0.65035</cdr:x>
      <cdr:y>0.18186</cdr:y>
    </cdr:from>
    <cdr:to>
      <cdr:x>0.77464</cdr:x>
      <cdr:y>0.30263</cdr:y>
    </cdr:to>
    <cdr:sp macro="" textlink="">
      <cdr:nvSpPr>
        <cdr:cNvPr id="5" name="TextBox 1">
          <a:extLst xmlns:a="http://schemas.openxmlformats.org/drawingml/2006/main">
            <a:ext uri="{FF2B5EF4-FFF2-40B4-BE49-F238E27FC236}">
              <a16:creationId xmlns:a16="http://schemas.microsoft.com/office/drawing/2014/main" id="{B522A053-D4A3-414C-A7DB-2944018E8D84}"/>
            </a:ext>
          </a:extLst>
        </cdr:cNvPr>
        <cdr:cNvSpPr txBox="1"/>
      </cdr:nvSpPr>
      <cdr:spPr>
        <a:xfrm xmlns:a="http://schemas.openxmlformats.org/drawingml/2006/main">
          <a:off x="4850225" y="1180633"/>
          <a:ext cx="926932" cy="78401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t>Very</a:t>
          </a:r>
          <a:r>
            <a:rPr lang="en-US" sz="900" baseline="0" dirty="0"/>
            <a:t> </a:t>
          </a:r>
          <a:r>
            <a:rPr lang="en-US" sz="900" dirty="0">
              <a:latin typeface="Roboto Condensed" panose="02000000000000000000" pitchFamily="2" charset="0"/>
              <a:ea typeface="Roboto Condensed" panose="02000000000000000000" pitchFamily="2" charset="0"/>
            </a:rPr>
            <a:t>Concerned</a:t>
          </a:r>
        </a:p>
      </cdr:txBody>
    </cdr:sp>
  </cdr:relSizeAnchor>
  <cdr:relSizeAnchor xmlns:cdr="http://schemas.openxmlformats.org/drawingml/2006/chartDrawing">
    <cdr:from>
      <cdr:x>0.8258</cdr:x>
      <cdr:y>0.16477</cdr:y>
    </cdr:from>
    <cdr:to>
      <cdr:x>0.94414</cdr:x>
      <cdr:y>0.28763</cdr:y>
    </cdr:to>
    <cdr:sp macro="" textlink="">
      <cdr:nvSpPr>
        <cdr:cNvPr id="6" name="TextBox 1">
          <a:extLst xmlns:a="http://schemas.openxmlformats.org/drawingml/2006/main">
            <a:ext uri="{FF2B5EF4-FFF2-40B4-BE49-F238E27FC236}">
              <a16:creationId xmlns:a16="http://schemas.microsoft.com/office/drawing/2014/main" id="{2BDBF619-EB1A-4183-9D38-584BCAD7CF94}"/>
            </a:ext>
          </a:extLst>
        </cdr:cNvPr>
        <cdr:cNvSpPr txBox="1"/>
      </cdr:nvSpPr>
      <cdr:spPr>
        <a:xfrm xmlns:a="http://schemas.openxmlformats.org/drawingml/2006/main">
          <a:off x="6158662" y="1069658"/>
          <a:ext cx="882558" cy="7975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dirty="0">
              <a:latin typeface="Roboto Condensed" panose="02000000000000000000" pitchFamily="2" charset="0"/>
              <a:ea typeface="Roboto Condensed" panose="02000000000000000000" pitchFamily="2" charset="0"/>
            </a:rPr>
            <a:t>Extremely</a:t>
          </a:r>
          <a:r>
            <a:rPr lang="en-US" sz="900" baseline="0" dirty="0">
              <a:latin typeface="Roboto Condensed" panose="02000000000000000000" pitchFamily="2" charset="0"/>
              <a:ea typeface="Roboto Condensed" panose="02000000000000000000" pitchFamily="2" charset="0"/>
            </a:rPr>
            <a:t> </a:t>
          </a:r>
          <a:r>
            <a:rPr lang="en-US" sz="900" dirty="0">
              <a:latin typeface="Roboto Condensed" panose="02000000000000000000" pitchFamily="2" charset="0"/>
              <a:ea typeface="Roboto Condensed" panose="02000000000000000000" pitchFamily="2" charset="0"/>
            </a:rPr>
            <a:t>Concerned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EC84D2-A62D-434F-B426-34805D62AAF5}" type="datetimeFigureOut">
              <a:rPr lang="en-US" smtClean="0"/>
              <a:t>9/13/2024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BF406-0A5F-4AC7-9403-744CBA1A60CA}" type="slidenum">
              <a:rPr lang="en-US" smtClean="0"/>
              <a:t>‹#›</a:t>
            </a:fld>
            <a:endParaRPr lang="en-US"/>
          </a:p>
        </p:txBody>
      </p:sp>
    </p:spTree>
    <p:extLst>
      <p:ext uri="{BB962C8B-B14F-4D97-AF65-F5344CB8AC3E}">
        <p14:creationId xmlns:p14="http://schemas.microsoft.com/office/powerpoint/2010/main" val="2073934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BF406-0A5F-4AC7-9403-744CBA1A60CA}" type="slidenum">
              <a:rPr lang="en-US" smtClean="0"/>
              <a:t>1</a:t>
            </a:fld>
            <a:endParaRPr lang="en-US"/>
          </a:p>
        </p:txBody>
      </p:sp>
    </p:spTree>
    <p:extLst>
      <p:ext uri="{BB962C8B-B14F-4D97-AF65-F5344CB8AC3E}">
        <p14:creationId xmlns:p14="http://schemas.microsoft.com/office/powerpoint/2010/main" val="1574381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They need to reflect the breadth of the work, the cultural context, the history, the feelings.</a:t>
            </a:r>
            <a:endParaRPr lang="en-US" dirty="0"/>
          </a:p>
          <a:p>
            <a:endParaRPr lang="en-US" dirty="0">
              <a:ea typeface="Calibri"/>
              <a:cs typeface="Calibri"/>
            </a:endParaRPr>
          </a:p>
          <a:p>
            <a:r>
              <a:rPr lang="en-US" dirty="0">
                <a:ea typeface="Calibri"/>
                <a:cs typeface="Calibri"/>
              </a:rPr>
              <a:t>This image is notes taken at our 2022 Tribal Environmental Public Health Gathering in Coeur d’Alene, Idaho.</a:t>
            </a:r>
          </a:p>
        </p:txBody>
      </p:sp>
      <p:sp>
        <p:nvSpPr>
          <p:cNvPr id="4" name="Slide Number Placeholder 3"/>
          <p:cNvSpPr>
            <a:spLocks noGrp="1"/>
          </p:cNvSpPr>
          <p:nvPr>
            <p:ph type="sldNum" sz="quarter" idx="5"/>
          </p:nvPr>
        </p:nvSpPr>
        <p:spPr/>
        <p:txBody>
          <a:bodyPr/>
          <a:lstStyle/>
          <a:p>
            <a:fld id="{6D5BF406-0A5F-4AC7-9403-744CBA1A60CA}" type="slidenum">
              <a:rPr lang="en-US" smtClean="0"/>
              <a:t>11</a:t>
            </a:fld>
            <a:endParaRPr lang="en-US"/>
          </a:p>
        </p:txBody>
      </p:sp>
    </p:spTree>
    <p:extLst>
      <p:ext uri="{BB962C8B-B14F-4D97-AF65-F5344CB8AC3E}">
        <p14:creationId xmlns:p14="http://schemas.microsoft.com/office/powerpoint/2010/main" val="1580893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also want it to reflect the strategic plan the tribes have created for our organization.</a:t>
            </a:r>
          </a:p>
        </p:txBody>
      </p:sp>
      <p:sp>
        <p:nvSpPr>
          <p:cNvPr id="4" name="Slide Number Placeholder 3"/>
          <p:cNvSpPr>
            <a:spLocks noGrp="1"/>
          </p:cNvSpPr>
          <p:nvPr>
            <p:ph type="sldNum" sz="quarter" idx="5"/>
          </p:nvPr>
        </p:nvSpPr>
        <p:spPr/>
        <p:txBody>
          <a:bodyPr/>
          <a:lstStyle/>
          <a:p>
            <a:fld id="{6D5BF406-0A5F-4AC7-9403-744CBA1A60CA}" type="slidenum">
              <a:rPr lang="en-US" smtClean="0"/>
              <a:t>12</a:t>
            </a:fld>
            <a:endParaRPr lang="en-US"/>
          </a:p>
        </p:txBody>
      </p:sp>
    </p:spTree>
    <p:extLst>
      <p:ext uri="{BB962C8B-B14F-4D97-AF65-F5344CB8AC3E}">
        <p14:creationId xmlns:p14="http://schemas.microsoft.com/office/powerpoint/2010/main" val="227878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CEHA format would center on data and mapping, since tribes use data for funding, strategic planning, decision-making, implementation, evaluation</a:t>
            </a:r>
          </a:p>
          <a:p>
            <a:endParaRPr lang="en-US" dirty="0">
              <a:cs typeface="Calibri"/>
            </a:endParaRPr>
          </a:p>
        </p:txBody>
      </p:sp>
      <p:sp>
        <p:nvSpPr>
          <p:cNvPr id="4" name="Slide Number Placeholder 3"/>
          <p:cNvSpPr>
            <a:spLocks noGrp="1"/>
          </p:cNvSpPr>
          <p:nvPr>
            <p:ph type="sldNum" sz="quarter" idx="5"/>
          </p:nvPr>
        </p:nvSpPr>
        <p:spPr/>
        <p:txBody>
          <a:bodyPr/>
          <a:lstStyle/>
          <a:p>
            <a:fld id="{6D5BF406-0A5F-4AC7-9403-744CBA1A60CA}" type="slidenum">
              <a:rPr lang="en-US" smtClean="0"/>
              <a:t>13</a:t>
            </a:fld>
            <a:endParaRPr lang="en-US"/>
          </a:p>
        </p:txBody>
      </p:sp>
    </p:spTree>
    <p:extLst>
      <p:ext uri="{BB962C8B-B14F-4D97-AF65-F5344CB8AC3E}">
        <p14:creationId xmlns:p14="http://schemas.microsoft.com/office/powerpoint/2010/main" val="3433864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But data is not just numbers. It's stories. Traditional ways of sharing knowledge and practices.</a:t>
            </a:r>
          </a:p>
          <a:p>
            <a:r>
              <a:rPr lang="en-US" dirty="0">
                <a:cs typeface="Calibri"/>
              </a:rPr>
              <a:t>Why not incorporate the interviews with tribal elders as part of the CEHA. </a:t>
            </a:r>
          </a:p>
          <a:p>
            <a:endParaRPr lang="en-US" dirty="0">
              <a:cs typeface="Calibri"/>
            </a:endParaRPr>
          </a:p>
        </p:txBody>
      </p:sp>
      <p:sp>
        <p:nvSpPr>
          <p:cNvPr id="4" name="Slide Number Placeholder 3"/>
          <p:cNvSpPr>
            <a:spLocks noGrp="1"/>
          </p:cNvSpPr>
          <p:nvPr>
            <p:ph type="sldNum" sz="quarter" idx="5"/>
          </p:nvPr>
        </p:nvSpPr>
        <p:spPr/>
        <p:txBody>
          <a:bodyPr/>
          <a:lstStyle/>
          <a:p>
            <a:fld id="{6D5BF406-0A5F-4AC7-9403-744CBA1A60CA}" type="slidenum">
              <a:rPr lang="en-US" smtClean="0"/>
              <a:t>14</a:t>
            </a:fld>
            <a:endParaRPr lang="en-US"/>
          </a:p>
        </p:txBody>
      </p:sp>
    </p:spTree>
    <p:extLst>
      <p:ext uri="{BB962C8B-B14F-4D97-AF65-F5344CB8AC3E}">
        <p14:creationId xmlns:p14="http://schemas.microsoft.com/office/powerpoint/2010/main" val="37695301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E9303-4FBF-490C-A957-9D79933C8E14}" type="slidenum">
              <a:rPr lang="en-US" smtClean="0"/>
              <a:t>15</a:t>
            </a:fld>
            <a:endParaRPr lang="en-US"/>
          </a:p>
        </p:txBody>
      </p:sp>
    </p:spTree>
    <p:extLst>
      <p:ext uri="{BB962C8B-B14F-4D97-AF65-F5344CB8AC3E}">
        <p14:creationId xmlns:p14="http://schemas.microsoft.com/office/powerpoint/2010/main" val="3379174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didn’t want some paper report or toolkit to sit on a shelf. We wanted something living. Something that can accommodate multimedia. And for efficiency, we wanted a live connection to the public data sources, which were the majority of the CEHA indicators on the list. We picked Story Maps because all our tribes have Esri Enterprise systems, so if we work in the Esri universe, tribes have the ability to incorporate their own natural resources data.</a:t>
            </a:r>
          </a:p>
        </p:txBody>
      </p:sp>
      <p:sp>
        <p:nvSpPr>
          <p:cNvPr id="4" name="Slide Number Placeholder 3"/>
          <p:cNvSpPr>
            <a:spLocks noGrp="1"/>
          </p:cNvSpPr>
          <p:nvPr>
            <p:ph type="sldNum" sz="quarter" idx="5"/>
          </p:nvPr>
        </p:nvSpPr>
        <p:spPr/>
        <p:txBody>
          <a:bodyPr/>
          <a:lstStyle/>
          <a:p>
            <a:fld id="{6D5BF406-0A5F-4AC7-9403-744CBA1A60CA}" type="slidenum">
              <a:rPr lang="en-US" smtClean="0"/>
              <a:t>16</a:t>
            </a:fld>
            <a:endParaRPr lang="en-US"/>
          </a:p>
        </p:txBody>
      </p:sp>
    </p:spTree>
    <p:extLst>
      <p:ext uri="{BB962C8B-B14F-4D97-AF65-F5344CB8AC3E}">
        <p14:creationId xmlns:p14="http://schemas.microsoft.com/office/powerpoint/2010/main" val="2942768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 only had one day a week of my time, but I did have a 50k budget to work with, so the first thing I did was look for GIS firms to contract with to start the technical work. I interviewed three different firms, and chose Innovate because many of our tribes had already worked with them and had good experiences. We have since expanded our work with them to other projects, you can hear Melino talk about modernizing well water data collection in another session this afternoon.</a:t>
            </a:r>
          </a:p>
        </p:txBody>
      </p:sp>
      <p:sp>
        <p:nvSpPr>
          <p:cNvPr id="4" name="Slide Number Placeholder 3"/>
          <p:cNvSpPr>
            <a:spLocks noGrp="1"/>
          </p:cNvSpPr>
          <p:nvPr>
            <p:ph type="sldNum" sz="quarter" idx="5"/>
          </p:nvPr>
        </p:nvSpPr>
        <p:spPr/>
        <p:txBody>
          <a:bodyPr/>
          <a:lstStyle/>
          <a:p>
            <a:fld id="{6F2E9303-4FBF-490C-A957-9D79933C8E14}" type="slidenum">
              <a:rPr lang="en-US" smtClean="0"/>
              <a:t>17</a:t>
            </a:fld>
            <a:endParaRPr lang="en-US"/>
          </a:p>
        </p:txBody>
      </p:sp>
    </p:spTree>
    <p:extLst>
      <p:ext uri="{BB962C8B-B14F-4D97-AF65-F5344CB8AC3E}">
        <p14:creationId xmlns:p14="http://schemas.microsoft.com/office/powerpoint/2010/main" val="572726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BF406-0A5F-4AC7-9403-744CBA1A60CA}" type="slidenum">
              <a:rPr lang="en-US" smtClean="0"/>
              <a:t>18</a:t>
            </a:fld>
            <a:endParaRPr lang="en-US"/>
          </a:p>
        </p:txBody>
      </p:sp>
    </p:spTree>
    <p:extLst>
      <p:ext uri="{BB962C8B-B14F-4D97-AF65-F5344CB8AC3E}">
        <p14:creationId xmlns:p14="http://schemas.microsoft.com/office/powerpoint/2010/main" val="2913080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the format we're using to partner with tribes to create tribal community environmental health assessments. This version is a state-level profile using all public-facing data sources, so you're welcome to view it. It's still in development, but is a nice example of bringing data, maps, interviews, photos, together.</a:t>
            </a:r>
          </a:p>
          <a:p>
            <a:endParaRPr lang="en-US" dirty="0">
              <a:cs typeface="Calibri"/>
            </a:endParaRPr>
          </a:p>
          <a:p>
            <a:r>
              <a:rPr lang="en-US" dirty="0">
                <a:cs typeface="Calibri"/>
              </a:rPr>
              <a:t>Coeur d’Alene’s https://storymaps.arcgis.com/stories/ad39b02130e942fda7cf07c599be27b6</a:t>
            </a:r>
          </a:p>
          <a:p>
            <a:endParaRPr lang="en-US" dirty="0">
              <a:cs typeface="Calibri"/>
            </a:endParaRPr>
          </a:p>
        </p:txBody>
      </p:sp>
      <p:sp>
        <p:nvSpPr>
          <p:cNvPr id="4" name="Slide Number Placeholder 3"/>
          <p:cNvSpPr>
            <a:spLocks noGrp="1"/>
          </p:cNvSpPr>
          <p:nvPr>
            <p:ph type="sldNum" sz="quarter" idx="5"/>
          </p:nvPr>
        </p:nvSpPr>
        <p:spPr/>
        <p:txBody>
          <a:bodyPr/>
          <a:lstStyle/>
          <a:p>
            <a:fld id="{2C72540F-4AA7-4584-B8B1-2361E3D878AD}" type="slidenum">
              <a:rPr lang="en-US" smtClean="0"/>
              <a:t>19</a:t>
            </a:fld>
            <a:endParaRPr lang="en-US"/>
          </a:p>
        </p:txBody>
      </p:sp>
    </p:spTree>
    <p:extLst>
      <p:ext uri="{BB962C8B-B14F-4D97-AF65-F5344CB8AC3E}">
        <p14:creationId xmlns:p14="http://schemas.microsoft.com/office/powerpoint/2010/main" val="2566420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CEB0D770-680B-41FA-AB84-607498DDAE65}" type="slidenum">
              <a:rPr lang="en-US" smtClean="0"/>
              <a:t>20</a:t>
            </a:fld>
            <a:endParaRPr lang="en-US"/>
          </a:p>
        </p:txBody>
      </p:sp>
    </p:spTree>
    <p:extLst>
      <p:ext uri="{BB962C8B-B14F-4D97-AF65-F5344CB8AC3E}">
        <p14:creationId xmlns:p14="http://schemas.microsoft.com/office/powerpoint/2010/main" val="379444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None/>
            </a:pPr>
            <a:r>
              <a:rPr lang="en-US" b="0" i="0" dirty="0">
                <a:solidFill>
                  <a:srgbClr val="000000"/>
                </a:solidFill>
                <a:effectLst/>
                <a:highlight>
                  <a:srgbClr val="FFFFFF"/>
                </a:highlight>
                <a:latin typeface="Lato" panose="020F0502020204030203" pitchFamily="34" charset="0"/>
              </a:rPr>
              <a:t>Established in 1972, the Northwest Portland Area Indian Health Board (NPAIHB or the Board) is a non-profit tribal advisory organization serving the forty-three federally recognized tribes of Oregon, Washington, and Idaho.  </a:t>
            </a:r>
          </a:p>
          <a:p>
            <a:pPr algn="l" fontAlgn="base">
              <a:buFont typeface="Arial" panose="020B0604020202020204" pitchFamily="34" charset="0"/>
              <a:buNone/>
            </a:pPr>
            <a:r>
              <a:rPr lang="en-US" b="0" i="0" dirty="0">
                <a:solidFill>
                  <a:srgbClr val="000000"/>
                </a:solidFill>
                <a:effectLst/>
                <a:highlight>
                  <a:srgbClr val="FFFFFF"/>
                </a:highlight>
                <a:latin typeface="Lato" panose="020F0502020204030203" pitchFamily="34" charset="0"/>
              </a:rPr>
              <a:t>We do: Health promotion and disease prevention</a:t>
            </a:r>
          </a:p>
          <a:p>
            <a:pPr algn="l" fontAlgn="base">
              <a:buFont typeface="Arial" panose="020B0604020202020204" pitchFamily="34" charset="0"/>
              <a:buChar char="•"/>
            </a:pPr>
            <a:r>
              <a:rPr lang="en-US" b="0" i="0" dirty="0">
                <a:solidFill>
                  <a:srgbClr val="000000"/>
                </a:solidFill>
                <a:effectLst/>
                <a:highlight>
                  <a:srgbClr val="FFFFFF"/>
                </a:highlight>
                <a:latin typeface="Lato" panose="020F0502020204030203" pitchFamily="34" charset="0"/>
              </a:rPr>
              <a:t>Legislative and policy analysis</a:t>
            </a:r>
          </a:p>
          <a:p>
            <a:pPr algn="l" fontAlgn="base">
              <a:buFont typeface="Arial" panose="020B0604020202020204" pitchFamily="34" charset="0"/>
              <a:buChar char="•"/>
            </a:pPr>
            <a:r>
              <a:rPr lang="en-US" b="0" i="0" dirty="0">
                <a:solidFill>
                  <a:srgbClr val="000000"/>
                </a:solidFill>
                <a:effectLst/>
                <a:highlight>
                  <a:srgbClr val="FFFFFF"/>
                </a:highlight>
                <a:latin typeface="Lato" panose="020F0502020204030203" pitchFamily="34" charset="0"/>
              </a:rPr>
              <a:t>Training and technical assistance</a:t>
            </a:r>
          </a:p>
          <a:p>
            <a:pPr algn="l" fontAlgn="base">
              <a:buFont typeface="Arial" panose="020B0604020202020204" pitchFamily="34" charset="0"/>
              <a:buChar char="•"/>
            </a:pPr>
            <a:r>
              <a:rPr lang="en-US" b="0" i="0" dirty="0">
                <a:solidFill>
                  <a:srgbClr val="000000"/>
                </a:solidFill>
                <a:effectLst/>
                <a:highlight>
                  <a:srgbClr val="FFFFFF"/>
                </a:highlight>
                <a:latin typeface="Lato" panose="020F0502020204030203" pitchFamily="34" charset="0"/>
              </a:rPr>
              <a:t>Surveillance and research</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F2E9303-4FBF-490C-A957-9D79933C8E14}" type="slidenum">
              <a:rPr lang="en-US" smtClean="0"/>
              <a:t>2</a:t>
            </a:fld>
            <a:endParaRPr lang="en-US"/>
          </a:p>
        </p:txBody>
      </p:sp>
    </p:spTree>
    <p:extLst>
      <p:ext uri="{BB962C8B-B14F-4D97-AF65-F5344CB8AC3E}">
        <p14:creationId xmlns:p14="http://schemas.microsoft.com/office/powerpoint/2010/main" val="2299777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D5BF406-0A5F-4AC7-9403-744CBA1A60CA}" type="slidenum">
              <a:rPr lang="en-US" smtClean="0"/>
              <a:t>21</a:t>
            </a:fld>
            <a:endParaRPr lang="en-US"/>
          </a:p>
        </p:txBody>
      </p:sp>
    </p:spTree>
    <p:extLst>
      <p:ext uri="{BB962C8B-B14F-4D97-AF65-F5344CB8AC3E}">
        <p14:creationId xmlns:p14="http://schemas.microsoft.com/office/powerpoint/2010/main" val="376292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AB54D6-BB49-3243-99A3-F0E0F643A4DE}" type="slidenum">
              <a:rPr lang="en-US" smtClean="0"/>
              <a:t>3</a:t>
            </a:fld>
            <a:endParaRPr lang="en-US"/>
          </a:p>
        </p:txBody>
      </p:sp>
    </p:spTree>
    <p:extLst>
      <p:ext uri="{BB962C8B-B14F-4D97-AF65-F5344CB8AC3E}">
        <p14:creationId xmlns:p14="http://schemas.microsoft.com/office/powerpoint/2010/main" val="125090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72540F-4AA7-4584-B8B1-2361E3D878AD}" type="slidenum">
              <a:rPr lang="en-US" smtClean="0"/>
              <a:t>4</a:t>
            </a:fld>
            <a:endParaRPr lang="en-US"/>
          </a:p>
        </p:txBody>
      </p:sp>
    </p:spTree>
    <p:extLst>
      <p:ext uri="{BB962C8B-B14F-4D97-AF65-F5344CB8AC3E}">
        <p14:creationId xmlns:p14="http://schemas.microsoft.com/office/powerpoint/2010/main" val="4201067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 Health Service functions</a:t>
            </a:r>
          </a:p>
        </p:txBody>
      </p:sp>
      <p:sp>
        <p:nvSpPr>
          <p:cNvPr id="4" name="Slide Number Placeholder 3"/>
          <p:cNvSpPr>
            <a:spLocks noGrp="1"/>
          </p:cNvSpPr>
          <p:nvPr>
            <p:ph type="sldNum" sz="quarter" idx="5"/>
          </p:nvPr>
        </p:nvSpPr>
        <p:spPr/>
        <p:txBody>
          <a:bodyPr/>
          <a:lstStyle/>
          <a:p>
            <a:fld id="{6D5BF406-0A5F-4AC7-9403-744CBA1A60CA}" type="slidenum">
              <a:rPr lang="en-US" smtClean="0"/>
              <a:t>5</a:t>
            </a:fld>
            <a:endParaRPr lang="en-US"/>
          </a:p>
        </p:txBody>
      </p:sp>
    </p:spTree>
    <p:extLst>
      <p:ext uri="{BB962C8B-B14F-4D97-AF65-F5344CB8AC3E}">
        <p14:creationId xmlns:p14="http://schemas.microsoft.com/office/powerpoint/2010/main" val="2566341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75BAF5-A4AC-4FF3-8CB0-71C5A2D44406}" type="slidenum">
              <a:rPr lang="en-US" smtClean="0"/>
              <a:t>6</a:t>
            </a:fld>
            <a:endParaRPr lang="en-US"/>
          </a:p>
        </p:txBody>
      </p:sp>
    </p:spTree>
    <p:extLst>
      <p:ext uri="{BB962C8B-B14F-4D97-AF65-F5344CB8AC3E}">
        <p14:creationId xmlns:p14="http://schemas.microsoft.com/office/powerpoint/2010/main" val="1888135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When I started working with the EPH team in 2021, very part time, one of the first pieces of data work I saw I could help out with were the Tribal Community Environmental Health Assessments. </a:t>
            </a:r>
            <a:endParaRPr lang="en-US" dirty="0"/>
          </a:p>
        </p:txBody>
      </p:sp>
      <p:sp>
        <p:nvSpPr>
          <p:cNvPr id="4" name="Slide Number Placeholder 3"/>
          <p:cNvSpPr>
            <a:spLocks noGrp="1"/>
          </p:cNvSpPr>
          <p:nvPr>
            <p:ph type="sldNum" sz="quarter" idx="5"/>
          </p:nvPr>
        </p:nvSpPr>
        <p:spPr/>
        <p:txBody>
          <a:bodyPr/>
          <a:lstStyle/>
          <a:p>
            <a:fld id="{6D5BF406-0A5F-4AC7-9403-744CBA1A60CA}" type="slidenum">
              <a:rPr lang="en-US" smtClean="0"/>
              <a:t>8</a:t>
            </a:fld>
            <a:endParaRPr lang="en-US"/>
          </a:p>
        </p:txBody>
      </p:sp>
    </p:spTree>
    <p:extLst>
      <p:ext uri="{BB962C8B-B14F-4D97-AF65-F5344CB8AC3E}">
        <p14:creationId xmlns:p14="http://schemas.microsoft.com/office/powerpoint/2010/main" val="1543143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team had already developed a list of indicators to include in the assessment. This is page 1 of 6 pages of indicators. Which was great, and looks like other assessments we are familiar with like the social vulnerability index, or county health rankings.</a:t>
            </a:r>
          </a:p>
        </p:txBody>
      </p:sp>
      <p:sp>
        <p:nvSpPr>
          <p:cNvPr id="4" name="Slide Number Placeholder 3"/>
          <p:cNvSpPr>
            <a:spLocks noGrp="1"/>
          </p:cNvSpPr>
          <p:nvPr>
            <p:ph type="sldNum" sz="quarter" idx="5"/>
          </p:nvPr>
        </p:nvSpPr>
        <p:spPr/>
        <p:txBody>
          <a:bodyPr/>
          <a:lstStyle/>
          <a:p>
            <a:fld id="{6D5BF406-0A5F-4AC7-9403-744CBA1A60CA}" type="slidenum">
              <a:rPr lang="en-US" smtClean="0"/>
              <a:t>9</a:t>
            </a:fld>
            <a:endParaRPr lang="en-US"/>
          </a:p>
        </p:txBody>
      </p:sp>
    </p:spTree>
    <p:extLst>
      <p:ext uri="{BB962C8B-B14F-4D97-AF65-F5344CB8AC3E}">
        <p14:creationId xmlns:p14="http://schemas.microsoft.com/office/powerpoint/2010/main" val="25676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It is also important that CEHAS reflect the tribal definition of environmental public health.</a:t>
            </a:r>
          </a:p>
        </p:txBody>
      </p:sp>
      <p:sp>
        <p:nvSpPr>
          <p:cNvPr id="4" name="Slide Number Placeholder 3"/>
          <p:cNvSpPr>
            <a:spLocks noGrp="1"/>
          </p:cNvSpPr>
          <p:nvPr>
            <p:ph type="sldNum" sz="quarter" idx="5"/>
          </p:nvPr>
        </p:nvSpPr>
        <p:spPr/>
        <p:txBody>
          <a:bodyPr/>
          <a:lstStyle/>
          <a:p>
            <a:fld id="{6D5BF406-0A5F-4AC7-9403-744CBA1A60CA}" type="slidenum">
              <a:rPr lang="en-US" smtClean="0"/>
              <a:t>10</a:t>
            </a:fld>
            <a:endParaRPr lang="en-US"/>
          </a:p>
        </p:txBody>
      </p:sp>
    </p:spTree>
    <p:extLst>
      <p:ext uri="{BB962C8B-B14F-4D97-AF65-F5344CB8AC3E}">
        <p14:creationId xmlns:p14="http://schemas.microsoft.com/office/powerpoint/2010/main" val="846616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1"/>
      </p:bgRef>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5825056"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79783" y="172562"/>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13" name="Picture 12" descr="A blackboard with writing on it&#10;&#10;Description automatically generated">
            <a:extLst>
              <a:ext uri="{FF2B5EF4-FFF2-40B4-BE49-F238E27FC236}">
                <a16:creationId xmlns:a16="http://schemas.microsoft.com/office/drawing/2014/main" id="{B520F3A3-6FF8-0E23-5A43-3DD3656B139A}"/>
              </a:ext>
            </a:extLst>
          </p:cNvPr>
          <p:cNvPicPr>
            <a:picLocks noChangeAspect="1"/>
          </p:cNvPicPr>
          <p:nvPr/>
        </p:nvPicPr>
        <p:blipFill rotWithShape="1">
          <a:blip r:embed="rId2">
            <a:extLst>
              <a:ext uri="{28A0092B-C50C-407E-A947-70E740481C1C}">
                <a14:useLocalDpi xmlns:a14="http://schemas.microsoft.com/office/drawing/2010/main" val="0"/>
              </a:ext>
            </a:extLst>
          </a:blip>
          <a:srcRect l="25718" r="34893"/>
          <a:stretch/>
        </p:blipFill>
        <p:spPr>
          <a:xfrm>
            <a:off x="7418911" y="2313765"/>
            <a:ext cx="4773089" cy="4544235"/>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effectLst>
            <a:softEdge rad="114300"/>
          </a:effectLst>
        </p:spPr>
      </p:pic>
      <p:pic>
        <p:nvPicPr>
          <p:cNvPr id="18" name="Picture 17" descr="A pixelated image of stars&#10;&#10;Description automatically generated">
            <a:extLst>
              <a:ext uri="{FF2B5EF4-FFF2-40B4-BE49-F238E27FC236}">
                <a16:creationId xmlns:a16="http://schemas.microsoft.com/office/drawing/2014/main" id="{B44A5CC8-7677-250C-6310-EA4BB698A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8" y="5259409"/>
            <a:ext cx="3627693" cy="1559487"/>
          </a:xfrm>
          <a:prstGeom prst="rect">
            <a:avLst/>
          </a:prstGeom>
        </p:spPr>
      </p:pic>
      <p:pic>
        <p:nvPicPr>
          <p:cNvPr id="19" name="Picture 18" descr="A pixelated image of stars&#10;&#10;Description automatically generated">
            <a:extLst>
              <a:ext uri="{FF2B5EF4-FFF2-40B4-BE49-F238E27FC236}">
                <a16:creationId xmlns:a16="http://schemas.microsoft.com/office/drawing/2014/main" id="{49BC5075-DB71-B65D-0568-67B06A78C5B9}"/>
              </a:ext>
            </a:extLst>
          </p:cNvPr>
          <p:cNvPicPr>
            <a:picLocks noChangeAspect="1"/>
          </p:cNvPicPr>
          <p:nvPr/>
        </p:nvPicPr>
        <p:blipFill rotWithShape="1">
          <a:blip r:embed="rId4">
            <a:extLst>
              <a:ext uri="{28A0092B-C50C-407E-A947-70E740481C1C}">
                <a14:useLocalDpi xmlns:a14="http://schemas.microsoft.com/office/drawing/2010/main" val="0"/>
              </a:ext>
            </a:extLst>
          </a:blip>
          <a:srcRect l="6980" t="15771" r="87438" b="70562"/>
          <a:stretch/>
        </p:blipFill>
        <p:spPr>
          <a:xfrm>
            <a:off x="11613673" y="6264570"/>
            <a:ext cx="526473" cy="554326"/>
          </a:xfrm>
          <a:prstGeom prst="ellipse">
            <a:avLst/>
          </a:prstGeom>
        </p:spPr>
      </p:pic>
      <p:pic>
        <p:nvPicPr>
          <p:cNvPr id="20" name="Picture 19" descr="A pixelated image of stars&#10;&#10;Description automatically generated">
            <a:extLst>
              <a:ext uri="{FF2B5EF4-FFF2-40B4-BE49-F238E27FC236}">
                <a16:creationId xmlns:a16="http://schemas.microsoft.com/office/drawing/2014/main" id="{70288186-11CE-7746-75E5-3B2DFEBE0772}"/>
              </a:ext>
            </a:extLst>
          </p:cNvPr>
          <p:cNvPicPr>
            <a:picLocks noChangeAspect="1"/>
          </p:cNvPicPr>
          <p:nvPr/>
        </p:nvPicPr>
        <p:blipFill rotWithShape="1">
          <a:blip r:embed="rId3">
            <a:extLst>
              <a:ext uri="{28A0092B-C50C-407E-A947-70E740481C1C}">
                <a14:useLocalDpi xmlns:a14="http://schemas.microsoft.com/office/drawing/2010/main" val="0"/>
              </a:ext>
            </a:extLst>
          </a:blip>
          <a:srcRect l="16129" t="38737" r="73591" b="37572"/>
          <a:stretch/>
        </p:blipFill>
        <p:spPr>
          <a:xfrm>
            <a:off x="11413021" y="172562"/>
            <a:ext cx="628073" cy="622240"/>
          </a:xfrm>
          <a:prstGeom prst="rect">
            <a:avLst/>
          </a:prstGeom>
        </p:spPr>
      </p:pic>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p>
        </p:txBody>
      </p:sp>
    </p:spTree>
    <p:extLst>
      <p:ext uri="{BB962C8B-B14F-4D97-AF65-F5344CB8AC3E}">
        <p14:creationId xmlns:p14="http://schemas.microsoft.com/office/powerpoint/2010/main" val="371570358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52219C3E-682F-4139-AC73-585446BC8C65}" type="slidenum">
              <a:rPr lang="en-US" smtClean="0"/>
              <a:t>‹#›</a:t>
            </a:fld>
            <a:endParaRPr lang="en-US"/>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211869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52219C3E-682F-4139-AC73-585446BC8C65}" type="slidenum">
              <a:rPr lang="en-US" smtClean="0"/>
              <a:t>‹#›</a:t>
            </a:fld>
            <a:endParaRPr lang="en-US"/>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255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2C448-F228-48AF-ABF8-F966DC0D8651}"/>
              </a:ext>
            </a:extLst>
          </p:cNvPr>
          <p:cNvSpPr>
            <a:spLocks noGrp="1"/>
          </p:cNvSpPr>
          <p:nvPr>
            <p:ph type="title"/>
          </p:nvPr>
        </p:nvSpPr>
        <p:spPr/>
        <p:txBody>
          <a:bodyPr/>
          <a:lstStyle>
            <a:lvl1pPr>
              <a:defRPr>
                <a:solidFill>
                  <a:schemeClr val="accent3">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9C21FFD1-3004-4F8B-A407-0E55BA84F9C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334CB0-9C9E-4463-B46E-A8A07108DFC8}"/>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5" name="Footer Placeholder 4">
            <a:extLst>
              <a:ext uri="{FF2B5EF4-FFF2-40B4-BE49-F238E27FC236}">
                <a16:creationId xmlns:a16="http://schemas.microsoft.com/office/drawing/2014/main" id="{69C73DA0-9148-49DF-8AEE-47AEC9BE8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6E361-9788-46B7-AEC7-90CD3693A91D}"/>
              </a:ext>
            </a:extLst>
          </p:cNvPr>
          <p:cNvSpPr>
            <a:spLocks noGrp="1"/>
          </p:cNvSpPr>
          <p:nvPr>
            <p:ph type="sldNum" sz="quarter" idx="12"/>
          </p:nvPr>
        </p:nvSpPr>
        <p:spPr/>
        <p:txBody>
          <a:bodyPr/>
          <a:lstStyle/>
          <a:p>
            <a:fld id="{52219C3E-682F-4139-AC73-585446BC8C65}" type="slidenum">
              <a:rPr lang="en-US" smtClean="0"/>
              <a:t>‹#›</a:t>
            </a:fld>
            <a:endParaRPr lang="en-US"/>
          </a:p>
        </p:txBody>
      </p:sp>
    </p:spTree>
    <p:extLst>
      <p:ext uri="{BB962C8B-B14F-4D97-AF65-F5344CB8AC3E}">
        <p14:creationId xmlns:p14="http://schemas.microsoft.com/office/powerpoint/2010/main" val="495157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8997F1B7-1EE7-4EA5-A5A4-866F9A810C9F}"/>
              </a:ext>
              <a:ext uri="{C183D7F6-B498-43B3-948B-1728B52AA6E4}">
                <adec:decorative xmlns:adec="http://schemas.microsoft.com/office/drawing/2017/decorative" val="1"/>
              </a:ext>
            </a:extLst>
          </p:cNvPr>
          <p:cNvGrpSpPr/>
          <p:nvPr/>
        </p:nvGrpSpPr>
        <p:grpSpPr>
          <a:xfrm>
            <a:off x="10999563" y="626414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pic>
        <p:nvPicPr>
          <p:cNvPr id="7" name="Picture 6" descr="A pixelated image of stars&#10;&#10;Description automatically generated">
            <a:extLst>
              <a:ext uri="{FF2B5EF4-FFF2-40B4-BE49-F238E27FC236}">
                <a16:creationId xmlns:a16="http://schemas.microsoft.com/office/drawing/2014/main" id="{34D4C7D4-125A-49F7-AC6D-374B04D6A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5" y="5741021"/>
            <a:ext cx="2429163" cy="1044258"/>
          </a:xfrm>
          <a:prstGeom prst="rect">
            <a:avLst/>
          </a:prstGeom>
        </p:spPr>
      </p:pic>
    </p:spTree>
    <p:extLst>
      <p:ext uri="{BB962C8B-B14F-4D97-AF65-F5344CB8AC3E}">
        <p14:creationId xmlns:p14="http://schemas.microsoft.com/office/powerpoint/2010/main" val="879624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52219C3E-682F-4139-AC73-585446BC8C65}" type="slidenum">
              <a:rPr lang="en-US" smtClean="0"/>
              <a:t>‹#›</a:t>
            </a:fld>
            <a:endParaRPr lang="en-US"/>
          </a:p>
        </p:txBody>
      </p:sp>
    </p:spTree>
    <p:extLst>
      <p:ext uri="{BB962C8B-B14F-4D97-AF65-F5344CB8AC3E}">
        <p14:creationId xmlns:p14="http://schemas.microsoft.com/office/powerpoint/2010/main" val="2205309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52219C3E-682F-4139-AC73-585446BC8C65}" type="slidenum">
              <a:rPr lang="en-US" smtClean="0"/>
              <a:t>‹#›</a:t>
            </a:fld>
            <a:endParaRPr lang="en-US"/>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568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52219C3E-682F-4139-AC73-585446BC8C65}" type="slidenum">
              <a:rPr lang="en-US" smtClean="0"/>
              <a:t>‹#›</a:t>
            </a:fld>
            <a:endParaRPr lang="en-US"/>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65001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descr="A pixelated image of stars&#10;&#10;Description automatically generated">
            <a:extLst>
              <a:ext uri="{FF2B5EF4-FFF2-40B4-BE49-F238E27FC236}">
                <a16:creationId xmlns:a16="http://schemas.microsoft.com/office/drawing/2014/main" id="{C6393B6D-36AC-B32F-4D60-A2ADB3FFA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5" y="5741021"/>
            <a:ext cx="2429163" cy="1044258"/>
          </a:xfrm>
          <a:prstGeom prst="rect">
            <a:avLst/>
          </a:prstGeom>
        </p:spPr>
      </p:pic>
    </p:spTree>
    <p:extLst>
      <p:ext uri="{BB962C8B-B14F-4D97-AF65-F5344CB8AC3E}">
        <p14:creationId xmlns:p14="http://schemas.microsoft.com/office/powerpoint/2010/main" val="136222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8874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52219C3E-682F-4139-AC73-585446BC8C65}" type="slidenum">
              <a:rPr lang="en-US" smtClean="0"/>
              <a:t>‹#›</a:t>
            </a:fld>
            <a:endParaRPr lang="en-US"/>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66046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6B3D0D7-A68D-4901-828B-80CACC0261D4}" type="datetimeFigureOut">
              <a:rPr lang="en-US" smtClean="0"/>
              <a:t>9/13/2024</a:t>
            </a:fld>
            <a:endParaRPr lang="en-US"/>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52219C3E-682F-4139-AC73-585446BC8C65}" type="slidenum">
              <a:rPr lang="en-US" smtClean="0"/>
              <a:t>‹#›</a:t>
            </a:fld>
            <a:endParaRPr lang="en-US"/>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01865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F6B3D0D7-A68D-4901-828B-80CACC0261D4}" type="datetimeFigureOut">
              <a:rPr lang="en-US" smtClean="0"/>
              <a:t>9/13/2024</a:t>
            </a:fld>
            <a:endParaRPr lang="en-US"/>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endParaRPr lang="en-US"/>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52219C3E-682F-4139-AC73-585446BC8C65}" type="slidenum">
              <a:rPr lang="en-US" smtClean="0"/>
              <a:t>‹#›</a:t>
            </a:fld>
            <a:endParaRPr lang="en-US"/>
          </a:p>
        </p:txBody>
      </p:sp>
    </p:spTree>
    <p:extLst>
      <p:ext uri="{BB962C8B-B14F-4D97-AF65-F5344CB8AC3E}">
        <p14:creationId xmlns:p14="http://schemas.microsoft.com/office/powerpoint/2010/main" val="182184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hyperlink" Target="https://storymaps.arcgis.com/stories/b7193507c5574134a0cd373e48ca5a7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nsmith@npaihb.or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1229"/>
            <a:ext cx="10515600" cy="1325563"/>
          </a:xfrm>
        </p:spPr>
        <p:txBody>
          <a:bodyPr anchor="ctr">
            <a:noAutofit/>
          </a:bodyPr>
          <a:lstStyle/>
          <a:p>
            <a:pPr algn="ctr">
              <a:spcBef>
                <a:spcPts val="0"/>
              </a:spcBef>
            </a:pPr>
            <a:r>
              <a:rPr lang="en-US" sz="6000" dirty="0">
                <a:ea typeface="Source Sans Pro"/>
              </a:rPr>
              <a:t>Elevating Tribal Environmental Justice: Sharing Community Priorities through Story Maps</a:t>
            </a:r>
            <a:endParaRPr lang="en-US" sz="6000" dirty="0">
              <a:effectLst/>
              <a:ea typeface="Source Sans Pro"/>
            </a:endParaRPr>
          </a:p>
        </p:txBody>
      </p:sp>
      <p:graphicFrame>
        <p:nvGraphicFramePr>
          <p:cNvPr id="5" name="Subtitle 2">
            <a:extLst>
              <a:ext uri="{FF2B5EF4-FFF2-40B4-BE49-F238E27FC236}">
                <a16:creationId xmlns:a16="http://schemas.microsoft.com/office/drawing/2014/main" id="{4C37B3D0-3560-21DC-05F0-B6CA20950BA4}"/>
              </a:ext>
            </a:extLst>
          </p:cNvPr>
          <p:cNvGraphicFramePr>
            <a:graphicFrameLocks noGrp="1"/>
          </p:cNvGraphicFramePr>
          <p:nvPr>
            <p:ph idx="1"/>
            <p:extLst>
              <p:ext uri="{D42A27DB-BD31-4B8C-83A1-F6EECF244321}">
                <p14:modId xmlns:p14="http://schemas.microsoft.com/office/powerpoint/2010/main" val="2095972486"/>
              </p:ext>
            </p:extLst>
          </p:nvPr>
        </p:nvGraphicFramePr>
        <p:xfrm>
          <a:off x="917714" y="3310128"/>
          <a:ext cx="10515600" cy="2441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ixelated image of stars&#10;&#10;Description automatically generated">
            <a:extLst>
              <a:ext uri="{FF2B5EF4-FFF2-40B4-BE49-F238E27FC236}">
                <a16:creationId xmlns:a16="http://schemas.microsoft.com/office/drawing/2014/main" id="{C7CD82E7-56D9-5FF5-F3C9-56DFF22186A2}"/>
              </a:ext>
            </a:extLst>
          </p:cNvPr>
          <p:cNvPicPr>
            <a:picLocks noChangeAspect="1"/>
          </p:cNvPicPr>
          <p:nvPr/>
        </p:nvPicPr>
        <p:blipFill rotWithShape="1">
          <a:blip r:embed="rId8">
            <a:extLst>
              <a:ext uri="{28A0092B-C50C-407E-A947-70E740481C1C}">
                <a14:useLocalDpi xmlns:a14="http://schemas.microsoft.com/office/drawing/2010/main" val="0"/>
              </a:ext>
            </a:extLst>
          </a:blip>
          <a:srcRect l="16129" t="38737" r="73591" b="37572"/>
          <a:stretch/>
        </p:blipFill>
        <p:spPr>
          <a:xfrm>
            <a:off x="11413021" y="172562"/>
            <a:ext cx="628073" cy="622240"/>
          </a:xfrm>
          <a:prstGeom prst="rect">
            <a:avLst/>
          </a:prstGeom>
        </p:spPr>
      </p:pic>
      <p:pic>
        <p:nvPicPr>
          <p:cNvPr id="8" name="Picture 7" descr="A pixelated image of stars&#10;&#10;Description automatically generated">
            <a:extLst>
              <a:ext uri="{FF2B5EF4-FFF2-40B4-BE49-F238E27FC236}">
                <a16:creationId xmlns:a16="http://schemas.microsoft.com/office/drawing/2014/main" id="{6E2587B4-CCFB-0EB9-BAA6-62EFB17D690D}"/>
              </a:ext>
            </a:extLst>
          </p:cNvPr>
          <p:cNvPicPr>
            <a:picLocks noChangeAspect="1"/>
          </p:cNvPicPr>
          <p:nvPr/>
        </p:nvPicPr>
        <p:blipFill rotWithShape="1">
          <a:blip r:embed="rId9">
            <a:extLst>
              <a:ext uri="{28A0092B-C50C-407E-A947-70E740481C1C}">
                <a14:useLocalDpi xmlns:a14="http://schemas.microsoft.com/office/drawing/2010/main" val="0"/>
              </a:ext>
            </a:extLst>
          </a:blip>
          <a:srcRect l="6980" t="15771" r="87438" b="70562"/>
          <a:stretch/>
        </p:blipFill>
        <p:spPr>
          <a:xfrm>
            <a:off x="10331525" y="6171619"/>
            <a:ext cx="526473" cy="554326"/>
          </a:xfrm>
          <a:prstGeom prst="ellipse">
            <a:avLst/>
          </a:prstGeom>
        </p:spPr>
      </p:pic>
    </p:spTree>
    <p:extLst>
      <p:ext uri="{BB962C8B-B14F-4D97-AF65-F5344CB8AC3E}">
        <p14:creationId xmlns:p14="http://schemas.microsoft.com/office/powerpoint/2010/main" val="8310774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ACA32D3-5D12-A068-680D-A7413498884E}"/>
              </a:ext>
            </a:extLst>
          </p:cNvPr>
          <p:cNvSpPr>
            <a:spLocks noGrp="1"/>
          </p:cNvSpPr>
          <p:nvPr>
            <p:ph idx="1"/>
          </p:nvPr>
        </p:nvSpPr>
        <p:spPr>
          <a:xfrm>
            <a:off x="6096000" y="1424781"/>
            <a:ext cx="5217173" cy="4351338"/>
          </a:xfrm>
        </p:spPr>
        <p:txBody>
          <a:bodyPr>
            <a:normAutofit/>
          </a:bodyPr>
          <a:lstStyle/>
          <a:p>
            <a:pPr marL="0" indent="0" rtl="0" fontAlgn="base">
              <a:buNone/>
            </a:pPr>
            <a:r>
              <a:rPr lang="en-US" b="1" i="0" dirty="0">
                <a:effectLst/>
                <a:latin typeface="Georgia" panose="02040502050405020303" pitchFamily="18" charset="0"/>
              </a:rPr>
              <a:t>Tribal Environmental Public Health Definition:</a:t>
            </a:r>
            <a:endParaRPr lang="en-US" b="0" i="0" dirty="0">
              <a:effectLst/>
              <a:latin typeface="Segoe UI" panose="020B0502040204020203" pitchFamily="34" charset="0"/>
            </a:endParaRPr>
          </a:p>
          <a:p>
            <a:pPr marL="0" indent="0" rtl="0" fontAlgn="base">
              <a:buNone/>
            </a:pPr>
            <a:r>
              <a:rPr lang="en-US" b="0" i="0" dirty="0">
                <a:effectLst/>
                <a:latin typeface="Georgia" panose="02040502050405020303" pitchFamily="18" charset="0"/>
              </a:rPr>
              <a:t>Environmental public health focuses on the relationship and the interdependence between people and their environment for the seventh generation. </a:t>
            </a:r>
            <a:endParaRPr lang="en-US" b="0" i="0" dirty="0">
              <a:effectLst/>
              <a:latin typeface="Segoe UI" panose="020B0502040204020203" pitchFamily="34" charset="0"/>
            </a:endParaRPr>
          </a:p>
        </p:txBody>
      </p:sp>
      <p:pic>
        <p:nvPicPr>
          <p:cNvPr id="2" name="Picture 1" descr="A child standing on a beach&#10;&#10;Description automatically generated">
            <a:extLst>
              <a:ext uri="{FF2B5EF4-FFF2-40B4-BE49-F238E27FC236}">
                <a16:creationId xmlns:a16="http://schemas.microsoft.com/office/drawing/2014/main" id="{2C585391-B26C-4411-E143-ACC6643F1964}"/>
              </a:ext>
            </a:extLst>
          </p:cNvPr>
          <p:cNvPicPr>
            <a:picLocks noChangeAspect="1"/>
          </p:cNvPicPr>
          <p:nvPr/>
        </p:nvPicPr>
        <p:blipFill rotWithShape="1">
          <a:blip r:embed="rId3"/>
          <a:srcRect r="2" b="38488"/>
          <a:stretch/>
        </p:blipFill>
        <p:spPr>
          <a:xfrm>
            <a:off x="497681" y="862647"/>
            <a:ext cx="5181600" cy="4351338"/>
          </a:xfrm>
          <a:prstGeom prst="flowChartConnector">
            <a:avLst/>
          </a:prstGeom>
          <a:noFill/>
        </p:spPr>
      </p:pic>
    </p:spTree>
    <p:extLst>
      <p:ext uri="{BB962C8B-B14F-4D97-AF65-F5344CB8AC3E}">
        <p14:creationId xmlns:p14="http://schemas.microsoft.com/office/powerpoint/2010/main" val="1736491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drawing of a person standing in a forest&#10;&#10;Description automatically generated">
            <a:extLst>
              <a:ext uri="{FF2B5EF4-FFF2-40B4-BE49-F238E27FC236}">
                <a16:creationId xmlns:a16="http://schemas.microsoft.com/office/drawing/2014/main" id="{FAC9218A-22AA-5B90-7D5A-0280523F24B0}"/>
              </a:ext>
            </a:extLst>
          </p:cNvPr>
          <p:cNvPicPr>
            <a:picLocks noGrp="1" noChangeAspect="1"/>
          </p:cNvPicPr>
          <p:nvPr>
            <p:ph idx="1"/>
          </p:nvPr>
        </p:nvPicPr>
        <p:blipFill>
          <a:blip r:embed="rId3"/>
          <a:stretch>
            <a:fillRect/>
          </a:stretch>
        </p:blipFill>
        <p:spPr>
          <a:xfrm>
            <a:off x="14827" y="758214"/>
            <a:ext cx="12176721" cy="4660237"/>
          </a:xfrm>
        </p:spPr>
      </p:pic>
    </p:spTree>
    <p:extLst>
      <p:ext uri="{BB962C8B-B14F-4D97-AF65-F5344CB8AC3E}">
        <p14:creationId xmlns:p14="http://schemas.microsoft.com/office/powerpoint/2010/main" val="1477430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B21619F-C249-359A-046B-69240127E64A}"/>
              </a:ext>
            </a:extLst>
          </p:cNvPr>
          <p:cNvPicPr>
            <a:picLocks noGrp="1" noChangeAspect="1"/>
          </p:cNvPicPr>
          <p:nvPr>
            <p:ph sz="half" idx="1"/>
          </p:nvPr>
        </p:nvPicPr>
        <p:blipFill rotWithShape="1">
          <a:blip r:embed="rId3"/>
          <a:srcRect l="625" t="739" b="27244"/>
          <a:stretch/>
        </p:blipFill>
        <p:spPr>
          <a:xfrm>
            <a:off x="38120" y="95260"/>
            <a:ext cx="12115780" cy="6497435"/>
          </a:xfrm>
          <a:noFill/>
        </p:spPr>
      </p:pic>
    </p:spTree>
    <p:extLst>
      <p:ext uri="{BB962C8B-B14F-4D97-AF65-F5344CB8AC3E}">
        <p14:creationId xmlns:p14="http://schemas.microsoft.com/office/powerpoint/2010/main" val="149056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6908-A9D2-4E42-81A4-0140CB73CCB5}"/>
              </a:ext>
            </a:extLst>
          </p:cNvPr>
          <p:cNvSpPr>
            <a:spLocks noGrp="1"/>
          </p:cNvSpPr>
          <p:nvPr>
            <p:ph type="title"/>
          </p:nvPr>
        </p:nvSpPr>
        <p:spPr>
          <a:xfrm>
            <a:off x="838199" y="122872"/>
            <a:ext cx="10515600" cy="1325563"/>
          </a:xfrm>
        </p:spPr>
        <p:txBody>
          <a:bodyPr>
            <a:normAutofit/>
          </a:bodyPr>
          <a:lstStyle/>
          <a:p>
            <a:pPr algn="ctr"/>
            <a:r>
              <a:rPr lang="en-US" sz="4000" dirty="0">
                <a:ea typeface="Source Sans Pro"/>
              </a:rPr>
              <a:t>Data and Mapping</a:t>
            </a:r>
          </a:p>
        </p:txBody>
      </p:sp>
      <p:pic>
        <p:nvPicPr>
          <p:cNvPr id="3" name="Content Placeholder 2" descr="A map of the state of oregon&#10;&#10;Description automatically generated">
            <a:extLst>
              <a:ext uri="{FF2B5EF4-FFF2-40B4-BE49-F238E27FC236}">
                <a16:creationId xmlns:a16="http://schemas.microsoft.com/office/drawing/2014/main" id="{BD67A747-F382-1AF8-E93A-C579BCCE5F7A}"/>
              </a:ext>
            </a:extLst>
          </p:cNvPr>
          <p:cNvPicPr>
            <a:picLocks noGrp="1" noChangeAspect="1"/>
          </p:cNvPicPr>
          <p:nvPr>
            <p:ph idx="1"/>
          </p:nvPr>
        </p:nvPicPr>
        <p:blipFill>
          <a:blip r:embed="rId3"/>
          <a:stretch>
            <a:fillRect/>
          </a:stretch>
        </p:blipFill>
        <p:spPr>
          <a:xfrm>
            <a:off x="1132767" y="1334135"/>
            <a:ext cx="9720725" cy="4351338"/>
          </a:xfrm>
        </p:spPr>
      </p:pic>
    </p:spTree>
    <p:extLst>
      <p:ext uri="{BB962C8B-B14F-4D97-AF65-F5344CB8AC3E}">
        <p14:creationId xmlns:p14="http://schemas.microsoft.com/office/powerpoint/2010/main" val="4063061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E6FF5-D11D-1444-7CA3-CC7D59532BB7}"/>
              </a:ext>
            </a:extLst>
          </p:cNvPr>
          <p:cNvSpPr>
            <a:spLocks noGrp="1"/>
          </p:cNvSpPr>
          <p:nvPr>
            <p:ph type="title"/>
          </p:nvPr>
        </p:nvSpPr>
        <p:spPr>
          <a:xfrm>
            <a:off x="839788" y="365125"/>
            <a:ext cx="10515600" cy="1325563"/>
          </a:xfrm>
        </p:spPr>
        <p:txBody>
          <a:bodyPr vert="horz" lIns="91440" tIns="45720" rIns="91440" bIns="45720" rtlCol="0" anchor="ctr">
            <a:normAutofit/>
          </a:bodyPr>
          <a:lstStyle/>
          <a:p>
            <a:r>
              <a:rPr lang="en-US" kern="1200">
                <a:latin typeface="+mj-lt"/>
                <a:ea typeface="+mj-ea"/>
                <a:cs typeface="+mj-cs"/>
              </a:rPr>
              <a:t>Traditional Ecological Knowledge</a:t>
            </a:r>
          </a:p>
        </p:txBody>
      </p:sp>
      <p:pic>
        <p:nvPicPr>
          <p:cNvPr id="3" name="Picture 2" descr="Two baskets on a table&#10;&#10;Description automatically generated">
            <a:extLst>
              <a:ext uri="{FF2B5EF4-FFF2-40B4-BE49-F238E27FC236}">
                <a16:creationId xmlns:a16="http://schemas.microsoft.com/office/drawing/2014/main" id="{29D14828-B419-65CE-6A47-CFAD95456FC6}"/>
              </a:ext>
            </a:extLst>
          </p:cNvPr>
          <p:cNvPicPr>
            <a:picLocks noChangeAspect="1"/>
          </p:cNvPicPr>
          <p:nvPr/>
        </p:nvPicPr>
        <p:blipFill rotWithShape="1">
          <a:blip r:embed="rId3"/>
          <a:srcRect t="-246" b="-3941"/>
          <a:stretch/>
        </p:blipFill>
        <p:spPr>
          <a:xfrm>
            <a:off x="839788" y="1336675"/>
            <a:ext cx="5157942" cy="5361853"/>
          </a:xfrm>
          <a:prstGeom prst="rect">
            <a:avLst/>
          </a:prstGeom>
          <a:noFill/>
        </p:spPr>
      </p:pic>
      <p:sp>
        <p:nvSpPr>
          <p:cNvPr id="7" name="TextBox 6">
            <a:extLst>
              <a:ext uri="{FF2B5EF4-FFF2-40B4-BE49-F238E27FC236}">
                <a16:creationId xmlns:a16="http://schemas.microsoft.com/office/drawing/2014/main" id="{2E1A43F4-AACA-EDB9-8597-9930B75F218E}"/>
              </a:ext>
            </a:extLst>
          </p:cNvPr>
          <p:cNvSpPr txBox="1"/>
          <p:nvPr/>
        </p:nvSpPr>
        <p:spPr>
          <a:xfrm>
            <a:off x="6362700" y="1681163"/>
            <a:ext cx="5183188" cy="82391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Autofit/>
          </a:bodyPr>
          <a:lstStyle/>
          <a:p>
            <a:pPr>
              <a:lnSpc>
                <a:spcPct val="90000"/>
              </a:lnSpc>
              <a:spcBef>
                <a:spcPts val="1000"/>
              </a:spcBef>
            </a:pPr>
            <a:r>
              <a:rPr lang="en-US" sz="2800" kern="1200">
                <a:latin typeface="+mn-lt"/>
                <a:ea typeface="+mn-ea"/>
                <a:cs typeface="+mn-cs"/>
              </a:rPr>
              <a:t>“Preserve the history of our elders. Once it's gone, it's gone.”</a:t>
            </a:r>
            <a:endParaRPr lang="en-US" sz="2800" kern="1200">
              <a:latin typeface="+mn-lt"/>
              <a:ea typeface="Source Sans Pro"/>
            </a:endParaRPr>
          </a:p>
        </p:txBody>
      </p:sp>
      <p:sp>
        <p:nvSpPr>
          <p:cNvPr id="6" name="Content Placeholder 5">
            <a:extLst>
              <a:ext uri="{FF2B5EF4-FFF2-40B4-BE49-F238E27FC236}">
                <a16:creationId xmlns:a16="http://schemas.microsoft.com/office/drawing/2014/main" id="{945DDC2F-8A3F-9E29-2364-7A5EE3D2ECC5}"/>
              </a:ext>
            </a:extLst>
          </p:cNvPr>
          <p:cNvSpPr>
            <a:spLocks noGrp="1"/>
          </p:cNvSpPr>
          <p:nvPr>
            <p:ph sz="quarter" idx="4"/>
          </p:nvPr>
        </p:nvSpPr>
        <p:spPr>
          <a:xfrm>
            <a:off x="6362700" y="2809875"/>
            <a:ext cx="5183188" cy="3684588"/>
          </a:xfrm>
        </p:spPr>
        <p:txBody>
          <a:bodyPr vert="horz" lIns="91440" tIns="45720" rIns="91440" bIns="45720" rtlCol="0" anchor="t">
            <a:normAutofit/>
          </a:bodyPr>
          <a:lstStyle/>
          <a:p>
            <a:pPr marL="0" indent="0">
              <a:buNone/>
            </a:pPr>
            <a:r>
              <a:rPr lang="en-US"/>
              <a:t>“This tribe did an awful lot of work at reestablishing the fisheries and the salmon flow. And some of them hadn't come up the river in 75 years, and they've got them coming back up again.” </a:t>
            </a:r>
            <a:endParaRPr lang="en-US">
              <a:ea typeface="Source Sans Pro"/>
            </a:endParaRPr>
          </a:p>
          <a:p>
            <a:pPr marL="0"/>
            <a:endParaRPr lang="en-US"/>
          </a:p>
        </p:txBody>
      </p:sp>
    </p:spTree>
    <p:extLst>
      <p:ext uri="{BB962C8B-B14F-4D97-AF65-F5344CB8AC3E}">
        <p14:creationId xmlns:p14="http://schemas.microsoft.com/office/powerpoint/2010/main" val="808385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5C60E01C-CE4E-4A99-9B34-0B83ADAF98FE}"/>
              </a:ext>
            </a:extLst>
          </p:cNvPr>
          <p:cNvGraphicFramePr>
            <a:graphicFrameLocks/>
          </p:cNvGraphicFramePr>
          <p:nvPr>
            <p:extLst>
              <p:ext uri="{D42A27DB-BD31-4B8C-83A1-F6EECF244321}">
                <p14:modId xmlns:p14="http://schemas.microsoft.com/office/powerpoint/2010/main" val="4098124543"/>
              </p:ext>
            </p:extLst>
          </p:nvPr>
        </p:nvGraphicFramePr>
        <p:xfrm>
          <a:off x="2518200" y="4592"/>
          <a:ext cx="9583542" cy="6745818"/>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A2DF28DF-2C5D-7456-41DD-7DB49AEF3F33}"/>
              </a:ext>
            </a:extLst>
          </p:cNvPr>
          <p:cNvPicPr>
            <a:picLocks noChangeAspect="1"/>
          </p:cNvPicPr>
          <p:nvPr/>
        </p:nvPicPr>
        <p:blipFill>
          <a:blip r:embed="rId4"/>
          <a:stretch>
            <a:fillRect/>
          </a:stretch>
        </p:blipFill>
        <p:spPr>
          <a:xfrm>
            <a:off x="197359" y="123388"/>
            <a:ext cx="2200275" cy="990600"/>
          </a:xfrm>
          <a:prstGeom prst="rect">
            <a:avLst/>
          </a:prstGeom>
        </p:spPr>
      </p:pic>
    </p:spTree>
    <p:extLst>
      <p:ext uri="{BB962C8B-B14F-4D97-AF65-F5344CB8AC3E}">
        <p14:creationId xmlns:p14="http://schemas.microsoft.com/office/powerpoint/2010/main" val="1376131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26908-A9D2-4E42-81A4-0140CB73CCB5}"/>
              </a:ext>
            </a:extLst>
          </p:cNvPr>
          <p:cNvSpPr>
            <a:spLocks noGrp="1"/>
          </p:cNvSpPr>
          <p:nvPr>
            <p:ph type="title"/>
          </p:nvPr>
        </p:nvSpPr>
        <p:spPr>
          <a:xfrm>
            <a:off x="838200" y="365125"/>
            <a:ext cx="10515600" cy="1325563"/>
          </a:xfrm>
        </p:spPr>
        <p:txBody>
          <a:bodyPr anchor="ctr">
            <a:normAutofit/>
          </a:bodyPr>
          <a:lstStyle/>
          <a:p>
            <a:r>
              <a:rPr lang="en-US" dirty="0"/>
              <a:t>Needed a format to accommodate multimedia</a:t>
            </a:r>
          </a:p>
        </p:txBody>
      </p:sp>
      <p:pic>
        <p:nvPicPr>
          <p:cNvPr id="3" name="Content Placeholder 2" descr="A group of people in canoes&#10;&#10;Description automatically generated">
            <a:extLst>
              <a:ext uri="{FF2B5EF4-FFF2-40B4-BE49-F238E27FC236}">
                <a16:creationId xmlns:a16="http://schemas.microsoft.com/office/drawing/2014/main" id="{A63E3CD1-069A-1E4D-BC53-9356A38F08FF}"/>
              </a:ext>
            </a:extLst>
          </p:cNvPr>
          <p:cNvPicPr>
            <a:picLocks noGrp="1" noChangeAspect="1"/>
          </p:cNvPicPr>
          <p:nvPr>
            <p:ph idx="1"/>
          </p:nvPr>
        </p:nvPicPr>
        <p:blipFill rotWithShape="1">
          <a:blip r:embed="rId3"/>
          <a:srcRect t="7127" b="18314"/>
          <a:stretch/>
        </p:blipFill>
        <p:spPr>
          <a:xfrm>
            <a:off x="838200" y="1825625"/>
            <a:ext cx="10515600" cy="4351338"/>
          </a:xfrm>
          <a:noFill/>
        </p:spPr>
      </p:pic>
    </p:spTree>
    <p:extLst>
      <p:ext uri="{BB962C8B-B14F-4D97-AF65-F5344CB8AC3E}">
        <p14:creationId xmlns:p14="http://schemas.microsoft.com/office/powerpoint/2010/main" val="23281527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626ED-4A80-528F-B38C-8DC2916C4D9D}"/>
              </a:ext>
            </a:extLst>
          </p:cNvPr>
          <p:cNvSpPr>
            <a:spLocks noGrp="1"/>
          </p:cNvSpPr>
          <p:nvPr>
            <p:ph type="title"/>
          </p:nvPr>
        </p:nvSpPr>
        <p:spPr/>
        <p:txBody>
          <a:bodyPr/>
          <a:lstStyle/>
          <a:p>
            <a:r>
              <a:rPr lang="en-US" dirty="0">
                <a:ea typeface="Source Sans Pro"/>
              </a:rPr>
              <a:t>Partnership with Innovate</a:t>
            </a:r>
            <a:endParaRPr lang="en-US" dirty="0"/>
          </a:p>
        </p:txBody>
      </p:sp>
      <p:sp>
        <p:nvSpPr>
          <p:cNvPr id="5" name="TextBox 4">
            <a:extLst>
              <a:ext uri="{FF2B5EF4-FFF2-40B4-BE49-F238E27FC236}">
                <a16:creationId xmlns:a16="http://schemas.microsoft.com/office/drawing/2014/main" id="{FF367BCD-9FC4-3A37-D420-724592E8C5F0}"/>
              </a:ext>
            </a:extLst>
          </p:cNvPr>
          <p:cNvSpPr txBox="1"/>
          <p:nvPr/>
        </p:nvSpPr>
        <p:spPr>
          <a:xfrm>
            <a:off x="1201530" y="4989443"/>
            <a:ext cx="4532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https://www.innovateteam.com/</a:t>
            </a:r>
          </a:p>
        </p:txBody>
      </p:sp>
      <p:pic>
        <p:nvPicPr>
          <p:cNvPr id="6" name="Picture 5" descr="A qr code with a dinosaur">
            <a:extLst>
              <a:ext uri="{FF2B5EF4-FFF2-40B4-BE49-F238E27FC236}">
                <a16:creationId xmlns:a16="http://schemas.microsoft.com/office/drawing/2014/main" id="{DD4B4338-BA65-1FDC-83FA-59205B77FD21}"/>
              </a:ext>
            </a:extLst>
          </p:cNvPr>
          <p:cNvPicPr>
            <a:picLocks noChangeAspect="1"/>
          </p:cNvPicPr>
          <p:nvPr/>
        </p:nvPicPr>
        <p:blipFill>
          <a:blip r:embed="rId3"/>
          <a:stretch>
            <a:fillRect/>
          </a:stretch>
        </p:blipFill>
        <p:spPr>
          <a:xfrm>
            <a:off x="4901841" y="1499225"/>
            <a:ext cx="4286250" cy="4286250"/>
          </a:xfrm>
          <a:prstGeom prst="rect">
            <a:avLst/>
          </a:prstGeom>
        </p:spPr>
      </p:pic>
      <p:pic>
        <p:nvPicPr>
          <p:cNvPr id="7" name="Picture 6" descr="Innovate! Inc. | LinkedIn">
            <a:extLst>
              <a:ext uri="{FF2B5EF4-FFF2-40B4-BE49-F238E27FC236}">
                <a16:creationId xmlns:a16="http://schemas.microsoft.com/office/drawing/2014/main" id="{18FFCA2B-86AC-6B4D-E167-D15DF8C574F6}"/>
              </a:ext>
            </a:extLst>
          </p:cNvPr>
          <p:cNvPicPr>
            <a:picLocks noChangeAspect="1"/>
          </p:cNvPicPr>
          <p:nvPr/>
        </p:nvPicPr>
        <p:blipFill>
          <a:blip r:embed="rId4"/>
          <a:stretch>
            <a:fillRect/>
          </a:stretch>
        </p:blipFill>
        <p:spPr>
          <a:xfrm>
            <a:off x="1333500" y="1957456"/>
            <a:ext cx="3031434" cy="3031434"/>
          </a:xfrm>
          <a:prstGeom prst="rect">
            <a:avLst/>
          </a:prstGeom>
        </p:spPr>
      </p:pic>
    </p:spTree>
    <p:extLst>
      <p:ext uri="{BB962C8B-B14F-4D97-AF65-F5344CB8AC3E}">
        <p14:creationId xmlns:p14="http://schemas.microsoft.com/office/powerpoint/2010/main" val="61610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543B-A4B2-7259-4F37-02103078C7A5}"/>
              </a:ext>
            </a:extLst>
          </p:cNvPr>
          <p:cNvSpPr>
            <a:spLocks noGrp="1"/>
          </p:cNvSpPr>
          <p:nvPr>
            <p:ph type="title"/>
          </p:nvPr>
        </p:nvSpPr>
        <p:spPr>
          <a:xfrm>
            <a:off x="838200" y="365125"/>
            <a:ext cx="10515600" cy="1325563"/>
          </a:xfrm>
        </p:spPr>
        <p:txBody>
          <a:bodyPr anchor="ctr">
            <a:normAutofit/>
          </a:bodyPr>
          <a:lstStyle/>
          <a:p>
            <a:r>
              <a:rPr lang="en-US" dirty="0"/>
              <a:t>Partnering with individual tribes</a:t>
            </a:r>
          </a:p>
        </p:txBody>
      </p:sp>
      <p:sp>
        <p:nvSpPr>
          <p:cNvPr id="10" name="Content Placeholder 2">
            <a:extLst>
              <a:ext uri="{FF2B5EF4-FFF2-40B4-BE49-F238E27FC236}">
                <a16:creationId xmlns:a16="http://schemas.microsoft.com/office/drawing/2014/main" id="{C0C22828-1C2C-DB9E-BC6C-1E7282D76407}"/>
              </a:ext>
            </a:extLst>
          </p:cNvPr>
          <p:cNvSpPr>
            <a:spLocks noGrp="1"/>
          </p:cNvSpPr>
          <p:nvPr>
            <p:ph sz="half" idx="1"/>
          </p:nvPr>
        </p:nvSpPr>
        <p:spPr>
          <a:xfrm>
            <a:off x="838200" y="1825625"/>
            <a:ext cx="5181600" cy="4351338"/>
          </a:xfrm>
        </p:spPr>
        <p:txBody>
          <a:bodyPr/>
          <a:lstStyle/>
          <a:p>
            <a:r>
              <a:rPr lang="en-US" dirty="0"/>
              <a:t>Gauge interest</a:t>
            </a:r>
          </a:p>
          <a:p>
            <a:r>
              <a:rPr lang="en-US" dirty="0"/>
              <a:t>Discuss priority topics</a:t>
            </a:r>
          </a:p>
          <a:p>
            <a:r>
              <a:rPr lang="en-US" dirty="0"/>
              <a:t>Review indicators</a:t>
            </a:r>
          </a:p>
          <a:p>
            <a:r>
              <a:rPr lang="en-US" dirty="0"/>
              <a:t>Select additional components</a:t>
            </a:r>
          </a:p>
          <a:p>
            <a:pPr lvl="1"/>
            <a:r>
              <a:rPr lang="en-US" dirty="0"/>
              <a:t>Community surveys</a:t>
            </a:r>
          </a:p>
          <a:p>
            <a:pPr lvl="1"/>
            <a:r>
              <a:rPr lang="en-US" dirty="0"/>
              <a:t>Interviews</a:t>
            </a:r>
          </a:p>
          <a:p>
            <a:pPr lvl="1"/>
            <a:r>
              <a:rPr lang="en-US" dirty="0"/>
              <a:t>Health indicators</a:t>
            </a:r>
          </a:p>
          <a:p>
            <a:r>
              <a:rPr lang="en-US" dirty="0"/>
              <a:t>Set budget &amp; scope of work</a:t>
            </a:r>
          </a:p>
          <a:p>
            <a:pPr lvl="1"/>
            <a:endParaRPr lang="en-US" dirty="0"/>
          </a:p>
          <a:p>
            <a:endParaRPr lang="en-US" dirty="0"/>
          </a:p>
        </p:txBody>
      </p:sp>
      <p:pic>
        <p:nvPicPr>
          <p:cNvPr id="5" name="Picture 4" descr="A group of rocks in a body of water&#10;&#10;Description automatically generated">
            <a:extLst>
              <a:ext uri="{FF2B5EF4-FFF2-40B4-BE49-F238E27FC236}">
                <a16:creationId xmlns:a16="http://schemas.microsoft.com/office/drawing/2014/main" id="{39CD7A8F-DCD6-D6C4-EADF-136F496CEAC3}"/>
              </a:ext>
            </a:extLst>
          </p:cNvPr>
          <p:cNvPicPr>
            <a:picLocks noChangeAspect="1"/>
          </p:cNvPicPr>
          <p:nvPr/>
        </p:nvPicPr>
        <p:blipFill>
          <a:blip r:embed="rId3"/>
          <a:stretch>
            <a:fillRect/>
          </a:stretch>
        </p:blipFill>
        <p:spPr>
          <a:xfrm>
            <a:off x="7131248" y="1825625"/>
            <a:ext cx="3263503" cy="4351338"/>
          </a:xfrm>
          <a:prstGeom prst="rect">
            <a:avLst/>
          </a:prstGeom>
          <a:noFill/>
        </p:spPr>
      </p:pic>
    </p:spTree>
    <p:extLst>
      <p:ext uri="{BB962C8B-B14F-4D97-AF65-F5344CB8AC3E}">
        <p14:creationId xmlns:p14="http://schemas.microsoft.com/office/powerpoint/2010/main" val="3055622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F8D11F-5C38-A89B-9898-6D83EB3FC8DE}"/>
              </a:ext>
            </a:extLst>
          </p:cNvPr>
          <p:cNvPicPr>
            <a:picLocks noChangeAspect="1"/>
          </p:cNvPicPr>
          <p:nvPr/>
        </p:nvPicPr>
        <p:blipFill>
          <a:blip r:embed="rId3"/>
          <a:stretch>
            <a:fillRect/>
          </a:stretch>
        </p:blipFill>
        <p:spPr>
          <a:xfrm>
            <a:off x="-3175" y="0"/>
            <a:ext cx="12192000" cy="5190513"/>
          </a:xfrm>
          <a:prstGeom prst="rect">
            <a:avLst/>
          </a:prstGeom>
        </p:spPr>
      </p:pic>
      <p:sp>
        <p:nvSpPr>
          <p:cNvPr id="4" name="Rectangle 1">
            <a:extLst>
              <a:ext uri="{FF2B5EF4-FFF2-40B4-BE49-F238E27FC236}">
                <a16:creationId xmlns:a16="http://schemas.microsoft.com/office/drawing/2014/main" id="{1EB9CDC4-BC78-4685-BA15-D3C4E1E1C612}"/>
              </a:ext>
            </a:extLst>
          </p:cNvPr>
          <p:cNvSpPr>
            <a:spLocks noGrp="1" noChangeArrowheads="1"/>
          </p:cNvSpPr>
          <p:nvPr>
            <p:ph type="body" idx="1"/>
          </p:nvPr>
        </p:nvSpPr>
        <p:spPr bwMode="auto">
          <a:xfrm>
            <a:off x="5898216" y="5661028"/>
            <a:ext cx="508547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a:lnSpc>
                <a:spcPct val="100000"/>
              </a:lnSpc>
              <a:spcBef>
                <a:spcPct val="0"/>
              </a:spcBef>
              <a:spcAft>
                <a:spcPct val="0"/>
              </a:spcAft>
              <a:buNone/>
              <a:tabLst/>
            </a:pPr>
            <a:r>
              <a:rPr kumimoji="0" lang="en-US" sz="2400" i="0" u="none" strike="noStrike" cap="none" normalizeH="0" baseline="0" dirty="0">
                <a:ln>
                  <a:noFill/>
                </a:ln>
                <a:effectLst/>
                <a:ea typeface="+mn-lt"/>
                <a:cs typeface="+mn-lt"/>
                <a:hlinkClick r:id="rId4"/>
              </a:rPr>
              <a:t>https://</a:t>
            </a:r>
            <a:r>
              <a:rPr lang="en-US" sz="2400" dirty="0">
                <a:ea typeface="+mn-lt"/>
                <a:cs typeface="+mn-lt"/>
                <a:hlinkClick r:id="rId4"/>
              </a:rPr>
              <a:t>storymaps.arcgis</a:t>
            </a:r>
            <a:r>
              <a:rPr kumimoji="0" lang="en-US" sz="2400" i="0" u="none" strike="noStrike" cap="none" normalizeH="0" baseline="0" dirty="0">
                <a:ln>
                  <a:noFill/>
                </a:ln>
                <a:effectLst/>
                <a:ea typeface="+mn-lt"/>
                <a:cs typeface="+mn-lt"/>
                <a:hlinkClick r:id="rId4"/>
              </a:rPr>
              <a:t>.</a:t>
            </a:r>
            <a:r>
              <a:rPr lang="en-US" sz="2400" dirty="0">
                <a:ea typeface="+mn-lt"/>
                <a:cs typeface="+mn-lt"/>
                <a:hlinkClick r:id="rId4"/>
              </a:rPr>
              <a:t>com/stories</a:t>
            </a:r>
            <a:r>
              <a:rPr kumimoji="0" lang="en-US" sz="2400" i="0" u="none" strike="noStrike" cap="none" normalizeH="0" baseline="0" dirty="0">
                <a:ln>
                  <a:noFill/>
                </a:ln>
                <a:effectLst/>
                <a:ea typeface="+mn-lt"/>
                <a:cs typeface="+mn-lt"/>
                <a:hlinkClick r:id="rId4"/>
              </a:rPr>
              <a:t>/</a:t>
            </a:r>
            <a:r>
              <a:rPr lang="en-US" sz="2400" dirty="0">
                <a:ea typeface="+mn-lt"/>
                <a:cs typeface="+mn-lt"/>
                <a:hlinkClick r:id="rId4"/>
              </a:rPr>
              <a:t>b7193507c5574134a0cd373e48ca5a72</a:t>
            </a:r>
            <a:endParaRPr lang="en-US" dirty="0">
              <a:ea typeface="+mn-lt"/>
              <a:cs typeface="+mn-lt"/>
              <a:hlinkClick r:id="rId4"/>
            </a:endParaRPr>
          </a:p>
          <a:p>
            <a:pPr marL="0" indent="0">
              <a:lnSpc>
                <a:spcPct val="100000"/>
              </a:lnSpc>
              <a:spcBef>
                <a:spcPct val="0"/>
              </a:spcBef>
              <a:spcAft>
                <a:spcPct val="0"/>
              </a:spcAft>
              <a:buNone/>
            </a:pPr>
            <a:endParaRPr lang="en-US" sz="2400" dirty="0">
              <a:ea typeface="Source Sans Pro"/>
            </a:endParaRPr>
          </a:p>
        </p:txBody>
      </p:sp>
      <p:pic>
        <p:nvPicPr>
          <p:cNvPr id="3" name="Picture 2" descr="A qr code with a dinosaur&#10;&#10;Description automatically generated">
            <a:extLst>
              <a:ext uri="{FF2B5EF4-FFF2-40B4-BE49-F238E27FC236}">
                <a16:creationId xmlns:a16="http://schemas.microsoft.com/office/drawing/2014/main" id="{7DEC8007-B7D6-0FD1-647C-F934897C230F}"/>
              </a:ext>
            </a:extLst>
          </p:cNvPr>
          <p:cNvPicPr>
            <a:picLocks noChangeAspect="1"/>
          </p:cNvPicPr>
          <p:nvPr/>
        </p:nvPicPr>
        <p:blipFill>
          <a:blip r:embed="rId5"/>
          <a:stretch>
            <a:fillRect/>
          </a:stretch>
        </p:blipFill>
        <p:spPr>
          <a:xfrm>
            <a:off x="3175" y="2568575"/>
            <a:ext cx="4286250" cy="4286250"/>
          </a:xfrm>
          <a:prstGeom prst="rect">
            <a:avLst/>
          </a:prstGeom>
        </p:spPr>
      </p:pic>
    </p:spTree>
    <p:extLst>
      <p:ext uri="{BB962C8B-B14F-4D97-AF65-F5344CB8AC3E}">
        <p14:creationId xmlns:p14="http://schemas.microsoft.com/office/powerpoint/2010/main" val="902825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A3B1614-C19C-91E8-E7CA-68AA6E1F9E97}"/>
              </a:ext>
            </a:extLst>
          </p:cNvPr>
          <p:cNvSpPr/>
          <p:nvPr/>
        </p:nvSpPr>
        <p:spPr>
          <a:xfrm>
            <a:off x="9532138" y="5801087"/>
            <a:ext cx="2662989" cy="97322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orthwest Portland Area Indian Health Board: Indian Leadership for Indian Health">
            <a:extLst>
              <a:ext uri="{FF2B5EF4-FFF2-40B4-BE49-F238E27FC236}">
                <a16:creationId xmlns:a16="http://schemas.microsoft.com/office/drawing/2014/main" id="{0A91660D-B344-F0BF-C2D5-6F877E2174F5}"/>
              </a:ext>
            </a:extLst>
          </p:cNvPr>
          <p:cNvPicPr>
            <a:picLocks noChangeAspect="1"/>
          </p:cNvPicPr>
          <p:nvPr/>
        </p:nvPicPr>
        <p:blipFill>
          <a:blip r:embed="rId3"/>
          <a:srcRect l="25541" t="357" r="-433" b="-1515"/>
          <a:stretch/>
        </p:blipFill>
        <p:spPr>
          <a:xfrm>
            <a:off x="1216257" y="2253026"/>
            <a:ext cx="3004977" cy="1184385"/>
          </a:xfrm>
          <a:prstGeom prst="rect">
            <a:avLst/>
          </a:prstGeom>
        </p:spPr>
      </p:pic>
      <p:pic>
        <p:nvPicPr>
          <p:cNvPr id="10" name="Picture 9" descr="Northwest Portland Area Indian Health Board: Indian Leadership for Indian Health">
            <a:extLst>
              <a:ext uri="{FF2B5EF4-FFF2-40B4-BE49-F238E27FC236}">
                <a16:creationId xmlns:a16="http://schemas.microsoft.com/office/drawing/2014/main" id="{A9EDB09A-A479-0F29-ED03-563F69FA54B5}"/>
              </a:ext>
            </a:extLst>
          </p:cNvPr>
          <p:cNvPicPr>
            <a:picLocks noChangeAspect="1"/>
          </p:cNvPicPr>
          <p:nvPr/>
        </p:nvPicPr>
        <p:blipFill>
          <a:blip r:embed="rId3"/>
          <a:srcRect r="71861" b="-1515"/>
          <a:stretch/>
        </p:blipFill>
        <p:spPr>
          <a:xfrm>
            <a:off x="1957712" y="3355014"/>
            <a:ext cx="1521190" cy="1582558"/>
          </a:xfrm>
          <a:prstGeom prst="rect">
            <a:avLst/>
          </a:prstGeom>
        </p:spPr>
      </p:pic>
      <p:pic>
        <p:nvPicPr>
          <p:cNvPr id="5" name="Picture 4" descr="A map of the state of washington&#10;&#10;Description automatically generated">
            <a:extLst>
              <a:ext uri="{FF2B5EF4-FFF2-40B4-BE49-F238E27FC236}">
                <a16:creationId xmlns:a16="http://schemas.microsoft.com/office/drawing/2014/main" id="{A19522BA-3065-1215-7C0A-36449C6A98E0}"/>
              </a:ext>
            </a:extLst>
          </p:cNvPr>
          <p:cNvPicPr>
            <a:picLocks noChangeAspect="1"/>
          </p:cNvPicPr>
          <p:nvPr/>
        </p:nvPicPr>
        <p:blipFill>
          <a:blip r:embed="rId4"/>
          <a:srcRect l="2407" r="3148"/>
          <a:stretch/>
        </p:blipFill>
        <p:spPr>
          <a:xfrm>
            <a:off x="4725344" y="361528"/>
            <a:ext cx="7335756" cy="6143175"/>
          </a:xfrm>
          <a:prstGeom prst="rect">
            <a:avLst/>
          </a:prstGeom>
        </p:spPr>
      </p:pic>
    </p:spTree>
    <p:extLst>
      <p:ext uri="{BB962C8B-B14F-4D97-AF65-F5344CB8AC3E}">
        <p14:creationId xmlns:p14="http://schemas.microsoft.com/office/powerpoint/2010/main" val="78918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2578E1-68B0-6213-B0BC-0437B2956EA4}"/>
              </a:ext>
            </a:extLst>
          </p:cNvPr>
          <p:cNvPicPr>
            <a:picLocks noChangeAspect="1"/>
          </p:cNvPicPr>
          <p:nvPr/>
        </p:nvPicPr>
        <p:blipFill rotWithShape="1">
          <a:blip r:embed="rId3"/>
          <a:srcRect b="25000"/>
          <a:stretch/>
        </p:blipFill>
        <p:spPr>
          <a:xfrm>
            <a:off x="-1" y="10"/>
            <a:ext cx="12191997" cy="6857990"/>
          </a:xfrm>
          <a:prstGeom prst="rect">
            <a:avLst/>
          </a:prstGeom>
        </p:spPr>
      </p:pic>
      <p:sp>
        <p:nvSpPr>
          <p:cNvPr id="6" name="Title 5">
            <a:extLst>
              <a:ext uri="{FF2B5EF4-FFF2-40B4-BE49-F238E27FC236}">
                <a16:creationId xmlns:a16="http://schemas.microsoft.com/office/drawing/2014/main" id="{DF53BD29-A705-E507-0E9C-223F68DBDF6A}"/>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386852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website&#10;&#10;Description automatically generated">
            <a:extLst>
              <a:ext uri="{FF2B5EF4-FFF2-40B4-BE49-F238E27FC236}">
                <a16:creationId xmlns:a16="http://schemas.microsoft.com/office/drawing/2014/main" id="{67B32905-CEE0-D11A-3F40-3EA7FFA928E1}"/>
              </a:ext>
            </a:extLst>
          </p:cNvPr>
          <p:cNvPicPr>
            <a:picLocks noChangeAspect="1"/>
          </p:cNvPicPr>
          <p:nvPr/>
        </p:nvPicPr>
        <p:blipFill rotWithShape="1">
          <a:blip r:embed="rId3"/>
          <a:srcRect l="71062"/>
          <a:stretch/>
        </p:blipFill>
        <p:spPr>
          <a:xfrm>
            <a:off x="8663940" y="0"/>
            <a:ext cx="3528060" cy="6858000"/>
          </a:xfrm>
          <a:prstGeom prst="rect">
            <a:avLst/>
          </a:prstGeom>
        </p:spPr>
      </p:pic>
      <p:sp>
        <p:nvSpPr>
          <p:cNvPr id="6" name="Content Placeholder 5">
            <a:extLst>
              <a:ext uri="{FF2B5EF4-FFF2-40B4-BE49-F238E27FC236}">
                <a16:creationId xmlns:a16="http://schemas.microsoft.com/office/drawing/2014/main" id="{E6CDC01E-89C3-8568-C4DA-D28AD03C2776}"/>
              </a:ext>
            </a:extLst>
          </p:cNvPr>
          <p:cNvSpPr>
            <a:spLocks noGrp="1"/>
          </p:cNvSpPr>
          <p:nvPr>
            <p:ph idx="1"/>
          </p:nvPr>
        </p:nvSpPr>
        <p:spPr>
          <a:xfrm>
            <a:off x="822961" y="1517492"/>
            <a:ext cx="8008620" cy="4351338"/>
          </a:xfrm>
        </p:spPr>
        <p:txBody>
          <a:bodyPr/>
          <a:lstStyle/>
          <a:p>
            <a:pPr marL="0" indent="0">
              <a:buNone/>
            </a:pPr>
            <a:r>
              <a:rPr lang="en-US" dirty="0"/>
              <a:t>Nicole Smith </a:t>
            </a:r>
          </a:p>
          <a:p>
            <a:pPr marL="0" indent="0">
              <a:buNone/>
            </a:pPr>
            <a:r>
              <a:rPr lang="en-US" sz="2400" dirty="0"/>
              <a:t>Environmental Health Informatics Specialist </a:t>
            </a:r>
            <a:r>
              <a:rPr lang="en-US" sz="2400" dirty="0">
                <a:hlinkClick r:id="rId4"/>
              </a:rPr>
              <a:t>nsmith@npaihb.org</a:t>
            </a:r>
            <a:endParaRPr lang="en-US" sz="2400" dirty="0"/>
          </a:p>
          <a:p>
            <a:pPr marL="0" indent="0">
              <a:buNone/>
            </a:pPr>
            <a:endParaRPr lang="en-US" dirty="0"/>
          </a:p>
          <a:p>
            <a:pPr marL="0" indent="0">
              <a:buNone/>
            </a:pPr>
            <a:r>
              <a:rPr lang="en-US" dirty="0"/>
              <a:t>Funding:</a:t>
            </a:r>
          </a:p>
          <a:p>
            <a:pPr marL="0" indent="0">
              <a:buNone/>
            </a:pPr>
            <a:r>
              <a:rPr lang="en-US" sz="1800" dirty="0">
                <a:effectLst/>
                <a:latin typeface="Calibri" panose="020F0502020204030204" pitchFamily="34" charset="0"/>
                <a:ea typeface="Calibri" panose="020F0502020204030204" pitchFamily="34" charset="0"/>
                <a:cs typeface="Calibri" panose="020F0502020204030204" pitchFamily="34" charset="0"/>
              </a:rPr>
              <a:t>CDC-EH20-2005: Strengthening Environmental Health Capacity (EHC)</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to Detect, Prevent, and Control Environmental Health Hazards through</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Data-Driven, Evidence-Based Approaches</a:t>
            </a:r>
            <a:r>
              <a:rPr lang="en-US" sz="18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Calibri" panose="020F0502020204030204" pitchFamily="34" charset="0"/>
              </a:rPr>
              <a:t>Component A:  </a:t>
            </a:r>
            <a:r>
              <a:rPr lang="en-US" sz="1800" dirty="0">
                <a:effectLst/>
                <a:latin typeface="Calibri" panose="020F0502020204030204" pitchFamily="34" charset="0"/>
                <a:ea typeface="Calibri" panose="020F0502020204030204" pitchFamily="34" charset="0"/>
                <a:cs typeface="Times New Roman" panose="02020603050405020304" pitchFamily="18" charset="0"/>
              </a:rPr>
              <a:t>Build Core Capacity to Use Environmental Health (EH) Data</a:t>
            </a:r>
          </a:p>
          <a:p>
            <a:pPr marL="0" indent="0">
              <a:buNone/>
            </a:pPr>
            <a:r>
              <a:rPr lang="en-US" sz="1800" dirty="0">
                <a:latin typeface="Calibri" panose="020F0502020204030204" pitchFamily="34" charset="0"/>
                <a:ea typeface="Calibri" panose="020F0502020204030204" pitchFamily="34" charset="0"/>
                <a:cs typeface="Times New Roman" panose="02020603050405020304" pitchFamily="18" charset="0"/>
              </a:rPr>
              <a:t>Oregon Health Authority: Environmental Public Health and Climate Change, Public Health Modernization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itle 7">
            <a:extLst>
              <a:ext uri="{FF2B5EF4-FFF2-40B4-BE49-F238E27FC236}">
                <a16:creationId xmlns:a16="http://schemas.microsoft.com/office/drawing/2014/main" id="{F2BE451E-91F6-9BB8-B2D1-12A1D7985416}"/>
              </a:ext>
            </a:extLst>
          </p:cNvPr>
          <p:cNvSpPr>
            <a:spLocks noGrp="1"/>
          </p:cNvSpPr>
          <p:nvPr>
            <p:ph type="title"/>
          </p:nvPr>
        </p:nvSpPr>
        <p:spPr>
          <a:xfrm>
            <a:off x="838200" y="191929"/>
            <a:ext cx="10515600" cy="1325563"/>
          </a:xfrm>
        </p:spPr>
        <p:txBody>
          <a:bodyPr/>
          <a:lstStyle/>
          <a:p>
            <a:r>
              <a:rPr lang="en-US" dirty="0"/>
              <a:t>Contact</a:t>
            </a:r>
          </a:p>
        </p:txBody>
      </p:sp>
    </p:spTree>
    <p:extLst>
      <p:ext uri="{BB962C8B-B14F-4D97-AF65-F5344CB8AC3E}">
        <p14:creationId xmlns:p14="http://schemas.microsoft.com/office/powerpoint/2010/main" val="273395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striped shirt&#10;&#10;Description automatically generated">
            <a:extLst>
              <a:ext uri="{FF2B5EF4-FFF2-40B4-BE49-F238E27FC236}">
                <a16:creationId xmlns:a16="http://schemas.microsoft.com/office/drawing/2014/main" id="{59D5D254-015D-95E1-E546-680BA584C079}"/>
              </a:ext>
            </a:extLst>
          </p:cNvPr>
          <p:cNvPicPr>
            <a:picLocks noChangeAspect="1"/>
          </p:cNvPicPr>
          <p:nvPr/>
        </p:nvPicPr>
        <p:blipFill>
          <a:blip r:embed="rId3"/>
          <a:srcRect l="27925" t="19676" r="28841" b="14783"/>
          <a:stretch/>
        </p:blipFill>
        <p:spPr>
          <a:xfrm>
            <a:off x="1292455" y="1487459"/>
            <a:ext cx="2009975" cy="2170386"/>
          </a:xfrm>
          <a:prstGeom prst="rect">
            <a:avLst/>
          </a:prstGeom>
        </p:spPr>
      </p:pic>
      <p:sp>
        <p:nvSpPr>
          <p:cNvPr id="2" name="Title 1">
            <a:extLst>
              <a:ext uri="{FF2B5EF4-FFF2-40B4-BE49-F238E27FC236}">
                <a16:creationId xmlns:a16="http://schemas.microsoft.com/office/drawing/2014/main" id="{7814513A-ED34-1340-9EE7-7C2A43EED073}"/>
              </a:ext>
            </a:extLst>
          </p:cNvPr>
          <p:cNvSpPr>
            <a:spLocks noGrp="1"/>
          </p:cNvSpPr>
          <p:nvPr>
            <p:ph type="title"/>
          </p:nvPr>
        </p:nvSpPr>
        <p:spPr>
          <a:xfrm>
            <a:off x="1192274" y="162017"/>
            <a:ext cx="10515600" cy="1325563"/>
          </a:xfrm>
        </p:spPr>
        <p:txBody>
          <a:bodyPr/>
          <a:lstStyle/>
          <a:p>
            <a:r>
              <a:rPr lang="en-US" dirty="0">
                <a:latin typeface="+mj-lt"/>
              </a:rPr>
              <a:t>NPAIHB Environmental Public Health Team</a:t>
            </a:r>
          </a:p>
        </p:txBody>
      </p:sp>
      <p:pic>
        <p:nvPicPr>
          <p:cNvPr id="7" name="Picture 6" descr="A person with blonde hair&#10;&#10;Description automatically generated with low confidence">
            <a:extLst>
              <a:ext uri="{FF2B5EF4-FFF2-40B4-BE49-F238E27FC236}">
                <a16:creationId xmlns:a16="http://schemas.microsoft.com/office/drawing/2014/main" id="{75121C6D-9A29-4E4E-9E0F-C9170DE9B4DE}"/>
              </a:ext>
            </a:extLst>
          </p:cNvPr>
          <p:cNvPicPr>
            <a:picLocks noChangeAspect="1"/>
          </p:cNvPicPr>
          <p:nvPr/>
        </p:nvPicPr>
        <p:blipFill rotWithShape="1">
          <a:blip r:embed="rId4"/>
          <a:srcRect b="13914"/>
          <a:stretch/>
        </p:blipFill>
        <p:spPr>
          <a:xfrm>
            <a:off x="7465299" y="3580201"/>
            <a:ext cx="2113555" cy="2078351"/>
          </a:xfrm>
          <a:prstGeom prst="rect">
            <a:avLst/>
          </a:prstGeom>
        </p:spPr>
      </p:pic>
      <p:pic>
        <p:nvPicPr>
          <p:cNvPr id="8" name="Picture 7">
            <a:extLst>
              <a:ext uri="{FF2B5EF4-FFF2-40B4-BE49-F238E27FC236}">
                <a16:creationId xmlns:a16="http://schemas.microsoft.com/office/drawing/2014/main" id="{B1B11DF5-4C4B-4F0C-B342-922B749A6B2B}"/>
              </a:ext>
            </a:extLst>
          </p:cNvPr>
          <p:cNvPicPr>
            <a:picLocks noChangeAspect="1"/>
          </p:cNvPicPr>
          <p:nvPr/>
        </p:nvPicPr>
        <p:blipFill>
          <a:blip r:embed="rId5"/>
          <a:stretch>
            <a:fillRect/>
          </a:stretch>
        </p:blipFill>
        <p:spPr>
          <a:xfrm>
            <a:off x="5347047" y="3580533"/>
            <a:ext cx="2113555" cy="2078351"/>
          </a:xfrm>
          <a:prstGeom prst="rect">
            <a:avLst/>
          </a:prstGeom>
        </p:spPr>
      </p:pic>
      <p:pic>
        <p:nvPicPr>
          <p:cNvPr id="11" name="Picture 10">
            <a:extLst>
              <a:ext uri="{FF2B5EF4-FFF2-40B4-BE49-F238E27FC236}">
                <a16:creationId xmlns:a16="http://schemas.microsoft.com/office/drawing/2014/main" id="{277B42F1-B0D6-4CCC-B750-F2068D8B0BDA}"/>
              </a:ext>
            </a:extLst>
          </p:cNvPr>
          <p:cNvPicPr>
            <a:picLocks noChangeAspect="1"/>
          </p:cNvPicPr>
          <p:nvPr/>
        </p:nvPicPr>
        <p:blipFill rotWithShape="1">
          <a:blip r:embed="rId6"/>
          <a:srcRect l="9218" t="8312" r="39584" b="50729"/>
          <a:stretch/>
        </p:blipFill>
        <p:spPr>
          <a:xfrm>
            <a:off x="5351761" y="1502364"/>
            <a:ext cx="2113555" cy="2078352"/>
          </a:xfrm>
          <a:prstGeom prst="rect">
            <a:avLst/>
          </a:prstGeom>
        </p:spPr>
      </p:pic>
      <p:pic>
        <p:nvPicPr>
          <p:cNvPr id="1026" name="Picture 2" descr="http://shobannews.com/images/July14/Rebecca%20Washakie%20feature.jpg">
            <a:extLst>
              <a:ext uri="{FF2B5EF4-FFF2-40B4-BE49-F238E27FC236}">
                <a16:creationId xmlns:a16="http://schemas.microsoft.com/office/drawing/2014/main" id="{5BFC1A79-95F5-4D74-8570-1775788927BF}"/>
              </a:ext>
            </a:extLst>
          </p:cNvPr>
          <p:cNvPicPr>
            <a:picLocks noChangeArrowheads="1"/>
          </p:cNvPicPr>
          <p:nvPr/>
        </p:nvPicPr>
        <p:blipFill rotWithShape="1">
          <a:blip r:embed="rId7">
            <a:extLst>
              <a:ext uri="{28A0092B-C50C-407E-A947-70E740481C1C}">
                <a14:useLocalDpi xmlns:a14="http://schemas.microsoft.com/office/drawing/2010/main" val="0"/>
              </a:ext>
            </a:extLst>
          </a:blip>
          <a:srcRect t="4989" r="64706" b="36511"/>
          <a:stretch/>
        </p:blipFill>
        <p:spPr bwMode="auto">
          <a:xfrm>
            <a:off x="9583551" y="1487473"/>
            <a:ext cx="2113555" cy="20783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erson with long hair smiling&#10;&#10;Description automatically generated">
            <a:extLst>
              <a:ext uri="{FF2B5EF4-FFF2-40B4-BE49-F238E27FC236}">
                <a16:creationId xmlns:a16="http://schemas.microsoft.com/office/drawing/2014/main" id="{4AFDF69D-75CB-173A-1579-F6980016B69B}"/>
              </a:ext>
            </a:extLst>
          </p:cNvPr>
          <p:cNvPicPr>
            <a:picLocks noChangeAspect="1"/>
          </p:cNvPicPr>
          <p:nvPr/>
        </p:nvPicPr>
        <p:blipFill>
          <a:blip r:embed="rId8"/>
          <a:stretch>
            <a:fillRect/>
          </a:stretch>
        </p:blipFill>
        <p:spPr>
          <a:xfrm>
            <a:off x="3239761" y="3569496"/>
            <a:ext cx="2108936" cy="2071537"/>
          </a:xfrm>
          <a:prstGeom prst="rect">
            <a:avLst/>
          </a:prstGeom>
        </p:spPr>
      </p:pic>
      <p:pic>
        <p:nvPicPr>
          <p:cNvPr id="4" name="Picture 3" descr="A person with long curly hair wearing glasses&#10;&#10;Description automatically generated">
            <a:extLst>
              <a:ext uri="{FF2B5EF4-FFF2-40B4-BE49-F238E27FC236}">
                <a16:creationId xmlns:a16="http://schemas.microsoft.com/office/drawing/2014/main" id="{67145DBC-3434-3564-1697-522833049664}"/>
              </a:ext>
            </a:extLst>
          </p:cNvPr>
          <p:cNvPicPr>
            <a:picLocks noChangeAspect="1"/>
          </p:cNvPicPr>
          <p:nvPr/>
        </p:nvPicPr>
        <p:blipFill rotWithShape="1">
          <a:blip r:embed="rId9"/>
          <a:srcRect l="11864" t="-436" r="15735" b="-7831"/>
          <a:stretch/>
        </p:blipFill>
        <p:spPr>
          <a:xfrm>
            <a:off x="7402142" y="1485736"/>
            <a:ext cx="2187872" cy="2263993"/>
          </a:xfrm>
          <a:prstGeom prst="rect">
            <a:avLst/>
          </a:prstGeom>
        </p:spPr>
      </p:pic>
      <p:pic>
        <p:nvPicPr>
          <p:cNvPr id="5" name="Picture 4" descr="A person in a uniform&#10;&#10;Description automatically generated">
            <a:extLst>
              <a:ext uri="{FF2B5EF4-FFF2-40B4-BE49-F238E27FC236}">
                <a16:creationId xmlns:a16="http://schemas.microsoft.com/office/drawing/2014/main" id="{939AED1B-1864-1FB6-087E-0661E2973E3D}"/>
              </a:ext>
            </a:extLst>
          </p:cNvPr>
          <p:cNvPicPr>
            <a:picLocks noChangeAspect="1"/>
          </p:cNvPicPr>
          <p:nvPr/>
        </p:nvPicPr>
        <p:blipFill rotWithShape="1">
          <a:blip r:embed="rId10"/>
          <a:srcRect l="16000" t="5047" r="17308" b="18601"/>
          <a:stretch/>
        </p:blipFill>
        <p:spPr>
          <a:xfrm>
            <a:off x="3285467" y="1485736"/>
            <a:ext cx="2059060" cy="2079793"/>
          </a:xfrm>
          <a:prstGeom prst="rect">
            <a:avLst/>
          </a:prstGeom>
        </p:spPr>
      </p:pic>
      <p:pic>
        <p:nvPicPr>
          <p:cNvPr id="3" name="Picture 2" descr="A person taking a selfie in the snow&#10;&#10;Description automatically generated">
            <a:extLst>
              <a:ext uri="{FF2B5EF4-FFF2-40B4-BE49-F238E27FC236}">
                <a16:creationId xmlns:a16="http://schemas.microsoft.com/office/drawing/2014/main" id="{3381DEA9-10D4-398F-082D-56CBC3E16230}"/>
              </a:ext>
            </a:extLst>
          </p:cNvPr>
          <p:cNvPicPr>
            <a:picLocks noChangeAspect="1"/>
          </p:cNvPicPr>
          <p:nvPr/>
        </p:nvPicPr>
        <p:blipFill rotWithShape="1">
          <a:blip r:embed="rId11"/>
          <a:srcRect l="9056" t="1681" r="7073"/>
          <a:stretch/>
        </p:blipFill>
        <p:spPr>
          <a:xfrm>
            <a:off x="9587956" y="3569496"/>
            <a:ext cx="2110130" cy="2072882"/>
          </a:xfrm>
          <a:prstGeom prst="rect">
            <a:avLst/>
          </a:prstGeom>
        </p:spPr>
      </p:pic>
      <p:pic>
        <p:nvPicPr>
          <p:cNvPr id="10" name="Picture 9" descr="A person wearing glasses and smiling&#10;&#10;Description automatically generated">
            <a:extLst>
              <a:ext uri="{FF2B5EF4-FFF2-40B4-BE49-F238E27FC236}">
                <a16:creationId xmlns:a16="http://schemas.microsoft.com/office/drawing/2014/main" id="{76BDDDC2-20AC-8839-7A29-6B00CE1A1FF9}"/>
              </a:ext>
            </a:extLst>
          </p:cNvPr>
          <p:cNvPicPr>
            <a:picLocks noChangeAspect="1"/>
          </p:cNvPicPr>
          <p:nvPr/>
        </p:nvPicPr>
        <p:blipFill>
          <a:blip r:embed="rId12"/>
          <a:srcRect r="-877" b="12587"/>
          <a:stretch/>
        </p:blipFill>
        <p:spPr>
          <a:xfrm>
            <a:off x="1300523" y="3600090"/>
            <a:ext cx="1999846" cy="2058478"/>
          </a:xfrm>
          <a:prstGeom prst="rect">
            <a:avLst/>
          </a:prstGeom>
        </p:spPr>
      </p:pic>
    </p:spTree>
    <p:extLst>
      <p:ext uri="{BB962C8B-B14F-4D97-AF65-F5344CB8AC3E}">
        <p14:creationId xmlns:p14="http://schemas.microsoft.com/office/powerpoint/2010/main" val="1707602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B7406-C0E9-40A9-94F5-E940F0E2C665}"/>
              </a:ext>
            </a:extLst>
          </p:cNvPr>
          <p:cNvSpPr>
            <a:spLocks noGrp="1"/>
          </p:cNvSpPr>
          <p:nvPr>
            <p:ph sz="half" idx="1"/>
          </p:nvPr>
        </p:nvSpPr>
        <p:spPr>
          <a:xfrm>
            <a:off x="7952922" y="1859824"/>
            <a:ext cx="4171406" cy="5959248"/>
          </a:xfrm>
        </p:spPr>
        <p:txBody>
          <a:bodyPr>
            <a:normAutofit/>
          </a:bodyPr>
          <a:lstStyle/>
          <a:p>
            <a:pPr marL="0" indent="0">
              <a:buNone/>
            </a:pPr>
            <a:r>
              <a:rPr lang="en-US">
                <a:latin typeface="+mn-lt"/>
              </a:rPr>
              <a:t>The EPH team supports PNW Tribes by providing comprehensive environmental public health services grounded in culturally-informed science</a:t>
            </a:r>
          </a:p>
          <a:p>
            <a:endParaRPr lang="en-US">
              <a:latin typeface="+mn-lt"/>
            </a:endParaRPr>
          </a:p>
          <a:p>
            <a:endParaRPr lang="en-US"/>
          </a:p>
        </p:txBody>
      </p:sp>
      <p:pic>
        <p:nvPicPr>
          <p:cNvPr id="9" name="Picture 8">
            <a:extLst>
              <a:ext uri="{FF2B5EF4-FFF2-40B4-BE49-F238E27FC236}">
                <a16:creationId xmlns:a16="http://schemas.microsoft.com/office/drawing/2014/main" id="{19C43FE1-18C8-455E-86A3-F344BFDA9BBD}"/>
              </a:ext>
            </a:extLst>
          </p:cNvPr>
          <p:cNvPicPr>
            <a:picLocks noChangeAspect="1"/>
          </p:cNvPicPr>
          <p:nvPr/>
        </p:nvPicPr>
        <p:blipFill rotWithShape="1">
          <a:blip r:embed="rId3"/>
          <a:srcRect r="20297"/>
          <a:stretch/>
        </p:blipFill>
        <p:spPr>
          <a:xfrm>
            <a:off x="0" y="0"/>
            <a:ext cx="7850406" cy="579186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536940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D411-9091-2B96-7825-45AC5CB60884}"/>
              </a:ext>
            </a:extLst>
          </p:cNvPr>
          <p:cNvSpPr>
            <a:spLocks noGrp="1"/>
          </p:cNvSpPr>
          <p:nvPr>
            <p:ph type="title"/>
          </p:nvPr>
        </p:nvSpPr>
        <p:spPr/>
        <p:txBody>
          <a:bodyPr/>
          <a:lstStyle/>
          <a:p>
            <a:r>
              <a:rPr lang="en-US" dirty="0">
                <a:ea typeface="Source Sans Pro"/>
              </a:rPr>
              <a:t>NPAIHB EPH Direct Services</a:t>
            </a:r>
            <a:endParaRPr lang="en-US" dirty="0"/>
          </a:p>
        </p:txBody>
      </p:sp>
      <p:sp>
        <p:nvSpPr>
          <p:cNvPr id="3" name="Content Placeholder 2">
            <a:extLst>
              <a:ext uri="{FF2B5EF4-FFF2-40B4-BE49-F238E27FC236}">
                <a16:creationId xmlns:a16="http://schemas.microsoft.com/office/drawing/2014/main" id="{CA0E43AA-93D7-6672-25EE-47FB93C89A4E}"/>
              </a:ext>
            </a:extLst>
          </p:cNvPr>
          <p:cNvSpPr>
            <a:spLocks noGrp="1"/>
          </p:cNvSpPr>
          <p:nvPr>
            <p:ph sz="half" idx="1"/>
          </p:nvPr>
        </p:nvSpPr>
        <p:spPr>
          <a:xfrm>
            <a:off x="659091" y="1690688"/>
            <a:ext cx="5181600" cy="4755515"/>
          </a:xfrm>
        </p:spPr>
        <p:txBody>
          <a:bodyPr vert="horz" lIns="91440" tIns="45720" rIns="91440" bIns="45720" rtlCol="0" anchor="t">
            <a:normAutofit lnSpcReduction="10000"/>
          </a:bodyPr>
          <a:lstStyle/>
          <a:p>
            <a:pPr lvl="1"/>
            <a:r>
              <a:rPr lang="en-US" sz="2800" dirty="0">
                <a:ea typeface="+mn-lt"/>
                <a:cs typeface="+mn-lt"/>
              </a:rPr>
              <a:t>Food Safety</a:t>
            </a:r>
            <a:endParaRPr lang="en-US" sz="2800" dirty="0">
              <a:ea typeface="Source Sans Pro"/>
            </a:endParaRPr>
          </a:p>
          <a:p>
            <a:pPr lvl="1"/>
            <a:r>
              <a:rPr lang="en-US" sz="2800" dirty="0" err="1">
                <a:ea typeface="+mn-lt"/>
                <a:cs typeface="+mn-lt"/>
              </a:rPr>
              <a:t>Vectorborne</a:t>
            </a:r>
            <a:r>
              <a:rPr lang="en-US" sz="2800" dirty="0">
                <a:ea typeface="+mn-lt"/>
                <a:cs typeface="+mn-lt"/>
              </a:rPr>
              <a:t> Disease</a:t>
            </a:r>
            <a:endParaRPr lang="en-US" sz="2800" dirty="0">
              <a:ea typeface="Source Sans Pro"/>
            </a:endParaRPr>
          </a:p>
          <a:p>
            <a:pPr lvl="1"/>
            <a:r>
              <a:rPr lang="en-US" sz="2800" dirty="0">
                <a:ea typeface="+mn-lt"/>
                <a:cs typeface="+mn-lt"/>
              </a:rPr>
              <a:t>Drinking Water</a:t>
            </a:r>
            <a:endParaRPr lang="en-US" sz="2800" dirty="0">
              <a:ea typeface="Source Sans Pro"/>
            </a:endParaRPr>
          </a:p>
          <a:p>
            <a:pPr lvl="1"/>
            <a:r>
              <a:rPr lang="en-US" sz="2800" dirty="0">
                <a:ea typeface="+mn-lt"/>
                <a:cs typeface="+mn-lt"/>
              </a:rPr>
              <a:t>Liquid Waste</a:t>
            </a:r>
          </a:p>
          <a:p>
            <a:pPr lvl="1"/>
            <a:r>
              <a:rPr lang="en-US" sz="2800" dirty="0">
                <a:ea typeface="+mn-lt"/>
                <a:cs typeface="+mn-lt"/>
              </a:rPr>
              <a:t>Housing assessment</a:t>
            </a:r>
            <a:endParaRPr lang="en-US" sz="2800" dirty="0">
              <a:ea typeface="Source Sans Pro"/>
            </a:endParaRPr>
          </a:p>
          <a:p>
            <a:pPr lvl="1"/>
            <a:r>
              <a:rPr lang="en-US" sz="2800" dirty="0">
                <a:ea typeface="+mn-lt"/>
                <a:cs typeface="+mn-lt"/>
              </a:rPr>
              <a:t>Sanitation</a:t>
            </a:r>
            <a:endParaRPr lang="en-US" sz="2800" dirty="0">
              <a:ea typeface="Source Sans Pro"/>
            </a:endParaRPr>
          </a:p>
          <a:p>
            <a:pPr lvl="1"/>
            <a:r>
              <a:rPr lang="en-US" sz="2800" dirty="0">
                <a:ea typeface="+mn-lt"/>
                <a:cs typeface="+mn-lt"/>
              </a:rPr>
              <a:t>Solid and Hazardous Waste</a:t>
            </a:r>
          </a:p>
          <a:p>
            <a:pPr lvl="1"/>
            <a:r>
              <a:rPr lang="en-US" sz="2800" dirty="0">
                <a:ea typeface="+mn-lt"/>
                <a:cs typeface="+mn-lt"/>
              </a:rPr>
              <a:t>Injury prevention</a:t>
            </a:r>
          </a:p>
          <a:p>
            <a:pPr lvl="1"/>
            <a:r>
              <a:rPr lang="en-US" sz="2800" dirty="0">
                <a:ea typeface="+mn-lt"/>
                <a:cs typeface="+mn-lt"/>
              </a:rPr>
              <a:t>Facility inspections</a:t>
            </a:r>
          </a:p>
          <a:p>
            <a:pPr lvl="1"/>
            <a:r>
              <a:rPr lang="en-US" sz="2800" dirty="0">
                <a:ea typeface="Source Sans Pro"/>
              </a:rPr>
              <a:t>Aquatic recreation</a:t>
            </a:r>
          </a:p>
          <a:p>
            <a:pPr lvl="1"/>
            <a:r>
              <a:rPr lang="en-US" sz="2800" dirty="0">
                <a:ea typeface="Source Sans Pro"/>
              </a:rPr>
              <a:t>Playground safety</a:t>
            </a:r>
          </a:p>
          <a:p>
            <a:pPr lvl="1"/>
            <a:endParaRPr lang="en-US" sz="2800" dirty="0">
              <a:ea typeface="Source Sans Pro"/>
            </a:endParaRPr>
          </a:p>
          <a:p>
            <a:endParaRPr lang="en-US" sz="2800" dirty="0">
              <a:ea typeface="Source Sans Pro"/>
            </a:endParaRPr>
          </a:p>
        </p:txBody>
      </p:sp>
      <p:pic>
        <p:nvPicPr>
          <p:cNvPr id="5" name="Picture 4" descr="Pacific Northwest | Sierra Club">
            <a:extLst>
              <a:ext uri="{FF2B5EF4-FFF2-40B4-BE49-F238E27FC236}">
                <a16:creationId xmlns:a16="http://schemas.microsoft.com/office/drawing/2014/main" id="{45BE8C0C-E4AE-1CFE-AFB2-C0BF369FDD49}"/>
              </a:ext>
            </a:extLst>
          </p:cNvPr>
          <p:cNvPicPr>
            <a:picLocks noChangeAspect="1"/>
          </p:cNvPicPr>
          <p:nvPr/>
        </p:nvPicPr>
        <p:blipFill rotWithShape="1">
          <a:blip r:embed="rId3"/>
          <a:srcRect l="8285" r="12228" b="-1"/>
          <a:stretch/>
        </p:blipFill>
        <p:spPr>
          <a:xfrm>
            <a:off x="5840691" y="1690688"/>
            <a:ext cx="5181600" cy="4351338"/>
          </a:xfrm>
          <a:prstGeom prst="rect">
            <a:avLst/>
          </a:prstGeom>
          <a:noFill/>
        </p:spPr>
      </p:pic>
    </p:spTree>
    <p:extLst>
      <p:ext uri="{BB962C8B-B14F-4D97-AF65-F5344CB8AC3E}">
        <p14:creationId xmlns:p14="http://schemas.microsoft.com/office/powerpoint/2010/main" val="2253290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A9D4A-CB21-4C3B-963C-A0DCC719BB54}"/>
              </a:ext>
            </a:extLst>
          </p:cNvPr>
          <p:cNvSpPr>
            <a:spLocks noGrp="1"/>
          </p:cNvSpPr>
          <p:nvPr>
            <p:ph type="title"/>
          </p:nvPr>
        </p:nvSpPr>
        <p:spPr>
          <a:xfrm>
            <a:off x="737904" y="375871"/>
            <a:ext cx="9339346" cy="924471"/>
          </a:xfrm>
        </p:spPr>
        <p:txBody>
          <a:bodyPr anchor="b">
            <a:normAutofit/>
          </a:bodyPr>
          <a:lstStyle/>
          <a:p>
            <a:r>
              <a:rPr lang="en-US" sz="4100"/>
              <a:t>Additional Grant-Funded EPH Services</a:t>
            </a:r>
          </a:p>
        </p:txBody>
      </p:sp>
      <p:sp>
        <p:nvSpPr>
          <p:cNvPr id="3" name="Content Placeholder 2">
            <a:extLst>
              <a:ext uri="{FF2B5EF4-FFF2-40B4-BE49-F238E27FC236}">
                <a16:creationId xmlns:a16="http://schemas.microsoft.com/office/drawing/2014/main" id="{3DE16B39-EF1D-49B6-B2C4-80C2220DD7F4}"/>
              </a:ext>
            </a:extLst>
          </p:cNvPr>
          <p:cNvSpPr>
            <a:spLocks noGrp="1"/>
          </p:cNvSpPr>
          <p:nvPr>
            <p:ph idx="1"/>
          </p:nvPr>
        </p:nvSpPr>
        <p:spPr>
          <a:xfrm>
            <a:off x="734649" y="1706637"/>
            <a:ext cx="6829356" cy="4331016"/>
          </a:xfrm>
        </p:spPr>
        <p:txBody>
          <a:bodyPr vert="horz" lIns="91440" tIns="45720" rIns="91440" bIns="45720" rtlCol="0" anchor="t">
            <a:normAutofit/>
          </a:bodyPr>
          <a:lstStyle/>
          <a:p>
            <a:pPr lvl="1"/>
            <a:r>
              <a:rPr lang="en-US" sz="2000" dirty="0">
                <a:ea typeface="+mn-lt"/>
                <a:cs typeface="+mn-lt"/>
              </a:rPr>
              <a:t>Lead testing in drinking water in childcare centers</a:t>
            </a:r>
            <a:endParaRPr lang="en-US" sz="2000" dirty="0">
              <a:ea typeface="Source Sans Pro"/>
            </a:endParaRPr>
          </a:p>
          <a:p>
            <a:pPr lvl="1"/>
            <a:r>
              <a:rPr lang="en-US" sz="2000" dirty="0"/>
              <a:t>Community Environmental Health Assessments</a:t>
            </a:r>
            <a:endParaRPr lang="en-US" sz="2000" dirty="0">
              <a:ea typeface="Source Sans Pro"/>
            </a:endParaRPr>
          </a:p>
          <a:p>
            <a:pPr lvl="1"/>
            <a:r>
              <a:rPr lang="en-US" sz="2000" dirty="0"/>
              <a:t>Well-water testing and mapping</a:t>
            </a:r>
            <a:endParaRPr lang="en-US" sz="2000" dirty="0">
              <a:ea typeface="Source Sans Pro"/>
            </a:endParaRPr>
          </a:p>
          <a:p>
            <a:pPr lvl="1"/>
            <a:r>
              <a:rPr lang="en-US" sz="2000" dirty="0"/>
              <a:t>Environmental health data system development </a:t>
            </a:r>
            <a:endParaRPr lang="en-US" sz="2000" dirty="0">
              <a:ea typeface="Source Sans Pro"/>
            </a:endParaRPr>
          </a:p>
          <a:p>
            <a:pPr lvl="1"/>
            <a:r>
              <a:rPr lang="en-US" sz="2000" dirty="0"/>
              <a:t>Traditional Ecological Knowledge interviews</a:t>
            </a:r>
            <a:endParaRPr lang="en-US" sz="2000" dirty="0">
              <a:ea typeface="Source Sans Pro"/>
            </a:endParaRPr>
          </a:p>
          <a:p>
            <a:pPr lvl="1"/>
            <a:r>
              <a:rPr lang="en-US" sz="2000" dirty="0"/>
              <a:t>Emergency After Action Review </a:t>
            </a:r>
            <a:endParaRPr lang="en-US" sz="2000" dirty="0">
              <a:ea typeface="Source Sans Pro"/>
            </a:endParaRPr>
          </a:p>
          <a:p>
            <a:pPr lvl="1"/>
            <a:r>
              <a:rPr lang="en-US" sz="2000" dirty="0">
                <a:ea typeface="Source Sans Pro"/>
              </a:rPr>
              <a:t>Action Planning for Region 10 Preparedness Center</a:t>
            </a:r>
          </a:p>
          <a:p>
            <a:pPr lvl="1"/>
            <a:r>
              <a:rPr lang="en-US" sz="2000" dirty="0">
                <a:ea typeface="Source Sans Pro"/>
              </a:rPr>
              <a:t>Hot Wash Planning &amp; Facilitation</a:t>
            </a:r>
          </a:p>
          <a:p>
            <a:pPr lvl="1"/>
            <a:r>
              <a:rPr lang="en-US" sz="2000" dirty="0">
                <a:ea typeface="Source Sans Pro"/>
              </a:rPr>
              <a:t>Asthma home visiting study</a:t>
            </a:r>
          </a:p>
          <a:p>
            <a:pPr lvl="1"/>
            <a:r>
              <a:rPr lang="en-US" sz="2000" dirty="0"/>
              <a:t>Webinars</a:t>
            </a:r>
            <a:endParaRPr lang="en-US" sz="2000" dirty="0">
              <a:ea typeface="Source Sans Pro"/>
            </a:endParaRPr>
          </a:p>
          <a:p>
            <a:pPr lvl="1"/>
            <a:r>
              <a:rPr lang="en-US" sz="2000" dirty="0">
                <a:ea typeface="+mn-lt"/>
                <a:cs typeface="+mn-lt"/>
              </a:rPr>
              <a:t>Feasibility study for clean and sovereign energy sources</a:t>
            </a:r>
            <a:endParaRPr lang="en-US" sz="2000" dirty="0">
              <a:ea typeface="Source Sans Pro"/>
              <a:cs typeface="Gill Sans" panose="020B0502020104020203"/>
            </a:endParaRPr>
          </a:p>
          <a:p>
            <a:pPr lvl="1"/>
            <a:endParaRPr lang="en-US" sz="2000" dirty="0">
              <a:latin typeface="Source Sans Pro"/>
              <a:ea typeface="Source Sans Pro"/>
              <a:cs typeface="Gill Sans" panose="020B0502020104020203"/>
            </a:endParaRPr>
          </a:p>
          <a:p>
            <a:pPr lvl="2"/>
            <a:endParaRPr lang="en-US" sz="1400" dirty="0">
              <a:latin typeface="Gill Sans Nova Book" panose="020B0502020204020203"/>
            </a:endParaRPr>
          </a:p>
          <a:p>
            <a:pPr marL="457200" lvl="1" indent="0">
              <a:buNone/>
            </a:pPr>
            <a:endParaRPr lang="en-US" sz="1400" dirty="0">
              <a:ea typeface="Source Sans Pro"/>
            </a:endParaRPr>
          </a:p>
          <a:p>
            <a:pPr lvl="1"/>
            <a:endParaRPr lang="en-US" sz="1100" dirty="0">
              <a:ea typeface="Source Sans Pro"/>
            </a:endParaRPr>
          </a:p>
        </p:txBody>
      </p:sp>
      <p:pic>
        <p:nvPicPr>
          <p:cNvPr id="5" name="Content Placeholder 5" descr="A picture containing person, outdoor&#10;&#10;Description automatically generated">
            <a:extLst>
              <a:ext uri="{FF2B5EF4-FFF2-40B4-BE49-F238E27FC236}">
                <a16:creationId xmlns:a16="http://schemas.microsoft.com/office/drawing/2014/main" id="{194EE9B9-D081-4817-BA65-6B4D665205BE}"/>
              </a:ext>
            </a:extLst>
          </p:cNvPr>
          <p:cNvPicPr>
            <a:picLocks noGrp="1" noChangeAspect="1"/>
          </p:cNvPicPr>
          <p:nvPr/>
        </p:nvPicPr>
        <p:blipFill>
          <a:blip r:embed="rId3"/>
          <a:stretch>
            <a:fillRect/>
          </a:stretch>
        </p:blipFill>
        <p:spPr>
          <a:xfrm rot="5400000">
            <a:off x="7677900" y="2090325"/>
            <a:ext cx="4072815" cy="3054611"/>
          </a:xfrm>
          <a:prstGeom prst="rect">
            <a:avLst/>
          </a:prstGeom>
        </p:spPr>
      </p:pic>
    </p:spTree>
    <p:extLst>
      <p:ext uri="{BB962C8B-B14F-4D97-AF65-F5344CB8AC3E}">
        <p14:creationId xmlns:p14="http://schemas.microsoft.com/office/powerpoint/2010/main" val="1838411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928B6-415C-7B47-2C97-D7F53399034F}"/>
              </a:ext>
            </a:extLst>
          </p:cNvPr>
          <p:cNvSpPr>
            <a:spLocks noGrp="1"/>
          </p:cNvSpPr>
          <p:nvPr>
            <p:ph type="title"/>
          </p:nvPr>
        </p:nvSpPr>
        <p:spPr>
          <a:xfrm>
            <a:off x="838200" y="365125"/>
            <a:ext cx="10515600" cy="1325563"/>
          </a:xfrm>
        </p:spPr>
        <p:txBody>
          <a:bodyPr anchor="ctr">
            <a:normAutofit/>
          </a:bodyPr>
          <a:lstStyle/>
          <a:p>
            <a:r>
              <a:rPr lang="en-US" dirty="0"/>
              <a:t>Trainings &amp; Conferences</a:t>
            </a:r>
          </a:p>
        </p:txBody>
      </p:sp>
      <p:sp>
        <p:nvSpPr>
          <p:cNvPr id="3" name="Content Placeholder 2">
            <a:extLst>
              <a:ext uri="{FF2B5EF4-FFF2-40B4-BE49-F238E27FC236}">
                <a16:creationId xmlns:a16="http://schemas.microsoft.com/office/drawing/2014/main" id="{24FBDC4C-AD0D-4922-00C8-9F3CC375DED2}"/>
              </a:ext>
            </a:extLst>
          </p:cNvPr>
          <p:cNvSpPr>
            <a:spLocks noGrp="1"/>
          </p:cNvSpPr>
          <p:nvPr>
            <p:ph sz="half" idx="1"/>
          </p:nvPr>
        </p:nvSpPr>
        <p:spPr>
          <a:xfrm>
            <a:off x="838200" y="1825625"/>
            <a:ext cx="5181600" cy="4351338"/>
          </a:xfrm>
        </p:spPr>
        <p:txBody>
          <a:bodyPr vert="horz" lIns="91440" tIns="45720" rIns="91440" bIns="45720" rtlCol="0" anchor="t">
            <a:normAutofit fontScale="70000" lnSpcReduction="20000"/>
          </a:bodyPr>
          <a:lstStyle/>
          <a:p>
            <a:r>
              <a:rPr lang="en-US" dirty="0"/>
              <a:t>Asthma triggers in- home assessment</a:t>
            </a:r>
          </a:p>
          <a:p>
            <a:r>
              <a:rPr lang="en-US" dirty="0"/>
              <a:t>Food handlers</a:t>
            </a:r>
          </a:p>
          <a:p>
            <a:r>
              <a:rPr lang="en-US" dirty="0"/>
              <a:t>Food inspection</a:t>
            </a:r>
            <a:endParaRPr lang="en-US" dirty="0">
              <a:ea typeface="Source Sans Pro"/>
            </a:endParaRPr>
          </a:p>
          <a:p>
            <a:r>
              <a:rPr lang="en-US" dirty="0"/>
              <a:t>Bloodborne pathogens</a:t>
            </a:r>
            <a:endParaRPr lang="en-US" dirty="0">
              <a:ea typeface="Source Sans Pro"/>
            </a:endParaRPr>
          </a:p>
          <a:p>
            <a:r>
              <a:rPr lang="en-US" dirty="0">
                <a:ea typeface="Source Sans Pro"/>
              </a:rPr>
              <a:t>Fisherman First Aid &amp; Safety</a:t>
            </a:r>
          </a:p>
          <a:p>
            <a:r>
              <a:rPr lang="en-US" dirty="0"/>
              <a:t>OSHA 1910 Right to Know</a:t>
            </a:r>
            <a:endParaRPr lang="en-US" dirty="0">
              <a:ea typeface="Source Sans Pro"/>
            </a:endParaRPr>
          </a:p>
          <a:p>
            <a:r>
              <a:rPr lang="en-US" dirty="0"/>
              <a:t>Indoor air quality</a:t>
            </a:r>
            <a:endParaRPr lang="en-US" dirty="0">
              <a:ea typeface="Source Sans Pro"/>
            </a:endParaRPr>
          </a:p>
          <a:p>
            <a:r>
              <a:rPr lang="en-US" dirty="0"/>
              <a:t>Playground safety</a:t>
            </a:r>
            <a:endParaRPr lang="en-US" dirty="0">
              <a:ea typeface="Source Sans Pro"/>
            </a:endParaRPr>
          </a:p>
          <a:p>
            <a:r>
              <a:rPr lang="en-US" dirty="0">
                <a:ea typeface="Source Sans Pro"/>
              </a:rPr>
              <a:t>Water testing</a:t>
            </a:r>
          </a:p>
          <a:p>
            <a:r>
              <a:rPr lang="en-US" dirty="0">
                <a:ea typeface="Source Sans Pro"/>
              </a:rPr>
              <a:t>Tribal Public Health &amp; Emergency Preparedness Conference</a:t>
            </a:r>
          </a:p>
          <a:p>
            <a:r>
              <a:rPr lang="en-US" dirty="0">
                <a:ea typeface="Source Sans Pro"/>
              </a:rPr>
              <a:t>Northwest Tribal Environmental Public Health Gathering</a:t>
            </a:r>
          </a:p>
          <a:p>
            <a:pPr marL="0" indent="0">
              <a:buNone/>
            </a:pPr>
            <a:endParaRPr lang="en-US" dirty="0">
              <a:ea typeface="Source Sans Pro"/>
            </a:endParaRPr>
          </a:p>
        </p:txBody>
      </p:sp>
      <p:pic>
        <p:nvPicPr>
          <p:cNvPr id="4" name="Picture 3" descr="A river running through a valley&#10;&#10;Description automatically generated">
            <a:extLst>
              <a:ext uri="{FF2B5EF4-FFF2-40B4-BE49-F238E27FC236}">
                <a16:creationId xmlns:a16="http://schemas.microsoft.com/office/drawing/2014/main" id="{B5518780-DAE5-59AA-BEAB-D7B203FA8E32}"/>
              </a:ext>
            </a:extLst>
          </p:cNvPr>
          <p:cNvPicPr>
            <a:picLocks noChangeAspect="1"/>
          </p:cNvPicPr>
          <p:nvPr/>
        </p:nvPicPr>
        <p:blipFill rotWithShape="1">
          <a:blip r:embed="rId2"/>
          <a:srcRect l="7379" r="13134" b="-1"/>
          <a:stretch/>
        </p:blipFill>
        <p:spPr>
          <a:xfrm>
            <a:off x="6172200" y="1825625"/>
            <a:ext cx="5181600" cy="4351338"/>
          </a:xfrm>
          <a:prstGeom prst="rect">
            <a:avLst/>
          </a:prstGeom>
          <a:noFill/>
        </p:spPr>
      </p:pic>
    </p:spTree>
    <p:extLst>
      <p:ext uri="{BB962C8B-B14F-4D97-AF65-F5344CB8AC3E}">
        <p14:creationId xmlns:p14="http://schemas.microsoft.com/office/powerpoint/2010/main" val="3280537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7C9C04D-6995-4C8A-3CFF-94132EAB366B}"/>
              </a:ext>
            </a:extLst>
          </p:cNvPr>
          <p:cNvSpPr txBox="1"/>
          <p:nvPr/>
        </p:nvSpPr>
        <p:spPr>
          <a:xfrm>
            <a:off x="1700213" y="1438394"/>
            <a:ext cx="6097904" cy="3416320"/>
          </a:xfrm>
          <a:prstGeom prst="rect">
            <a:avLst/>
          </a:prstGeom>
          <a:noFill/>
        </p:spPr>
        <p:txBody>
          <a:bodyPr wrap="square">
            <a:spAutoFit/>
          </a:bodyPr>
          <a:lstStyle/>
          <a:p>
            <a:r>
              <a:rPr lang="en-US" sz="5400" b="1" dirty="0"/>
              <a:t>Community Environmental Health Assessments</a:t>
            </a:r>
          </a:p>
        </p:txBody>
      </p:sp>
    </p:spTree>
    <p:extLst>
      <p:ext uri="{BB962C8B-B14F-4D97-AF65-F5344CB8AC3E}">
        <p14:creationId xmlns:p14="http://schemas.microsoft.com/office/powerpoint/2010/main" val="398842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07F595-5E1F-D1F6-31B2-EC616EAE87FA}"/>
              </a:ext>
            </a:extLst>
          </p:cNvPr>
          <p:cNvPicPr>
            <a:picLocks noChangeAspect="1"/>
          </p:cNvPicPr>
          <p:nvPr/>
        </p:nvPicPr>
        <p:blipFill>
          <a:blip r:embed="rId3"/>
          <a:stretch>
            <a:fillRect/>
          </a:stretch>
        </p:blipFill>
        <p:spPr>
          <a:xfrm>
            <a:off x="1531619" y="0"/>
            <a:ext cx="8986729" cy="6906144"/>
          </a:xfrm>
          <a:prstGeom prst="rect">
            <a:avLst/>
          </a:prstGeom>
        </p:spPr>
      </p:pic>
    </p:spTree>
    <p:extLst>
      <p:ext uri="{BB962C8B-B14F-4D97-AF65-F5344CB8AC3E}">
        <p14:creationId xmlns:p14="http://schemas.microsoft.com/office/powerpoint/2010/main" val="4045152701"/>
      </p:ext>
    </p:extLst>
  </p:cSld>
  <p:clrMapOvr>
    <a:masterClrMapping/>
  </p:clrMapOvr>
</p:sld>
</file>

<file path=ppt/theme/theme1.xml><?xml version="1.0" encoding="utf-8"?>
<a:theme xmlns:a="http://schemas.openxmlformats.org/drawingml/2006/main" name="EPH dark">
  <a:themeElements>
    <a:clrScheme name="EPH bright">
      <a:dk1>
        <a:sysClr val="windowText" lastClr="000000"/>
      </a:dk1>
      <a:lt1>
        <a:sysClr val="window" lastClr="FFFFFF"/>
      </a:lt1>
      <a:dk2>
        <a:srgbClr val="44546A"/>
      </a:dk2>
      <a:lt2>
        <a:srgbClr val="E7E6E6"/>
      </a:lt2>
      <a:accent1>
        <a:srgbClr val="DB073D"/>
      </a:accent1>
      <a:accent2>
        <a:srgbClr val="DBA507"/>
      </a:accent2>
      <a:accent3>
        <a:srgbClr val="8EC7D2"/>
      </a:accent3>
      <a:accent4>
        <a:srgbClr val="0D6986"/>
      </a:accent4>
      <a:accent5>
        <a:srgbClr val="07485B"/>
      </a:accent5>
      <a:accent6>
        <a:srgbClr val="EF8627"/>
      </a:accent6>
      <a:hlink>
        <a:srgbClr val="0563C1"/>
      </a:hlink>
      <a:folHlink>
        <a:srgbClr val="954F72"/>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H dark" id="{B797F8A9-5361-412B-87D6-2D6AFD36996E}" vid="{F36CDB01-A7B3-4BDA-952F-6204F9A37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9e1627f-5a8e-4d7e-bb41-d27ceb257600">
      <UserInfo>
        <DisplayName>Shawn Blackshear</DisplayName>
        <AccountId>14</AccountId>
        <AccountType/>
      </UserInfo>
    </SharedWithUsers>
    <Numberofcopies xmlns="9b4b64a9-2910-476a-9748-8c770f906ccc" xsi:nil="true"/>
    <Printingcompleted_x003f_ xmlns="9b4b64a9-2910-476a-9748-8c770f906c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366D656B836343BFA5BA936C1C7064" ma:contentTypeVersion="8" ma:contentTypeDescription="Create a new document." ma:contentTypeScope="" ma:versionID="05a14718aa92a63490ec256c040b768a">
  <xsd:schema xmlns:xsd="http://www.w3.org/2001/XMLSchema" xmlns:xs="http://www.w3.org/2001/XMLSchema" xmlns:p="http://schemas.microsoft.com/office/2006/metadata/properties" xmlns:ns2="9b4b64a9-2910-476a-9748-8c770f906ccc" xmlns:ns3="f9e1627f-5a8e-4d7e-bb41-d27ceb257600" targetNamespace="http://schemas.microsoft.com/office/2006/metadata/properties" ma:root="true" ma:fieldsID="970b7f0f4b35fc8697ef3f12d3ee1c93" ns2:_="" ns3:_="">
    <xsd:import namespace="9b4b64a9-2910-476a-9748-8c770f906ccc"/>
    <xsd:import namespace="f9e1627f-5a8e-4d7e-bb41-d27ceb25760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Numberofcopies" minOccurs="0"/>
                <xsd:element ref="ns2:Printingcompleted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4b64a9-2910-476a-9748-8c770f906c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Numberofcopies" ma:index="14" nillable="true" ma:displayName="Number of copies" ma:format="Dropdown" ma:internalName="Numberofcopies">
      <xsd:simpleType>
        <xsd:restriction base="dms:Text">
          <xsd:maxLength value="255"/>
        </xsd:restriction>
      </xsd:simpleType>
    </xsd:element>
    <xsd:element name="Printingcompleted_x003f_" ma:index="15" nillable="true" ma:displayName="Printing completed?" ma:format="Dropdown" ma:internalName="Printingcompleted_x003f_">
      <xsd:simpleType>
        <xsd:restriction base="dms:Choice">
          <xsd:enumeration value="Printing done"/>
          <xsd:enumeration value="Needs printing"/>
          <xsd:enumeration value="Choice 3"/>
        </xsd:restriction>
      </xsd:simpleType>
    </xsd:element>
  </xsd:schema>
  <xsd:schema xmlns:xsd="http://www.w3.org/2001/XMLSchema" xmlns:xs="http://www.w3.org/2001/XMLSchema" xmlns:dms="http://schemas.microsoft.com/office/2006/documentManagement/types" xmlns:pc="http://schemas.microsoft.com/office/infopath/2007/PartnerControls" targetNamespace="f9e1627f-5a8e-4d7e-bb41-d27ceb25760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605196-4E81-402E-85CF-E93DD564D602}">
  <ds:schemaRef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www.w3.org/XML/1998/namespace"/>
    <ds:schemaRef ds:uri="f9e1627f-5a8e-4d7e-bb41-d27ceb257600"/>
    <ds:schemaRef ds:uri="http://purl.org/dc/dcmitype/"/>
    <ds:schemaRef ds:uri="9b4b64a9-2910-476a-9748-8c770f906ccc"/>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31B8B486-2E71-4DDE-9EE0-04DD94AE7037}">
  <ds:schemaRefs>
    <ds:schemaRef ds:uri="9b4b64a9-2910-476a-9748-8c770f906ccc"/>
    <ds:schemaRef ds:uri="f9e1627f-5a8e-4d7e-bb41-d27ceb25760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43B8F6B-A03F-4786-9B03-F5D74437DAE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EPH dark</Template>
  <TotalTime>4238</TotalTime>
  <Words>965</Words>
  <Application>Microsoft Office PowerPoint</Application>
  <PresentationFormat>Widescreen</PresentationFormat>
  <Paragraphs>119</Paragraphs>
  <Slides>21</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Georgia</vt:lpstr>
      <vt:lpstr>Gill Sans Nova Book</vt:lpstr>
      <vt:lpstr>Lato</vt:lpstr>
      <vt:lpstr>Roboto Condensed</vt:lpstr>
      <vt:lpstr>Segoe UI</vt:lpstr>
      <vt:lpstr>Source Sans Pro</vt:lpstr>
      <vt:lpstr>EPH dark</vt:lpstr>
      <vt:lpstr>Elevating Tribal Environmental Justice: Sharing Community Priorities through Story Maps</vt:lpstr>
      <vt:lpstr>PowerPoint Presentation</vt:lpstr>
      <vt:lpstr>NPAIHB Environmental Public Health Team</vt:lpstr>
      <vt:lpstr>PowerPoint Presentation</vt:lpstr>
      <vt:lpstr>NPAIHB EPH Direct Services</vt:lpstr>
      <vt:lpstr>Additional Grant-Funded EPH Services</vt:lpstr>
      <vt:lpstr>Trainings &amp; Conferences</vt:lpstr>
      <vt:lpstr>PowerPoint Presentation</vt:lpstr>
      <vt:lpstr>PowerPoint Presentation</vt:lpstr>
      <vt:lpstr>PowerPoint Presentation</vt:lpstr>
      <vt:lpstr>PowerPoint Presentation</vt:lpstr>
      <vt:lpstr>PowerPoint Presentation</vt:lpstr>
      <vt:lpstr>Data and Mapping</vt:lpstr>
      <vt:lpstr>Traditional Ecological Knowledge</vt:lpstr>
      <vt:lpstr>PowerPoint Presentation</vt:lpstr>
      <vt:lpstr>Needed a format to accommodate multimedia</vt:lpstr>
      <vt:lpstr>Partnership with Innovate</vt:lpstr>
      <vt:lpstr>Partnering with individual tribes</vt:lpstr>
      <vt:lpstr>PowerPoint Presentation</vt:lpstr>
      <vt:lpstr>Questions?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Indoor Air Quality Assessments, Virtual Techniques and Strategies During the Pandemic</dc:title>
  <dc:creator>nsmith@npaihb.org</dc:creator>
  <cp:lastModifiedBy>Nicole Smith</cp:lastModifiedBy>
  <cp:revision>130</cp:revision>
  <dcterms:created xsi:type="dcterms:W3CDTF">2021-03-08T15:16:19Z</dcterms:created>
  <dcterms:modified xsi:type="dcterms:W3CDTF">2024-09-16T05:19:39Z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0x010100E9366D656B836343BFA5BA936C1C7064</vt:lpwstr>
  </property>
</Properties>
</file>