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Agrandir Narrow Bold" panose="020B0604020202020204" charset="0"/>
      <p:regular r:id="rId22"/>
    </p:embeddedFont>
    <p:embeddedFont>
      <p:font typeface="Agrandir Narrow Bold Italics" panose="020B0604020202020204" charset="0"/>
      <p:regular r:id="rId23"/>
    </p:embeddedFont>
    <p:embeddedFont>
      <p:font typeface="Canva Sans 1 Bold" panose="020B0604020202020204" charset="0"/>
      <p:regular r:id="rId24"/>
    </p:embeddedFont>
    <p:embeddedFont>
      <p:font typeface="Moontime" panose="020B0604020202020204" charset="0"/>
      <p:regular r:id="rId25"/>
    </p:embeddedFont>
    <p:embeddedFont>
      <p:font typeface="Public Sans" panose="020B0604020202020204" charset="0"/>
      <p:regular r:id="rId26"/>
    </p:embeddedFont>
    <p:embeddedFont>
      <p:font typeface="Public Sans Bold" panose="020B0604020202020204" charset="0"/>
      <p:regular r:id="rId27"/>
    </p:embeddedFont>
    <p:embeddedFont>
      <p:font typeface="Public Sans Italic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71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Region 8 tribes actually worked with developers at gold systems back in the product line's conception</a:t>
            </a:r>
          </a:p>
          <a:p>
            <a:r>
              <a:rPr lang="en-US"/>
              <a:t>- This allowed the group to dramatically impact the direction of development and create a solution that was GREAT for tribes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project has provided advanced data access, data management, and data analysis capabilities for our NAEPC member tribes!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 important point: Over the last few years, when a tribal program has had turnover, our AWQMS to WQX “flow” project have been able to help the participants quickly and smoothly transition in the new personnel and help them get up to speed on the status of their historical monitoring data.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this is where most of the work takes place</a:t>
            </a:r>
          </a:p>
          <a:p>
            <a:r>
              <a:rPr lang="en-US"/>
              <a:t>- on demand</a:t>
            </a:r>
          </a:p>
          <a:p>
            <a:r>
              <a:rPr lang="en-US"/>
              <a:t>- also help with outreach to labs or epa personnel to help make sure data input is clear and accurate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We can learn a great deal not only from instructors but just by being together and sharing</a:t>
            </a:r>
          </a:p>
          <a:p>
            <a:r>
              <a:rPr lang="en-US"/>
              <a:t>- sense of community has been lost in a lot of things staying 'virtual'. in person trainings not only aim to assist users but also to bring back a sense of community to the region as a whole</a:t>
            </a:r>
          </a:p>
          <a:p>
            <a:r>
              <a:rPr lang="en-US"/>
              <a:t>- Talk about Ute mountain trip!!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3B3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887271" y="-376440"/>
            <a:ext cx="11039924" cy="11039880"/>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046" r="-25046"/>
              </a:stretch>
            </a:blipFill>
          </p:spPr>
          <p:txBody>
            <a:bodyPr/>
            <a:lstStyle/>
            <a:p>
              <a:endParaRPr lang="en-US"/>
            </a:p>
          </p:txBody>
        </p:sp>
      </p:grpSp>
      <p:sp>
        <p:nvSpPr>
          <p:cNvPr id="4" name="TextBox 4"/>
          <p:cNvSpPr txBox="1"/>
          <p:nvPr/>
        </p:nvSpPr>
        <p:spPr>
          <a:xfrm>
            <a:off x="1028700" y="3336953"/>
            <a:ext cx="9093753" cy="688976"/>
          </a:xfrm>
          <a:prstGeom prst="rect">
            <a:avLst/>
          </a:prstGeom>
        </p:spPr>
        <p:txBody>
          <a:bodyPr lIns="0" tIns="0" rIns="0" bIns="0" rtlCol="0" anchor="t">
            <a:spAutoFit/>
          </a:bodyPr>
          <a:lstStyle/>
          <a:p>
            <a:pPr algn="l">
              <a:lnSpc>
                <a:spcPts val="5599"/>
              </a:lnSpc>
              <a:spcBef>
                <a:spcPct val="0"/>
              </a:spcBef>
            </a:pPr>
            <a:endParaRPr/>
          </a:p>
        </p:txBody>
      </p:sp>
      <p:sp>
        <p:nvSpPr>
          <p:cNvPr id="5" name="TextBox 5"/>
          <p:cNvSpPr txBox="1"/>
          <p:nvPr/>
        </p:nvSpPr>
        <p:spPr>
          <a:xfrm>
            <a:off x="774716" y="1142659"/>
            <a:ext cx="9093753" cy="2883271"/>
          </a:xfrm>
          <a:prstGeom prst="rect">
            <a:avLst/>
          </a:prstGeom>
        </p:spPr>
        <p:txBody>
          <a:bodyPr lIns="0" tIns="0" rIns="0" bIns="0" rtlCol="0" anchor="t">
            <a:spAutoFit/>
          </a:bodyPr>
          <a:lstStyle/>
          <a:p>
            <a:pPr algn="l">
              <a:lnSpc>
                <a:spcPts val="10014"/>
              </a:lnSpc>
            </a:pPr>
            <a:r>
              <a:rPr lang="en-US" sz="10014" b="1">
                <a:solidFill>
                  <a:srgbClr val="D1D1CB"/>
                </a:solidFill>
                <a:latin typeface="Agrandir Narrow Bold"/>
                <a:ea typeface="Agrandir Narrow Bold"/>
                <a:cs typeface="Agrandir Narrow Bold"/>
                <a:sym typeface="Agrandir Narrow Bold"/>
              </a:rPr>
              <a:t>A Region 8 Case Study:</a:t>
            </a:r>
          </a:p>
        </p:txBody>
      </p:sp>
      <p:sp>
        <p:nvSpPr>
          <p:cNvPr id="6" name="AutoShape 6"/>
          <p:cNvSpPr/>
          <p:nvPr/>
        </p:nvSpPr>
        <p:spPr>
          <a:xfrm flipV="1">
            <a:off x="774764" y="3987829"/>
            <a:ext cx="7527787" cy="19050"/>
          </a:xfrm>
          <a:prstGeom prst="line">
            <a:avLst/>
          </a:prstGeom>
          <a:ln w="38100" cap="flat">
            <a:solidFill>
              <a:srgbClr val="D1D1CB"/>
            </a:solidFill>
            <a:prstDash val="solid"/>
            <a:headEnd type="none" w="sm" len="sm"/>
            <a:tailEnd type="none" w="sm" len="sm"/>
          </a:ln>
        </p:spPr>
        <p:txBody>
          <a:bodyPr/>
          <a:lstStyle/>
          <a:p>
            <a:endParaRPr lang="en-US"/>
          </a:p>
        </p:txBody>
      </p:sp>
      <p:sp>
        <p:nvSpPr>
          <p:cNvPr id="7" name="Freeform 7"/>
          <p:cNvSpPr/>
          <p:nvPr/>
        </p:nvSpPr>
        <p:spPr>
          <a:xfrm>
            <a:off x="2174135" y="7524339"/>
            <a:ext cx="2139944" cy="1432336"/>
          </a:xfrm>
          <a:custGeom>
            <a:avLst/>
            <a:gdLst/>
            <a:ahLst/>
            <a:cxnLst/>
            <a:rect l="l" t="t" r="r" b="b"/>
            <a:pathLst>
              <a:path w="2139944" h="1432336">
                <a:moveTo>
                  <a:pt x="0" y="0"/>
                </a:moveTo>
                <a:lnTo>
                  <a:pt x="2139944" y="0"/>
                </a:lnTo>
                <a:lnTo>
                  <a:pt x="2139944" y="1432336"/>
                </a:lnTo>
                <a:lnTo>
                  <a:pt x="0" y="1432336"/>
                </a:lnTo>
                <a:lnTo>
                  <a:pt x="0" y="0"/>
                </a:lnTo>
                <a:close/>
              </a:path>
            </a:pathLst>
          </a:custGeom>
          <a:blipFill>
            <a:blip r:embed="rId3"/>
            <a:stretch>
              <a:fillRect/>
            </a:stretch>
          </a:blipFill>
        </p:spPr>
        <p:txBody>
          <a:bodyPr/>
          <a:lstStyle/>
          <a:p>
            <a:endParaRPr lang="en-US"/>
          </a:p>
        </p:txBody>
      </p:sp>
      <p:sp>
        <p:nvSpPr>
          <p:cNvPr id="8" name="Freeform 8"/>
          <p:cNvSpPr/>
          <p:nvPr/>
        </p:nvSpPr>
        <p:spPr>
          <a:xfrm>
            <a:off x="7473787" y="7532649"/>
            <a:ext cx="1657529" cy="1651297"/>
          </a:xfrm>
          <a:custGeom>
            <a:avLst/>
            <a:gdLst/>
            <a:ahLst/>
            <a:cxnLst/>
            <a:rect l="l" t="t" r="r" b="b"/>
            <a:pathLst>
              <a:path w="1657529" h="1651297">
                <a:moveTo>
                  <a:pt x="0" y="0"/>
                </a:moveTo>
                <a:lnTo>
                  <a:pt x="1657529" y="0"/>
                </a:lnTo>
                <a:lnTo>
                  <a:pt x="1657529" y="1651297"/>
                </a:lnTo>
                <a:lnTo>
                  <a:pt x="0" y="1651297"/>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15425209" y="9056205"/>
            <a:ext cx="2862791" cy="548328"/>
          </a:xfrm>
          <a:prstGeom prst="rect">
            <a:avLst/>
          </a:prstGeom>
        </p:spPr>
        <p:txBody>
          <a:bodyPr lIns="0" tIns="0" rIns="0" bIns="0" rtlCol="0" anchor="t">
            <a:spAutoFit/>
          </a:bodyPr>
          <a:lstStyle/>
          <a:p>
            <a:pPr algn="l">
              <a:lnSpc>
                <a:spcPts val="2220"/>
              </a:lnSpc>
            </a:pPr>
            <a:r>
              <a:rPr lang="en-US" sz="1586">
                <a:solidFill>
                  <a:srgbClr val="D1D1CB"/>
                </a:solidFill>
                <a:latin typeface="Public Sans"/>
                <a:ea typeface="Public Sans"/>
                <a:cs typeface="Public Sans"/>
                <a:sym typeface="Public Sans"/>
              </a:rPr>
              <a:t>E2I CONFERENCE</a:t>
            </a:r>
          </a:p>
          <a:p>
            <a:pPr algn="l">
              <a:lnSpc>
                <a:spcPts val="2220"/>
              </a:lnSpc>
            </a:pPr>
            <a:r>
              <a:rPr lang="en-US" sz="1586">
                <a:solidFill>
                  <a:srgbClr val="D1D1CB"/>
                </a:solidFill>
                <a:latin typeface="Public Sans"/>
                <a:ea typeface="Public Sans"/>
                <a:cs typeface="Public Sans"/>
                <a:sym typeface="Public Sans"/>
              </a:rPr>
              <a:t>SEPTEMBER 2024</a:t>
            </a:r>
          </a:p>
        </p:txBody>
      </p:sp>
      <p:sp>
        <p:nvSpPr>
          <p:cNvPr id="10" name="TextBox 10"/>
          <p:cNvSpPr txBox="1"/>
          <p:nvPr/>
        </p:nvSpPr>
        <p:spPr>
          <a:xfrm>
            <a:off x="774716" y="4186584"/>
            <a:ext cx="9093753" cy="782320"/>
          </a:xfrm>
          <a:prstGeom prst="rect">
            <a:avLst/>
          </a:prstGeom>
        </p:spPr>
        <p:txBody>
          <a:bodyPr lIns="0" tIns="0" rIns="0" bIns="0" rtlCol="0" anchor="t">
            <a:spAutoFit/>
          </a:bodyPr>
          <a:lstStyle/>
          <a:p>
            <a:pPr algn="l">
              <a:lnSpc>
                <a:spcPts val="3079"/>
              </a:lnSpc>
            </a:pPr>
            <a:r>
              <a:rPr lang="en-US" sz="2199">
                <a:solidFill>
                  <a:srgbClr val="D1D1CB"/>
                </a:solidFill>
                <a:latin typeface="Public Sans"/>
                <a:ea typeface="Public Sans"/>
                <a:cs typeface="Public Sans"/>
                <a:sym typeface="Public Sans"/>
              </a:rPr>
              <a:t>SUPPORTING A REGIONAL APPROACH TO STREAMLINING DATA MANAGEMENT ANALYSIS</a:t>
            </a:r>
          </a:p>
        </p:txBody>
      </p:sp>
      <p:sp>
        <p:nvSpPr>
          <p:cNvPr id="11" name="TextBox 11"/>
          <p:cNvSpPr txBox="1"/>
          <p:nvPr/>
        </p:nvSpPr>
        <p:spPr>
          <a:xfrm>
            <a:off x="1028700" y="6335991"/>
            <a:ext cx="4430815" cy="782320"/>
          </a:xfrm>
          <a:prstGeom prst="rect">
            <a:avLst/>
          </a:prstGeom>
        </p:spPr>
        <p:txBody>
          <a:bodyPr lIns="0" tIns="0" rIns="0" bIns="0" rtlCol="0" anchor="t">
            <a:spAutoFit/>
          </a:bodyPr>
          <a:lstStyle/>
          <a:p>
            <a:pPr algn="ctr">
              <a:lnSpc>
                <a:spcPts val="3079"/>
              </a:lnSpc>
            </a:pPr>
            <a:r>
              <a:rPr lang="en-US" sz="2199">
                <a:solidFill>
                  <a:srgbClr val="D1D1CB"/>
                </a:solidFill>
                <a:latin typeface="Public Sans"/>
                <a:ea typeface="Public Sans"/>
                <a:cs typeface="Public Sans"/>
                <a:sym typeface="Public Sans"/>
              </a:rPr>
              <a:t>KAYLA GOWER (PRIBBLE)</a:t>
            </a:r>
          </a:p>
          <a:p>
            <a:pPr algn="ctr">
              <a:lnSpc>
                <a:spcPts val="3079"/>
              </a:lnSpc>
            </a:pPr>
            <a:r>
              <a:rPr lang="en-US" sz="2199" i="1">
                <a:solidFill>
                  <a:srgbClr val="D1D1CB"/>
                </a:solidFill>
                <a:latin typeface="Public Sans Italics"/>
                <a:ea typeface="Public Sans Italics"/>
                <a:cs typeface="Public Sans Italics"/>
                <a:sym typeface="Public Sans Italics"/>
              </a:rPr>
              <a:t>MANAGER - GOLD SYSTEMS INC</a:t>
            </a:r>
          </a:p>
        </p:txBody>
      </p:sp>
      <p:sp>
        <p:nvSpPr>
          <p:cNvPr id="12" name="TextBox 12"/>
          <p:cNvSpPr txBox="1"/>
          <p:nvPr/>
        </p:nvSpPr>
        <p:spPr>
          <a:xfrm>
            <a:off x="6021117" y="6140729"/>
            <a:ext cx="4656508" cy="1172845"/>
          </a:xfrm>
          <a:prstGeom prst="rect">
            <a:avLst/>
          </a:prstGeom>
        </p:spPr>
        <p:txBody>
          <a:bodyPr lIns="0" tIns="0" rIns="0" bIns="0" rtlCol="0" anchor="t">
            <a:spAutoFit/>
          </a:bodyPr>
          <a:lstStyle/>
          <a:p>
            <a:pPr algn="ctr">
              <a:lnSpc>
                <a:spcPts val="3079"/>
              </a:lnSpc>
            </a:pPr>
            <a:r>
              <a:rPr lang="en-US" sz="2199">
                <a:solidFill>
                  <a:srgbClr val="D1D1CB"/>
                </a:solidFill>
                <a:latin typeface="Public Sans"/>
                <a:ea typeface="Public Sans"/>
                <a:cs typeface="Public Sans"/>
                <a:sym typeface="Public Sans"/>
              </a:rPr>
              <a:t>RONNI CHASE ALONE</a:t>
            </a:r>
          </a:p>
          <a:p>
            <a:pPr algn="ctr">
              <a:lnSpc>
                <a:spcPts val="3079"/>
              </a:lnSpc>
            </a:pPr>
            <a:r>
              <a:rPr lang="en-US" sz="2199" i="1">
                <a:solidFill>
                  <a:srgbClr val="D1D1CB"/>
                </a:solidFill>
                <a:latin typeface="Public Sans Italics"/>
                <a:ea typeface="Public Sans Italics"/>
                <a:cs typeface="Public Sans Italics"/>
                <a:sym typeface="Public Sans Italics"/>
              </a:rPr>
              <a:t>WATER QUALITY SPECIALIST - STANDING ROCK SIOUX TRIBE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2" name="Freeform 2"/>
          <p:cNvSpPr/>
          <p:nvPr/>
        </p:nvSpPr>
        <p:spPr>
          <a:xfrm>
            <a:off x="17259300" y="9598457"/>
            <a:ext cx="1028700" cy="688543"/>
          </a:xfrm>
          <a:custGeom>
            <a:avLst/>
            <a:gdLst/>
            <a:ahLst/>
            <a:cxnLst/>
            <a:rect l="l" t="t" r="r" b="b"/>
            <a:pathLst>
              <a:path w="1028700" h="688543">
                <a:moveTo>
                  <a:pt x="0" y="0"/>
                </a:moveTo>
                <a:lnTo>
                  <a:pt x="1028700" y="0"/>
                </a:lnTo>
                <a:lnTo>
                  <a:pt x="1028700" y="688543"/>
                </a:lnTo>
                <a:lnTo>
                  <a:pt x="0" y="688543"/>
                </a:lnTo>
                <a:lnTo>
                  <a:pt x="0" y="0"/>
                </a:lnTo>
                <a:close/>
              </a:path>
            </a:pathLst>
          </a:custGeom>
          <a:blipFill>
            <a:blip r:embed="rId4"/>
            <a:stretch>
              <a:fillRect/>
            </a:stretch>
          </a:blipFill>
        </p:spPr>
        <p:txBody>
          <a:bodyPr/>
          <a:lstStyle/>
          <a:p>
            <a:endParaRPr lang="en-US"/>
          </a:p>
        </p:txBody>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9319693" y="2157635"/>
            <a:ext cx="8642009" cy="4945150"/>
          </a:xfrm>
          <a:prstGeom prst="rect">
            <a:avLst/>
          </a:prstGeom>
          <a:ln cap="sq">
            <a:noFill/>
            <a:prstDash val="solid"/>
          </a:ln>
        </p:spPr>
      </p:pic>
      <p:grpSp>
        <p:nvGrpSpPr>
          <p:cNvPr id="4" name="Group 4"/>
          <p:cNvGrpSpPr/>
          <p:nvPr/>
        </p:nvGrpSpPr>
        <p:grpSpPr>
          <a:xfrm>
            <a:off x="13640697" y="5624650"/>
            <a:ext cx="3973807" cy="3973807"/>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6666" r="-16666"/>
              </a:stretch>
            </a:blipFill>
          </p:spPr>
          <p:txBody>
            <a:bodyPr/>
            <a:lstStyle/>
            <a:p>
              <a:endParaRPr lang="en-US"/>
            </a:p>
          </p:txBody>
        </p:sp>
      </p:grpSp>
      <p:sp>
        <p:nvSpPr>
          <p:cNvPr id="6" name="TextBox 6"/>
          <p:cNvSpPr txBox="1"/>
          <p:nvPr/>
        </p:nvSpPr>
        <p:spPr>
          <a:xfrm>
            <a:off x="675493" y="2471549"/>
            <a:ext cx="8290993" cy="6469212"/>
          </a:xfrm>
          <a:prstGeom prst="rect">
            <a:avLst/>
          </a:prstGeom>
        </p:spPr>
        <p:txBody>
          <a:bodyPr lIns="0" tIns="0" rIns="0" bIns="0" rtlCol="0" anchor="t">
            <a:spAutoFit/>
          </a:bodyPr>
          <a:lstStyle/>
          <a:p>
            <a:pPr marL="794859" lvl="1" indent="-397430" algn="l">
              <a:lnSpc>
                <a:spcPts val="5154"/>
              </a:lnSpc>
              <a:buFont typeface="Arial"/>
              <a:buChar char="•"/>
            </a:pPr>
            <a:r>
              <a:rPr lang="en-US" sz="3681">
                <a:solidFill>
                  <a:srgbClr val="243B3B"/>
                </a:solidFill>
                <a:latin typeface="Public Sans"/>
                <a:ea typeface="Public Sans"/>
                <a:cs typeface="Public Sans"/>
                <a:sym typeface="Public Sans"/>
              </a:rPr>
              <a:t>Each grant aims to host at least </a:t>
            </a:r>
          </a:p>
          <a:p>
            <a:pPr algn="l">
              <a:lnSpc>
                <a:spcPts val="5154"/>
              </a:lnSpc>
            </a:pPr>
            <a:r>
              <a:rPr lang="en-US" sz="3681">
                <a:solidFill>
                  <a:srgbClr val="243B3B"/>
                </a:solidFill>
                <a:latin typeface="Public Sans"/>
                <a:ea typeface="Public Sans"/>
                <a:cs typeface="Public Sans"/>
                <a:sym typeface="Public Sans"/>
              </a:rPr>
              <a:t>    2-3 in-person events</a:t>
            </a:r>
          </a:p>
          <a:p>
            <a:pPr marL="794859" lvl="1" indent="-397430" algn="l">
              <a:lnSpc>
                <a:spcPts val="5154"/>
              </a:lnSpc>
              <a:buFont typeface="Arial"/>
              <a:buChar char="•"/>
            </a:pPr>
            <a:r>
              <a:rPr lang="en-US" sz="3681" i="1">
                <a:solidFill>
                  <a:srgbClr val="243B3B"/>
                </a:solidFill>
                <a:latin typeface="Public Sans Italics"/>
                <a:ea typeface="Public Sans Italics"/>
                <a:cs typeface="Public Sans Italics"/>
                <a:sym typeface="Public Sans Italics"/>
              </a:rPr>
              <a:t>Trainings include:</a:t>
            </a:r>
          </a:p>
          <a:p>
            <a:pPr marL="1589718" lvl="2" indent="-529906" algn="l">
              <a:lnSpc>
                <a:spcPts val="5154"/>
              </a:lnSpc>
              <a:buFont typeface="Arial"/>
              <a:buChar char="⚬"/>
            </a:pPr>
            <a:r>
              <a:rPr lang="en-US" sz="3681">
                <a:solidFill>
                  <a:srgbClr val="243B3B"/>
                </a:solidFill>
                <a:latin typeface="Public Sans"/>
                <a:ea typeface="Public Sans"/>
                <a:cs typeface="Public Sans"/>
                <a:sym typeface="Public Sans"/>
              </a:rPr>
              <a:t>Full overview of the system</a:t>
            </a:r>
          </a:p>
          <a:p>
            <a:pPr marL="1589718" lvl="2" indent="-529906" algn="l">
              <a:lnSpc>
                <a:spcPts val="5154"/>
              </a:lnSpc>
              <a:buFont typeface="Arial"/>
              <a:buChar char="⚬"/>
            </a:pPr>
            <a:r>
              <a:rPr lang="en-US" sz="3681">
                <a:solidFill>
                  <a:srgbClr val="243B3B"/>
                </a:solidFill>
                <a:latin typeface="Public Sans"/>
                <a:ea typeface="Public Sans"/>
                <a:cs typeface="Public Sans"/>
                <a:sym typeface="Public Sans"/>
              </a:rPr>
              <a:t>1-1 support for each tribe with a data management specialist</a:t>
            </a:r>
          </a:p>
          <a:p>
            <a:pPr marL="1589718" lvl="2" indent="-529906" algn="l">
              <a:lnSpc>
                <a:spcPts val="5154"/>
              </a:lnSpc>
              <a:buFont typeface="Arial"/>
              <a:buChar char="⚬"/>
            </a:pPr>
            <a:r>
              <a:rPr lang="en-US" sz="3681">
                <a:solidFill>
                  <a:srgbClr val="243B3B"/>
                </a:solidFill>
                <a:latin typeface="Public Sans"/>
                <a:ea typeface="Public Sans"/>
                <a:cs typeface="Public Sans"/>
                <a:sym typeface="Public Sans"/>
              </a:rPr>
              <a:t>Discuss the other applications available to tribes</a:t>
            </a:r>
          </a:p>
          <a:p>
            <a:pPr marL="1589718" lvl="2" indent="-529906" algn="l">
              <a:lnSpc>
                <a:spcPts val="5154"/>
              </a:lnSpc>
              <a:spcBef>
                <a:spcPct val="0"/>
              </a:spcBef>
              <a:buFont typeface="Arial"/>
              <a:buChar char="⚬"/>
            </a:pPr>
            <a:r>
              <a:rPr lang="en-US" sz="3681">
                <a:solidFill>
                  <a:srgbClr val="243B3B"/>
                </a:solidFill>
                <a:latin typeface="Public Sans"/>
                <a:ea typeface="Public Sans"/>
                <a:cs typeface="Public Sans"/>
                <a:sym typeface="Public Sans"/>
              </a:rPr>
              <a:t>Hands-on practice on the data analysis tools</a:t>
            </a:r>
          </a:p>
        </p:txBody>
      </p:sp>
      <p:sp>
        <p:nvSpPr>
          <p:cNvPr id="7" name="TextBox 7"/>
          <p:cNvSpPr txBox="1"/>
          <p:nvPr/>
        </p:nvSpPr>
        <p:spPr>
          <a:xfrm>
            <a:off x="1028700" y="661560"/>
            <a:ext cx="15875571" cy="1219200"/>
          </a:xfrm>
          <a:prstGeom prst="rect">
            <a:avLst/>
          </a:prstGeom>
        </p:spPr>
        <p:txBody>
          <a:bodyPr lIns="0" tIns="0" rIns="0" bIns="0" rtlCol="0" anchor="t">
            <a:spAutoFit/>
          </a:bodyPr>
          <a:lstStyle/>
          <a:p>
            <a:pPr marL="0" lvl="0" indent="0" algn="l">
              <a:lnSpc>
                <a:spcPts val="7500"/>
              </a:lnSpc>
              <a:spcBef>
                <a:spcPct val="0"/>
              </a:spcBef>
            </a:pPr>
            <a:r>
              <a:rPr lang="en-US" sz="7500" b="1">
                <a:solidFill>
                  <a:srgbClr val="243B3B"/>
                </a:solidFill>
                <a:latin typeface="Agrandir Narrow Bold"/>
                <a:ea typeface="Agrandir Narrow Bold"/>
                <a:cs typeface="Agrandir Narrow Bold"/>
                <a:sym typeface="Agrandir Narrow Bold"/>
              </a:rPr>
              <a:t>In-Person Trainings</a:t>
            </a:r>
          </a:p>
        </p:txBody>
      </p:sp>
    </p:spTree>
  </p:cSld>
  <p:clrMapOvr>
    <a:masterClrMapping/>
  </p:clrMapOvr>
  <p:timing>
    <p:tnLst>
      <p:par>
        <p:cTn id="1" dur="indefinite" restart="never" nodeType="tmRoot">
          <p:childTnLst>
            <p:video>
              <p:cMediaNode vol="0">
                <p:cTn id="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2" name="Freeform 2"/>
          <p:cNvSpPr/>
          <p:nvPr/>
        </p:nvSpPr>
        <p:spPr>
          <a:xfrm>
            <a:off x="17259300" y="9598457"/>
            <a:ext cx="1028700" cy="688543"/>
          </a:xfrm>
          <a:custGeom>
            <a:avLst/>
            <a:gdLst/>
            <a:ahLst/>
            <a:cxnLst/>
            <a:rect l="l" t="t" r="r" b="b"/>
            <a:pathLst>
              <a:path w="1028700" h="688543">
                <a:moveTo>
                  <a:pt x="0" y="0"/>
                </a:moveTo>
                <a:lnTo>
                  <a:pt x="1028700" y="0"/>
                </a:lnTo>
                <a:lnTo>
                  <a:pt x="1028700" y="688543"/>
                </a:lnTo>
                <a:lnTo>
                  <a:pt x="0" y="688543"/>
                </a:lnTo>
                <a:lnTo>
                  <a:pt x="0" y="0"/>
                </a:lnTo>
                <a:close/>
              </a:path>
            </a:pathLst>
          </a:custGeom>
          <a:blipFill>
            <a:blip r:embed="rId3"/>
            <a:stretch>
              <a:fillRect/>
            </a:stretch>
          </a:blipFill>
        </p:spPr>
        <p:txBody>
          <a:bodyPr/>
          <a:lstStyle/>
          <a:p>
            <a:endParaRPr lang="en-US"/>
          </a:p>
        </p:txBody>
      </p:sp>
      <p:sp>
        <p:nvSpPr>
          <p:cNvPr id="3" name="Freeform 3"/>
          <p:cNvSpPr/>
          <p:nvPr/>
        </p:nvSpPr>
        <p:spPr>
          <a:xfrm>
            <a:off x="10038053" y="1392358"/>
            <a:ext cx="10003046" cy="7502284"/>
          </a:xfrm>
          <a:custGeom>
            <a:avLst/>
            <a:gdLst/>
            <a:ahLst/>
            <a:cxnLst/>
            <a:rect l="l" t="t" r="r" b="b"/>
            <a:pathLst>
              <a:path w="10003046" h="7502284">
                <a:moveTo>
                  <a:pt x="0" y="0"/>
                </a:moveTo>
                <a:lnTo>
                  <a:pt x="10003046" y="0"/>
                </a:lnTo>
                <a:lnTo>
                  <a:pt x="10003046" y="7502284"/>
                </a:lnTo>
                <a:lnTo>
                  <a:pt x="0" y="7502284"/>
                </a:lnTo>
                <a:lnTo>
                  <a:pt x="0" y="0"/>
                </a:lnTo>
                <a:close/>
              </a:path>
            </a:pathLst>
          </a:custGeom>
          <a:blipFill>
            <a:blip r:embed="rId4"/>
            <a:stretch>
              <a:fillRect/>
            </a:stretch>
          </a:blipFill>
        </p:spPr>
        <p:txBody>
          <a:bodyPr/>
          <a:lstStyle/>
          <a:p>
            <a:endParaRPr lang="en-US"/>
          </a:p>
        </p:txBody>
      </p:sp>
      <p:grpSp>
        <p:nvGrpSpPr>
          <p:cNvPr id="4" name="Group 4"/>
          <p:cNvGrpSpPr>
            <a:grpSpLocks noChangeAspect="1"/>
          </p:cNvGrpSpPr>
          <p:nvPr/>
        </p:nvGrpSpPr>
        <p:grpSpPr>
          <a:xfrm>
            <a:off x="7530697" y="4912701"/>
            <a:ext cx="4479212" cy="5246370"/>
            <a:chOff x="0" y="0"/>
            <a:chExt cx="4597400" cy="5384800"/>
          </a:xfrm>
        </p:grpSpPr>
        <p:sp>
          <p:nvSpPr>
            <p:cNvPr id="5" name="Freeform 5"/>
            <p:cNvSpPr/>
            <p:nvPr/>
          </p:nvSpPr>
          <p:spPr>
            <a:xfrm>
              <a:off x="350520" y="69850"/>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txBody>
            <a:bodyPr/>
            <a:lstStyle/>
            <a:p>
              <a:endParaRPr lang="en-US"/>
            </a:p>
          </p:txBody>
        </p:sp>
        <p:sp>
          <p:nvSpPr>
            <p:cNvPr id="6" name="Freeform 6"/>
            <p:cNvSpPr/>
            <p:nvPr/>
          </p:nvSpPr>
          <p:spPr>
            <a:xfrm>
              <a:off x="605790" y="289560"/>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5"/>
              <a:stretch>
                <a:fillRect l="-14436" r="-14436"/>
              </a:stretch>
            </a:blipFill>
          </p:spPr>
          <p:txBody>
            <a:bodyPr/>
            <a:lstStyle/>
            <a:p>
              <a:endParaRPr lang="en-US"/>
            </a:p>
          </p:txBody>
        </p:sp>
        <p:sp>
          <p:nvSpPr>
            <p:cNvPr id="7" name="Freeform 7"/>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txBody>
            <a:bodyPr/>
            <a:lstStyle/>
            <a:p>
              <a:endParaRPr lang="en-US"/>
            </a:p>
          </p:txBody>
        </p:sp>
        <p:sp>
          <p:nvSpPr>
            <p:cNvPr id="8" name="Freeform 8"/>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txBody>
            <a:bodyPr/>
            <a:lstStyle/>
            <a:p>
              <a:endParaRPr lang="en-US"/>
            </a:p>
          </p:txBody>
        </p:sp>
        <p:sp>
          <p:nvSpPr>
            <p:cNvPr id="9" name="Freeform 9"/>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txBody>
            <a:bodyPr/>
            <a:lstStyle/>
            <a:p>
              <a:endParaRPr lang="en-US"/>
            </a:p>
          </p:txBody>
        </p:sp>
        <p:sp>
          <p:nvSpPr>
            <p:cNvPr id="10" name="Freeform 10"/>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txBody>
            <a:bodyPr/>
            <a:lstStyle/>
            <a:p>
              <a:endParaRPr lang="en-US"/>
            </a:p>
          </p:txBody>
        </p:sp>
        <p:sp>
          <p:nvSpPr>
            <p:cNvPr id="11" name="Freeform 11"/>
            <p:cNvSpPr/>
            <p:nvPr/>
          </p:nvSpPr>
          <p:spPr>
            <a:xfrm>
              <a:off x="0" y="0"/>
              <a:ext cx="0" cy="0"/>
            </a:xfrm>
            <a:custGeom>
              <a:avLst/>
              <a:gdLst/>
              <a:ahLst/>
              <a:cxnLst/>
              <a:rect l="l" t="t" r="r" b="b"/>
              <a:pathLst>
                <a:path/>
              </a:pathLst>
            </a:custGeom>
            <a:solidFill>
              <a:srgbClr val="FFFFFF"/>
            </a:solidFill>
          </p:spPr>
          <p:txBody>
            <a:bodyPr/>
            <a:lstStyle/>
            <a:p>
              <a:endParaRPr lang="en-US"/>
            </a:p>
          </p:txBody>
        </p:sp>
        <p:sp>
          <p:nvSpPr>
            <p:cNvPr id="12" name="Freeform 12"/>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txBody>
            <a:bodyPr/>
            <a:lstStyle/>
            <a:p>
              <a:endParaRPr lang="en-US"/>
            </a:p>
          </p:txBody>
        </p:sp>
        <p:sp>
          <p:nvSpPr>
            <p:cNvPr id="13" name="Freeform 13"/>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txBody>
            <a:bodyPr/>
            <a:lstStyle/>
            <a:p>
              <a:endParaRPr lang="en-US"/>
            </a:p>
          </p:txBody>
        </p:sp>
        <p:sp>
          <p:nvSpPr>
            <p:cNvPr id="14" name="Freeform 14"/>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txBody>
            <a:bodyPr/>
            <a:lstStyle/>
            <a:p>
              <a:endParaRPr lang="en-US"/>
            </a:p>
          </p:txBody>
        </p:sp>
        <p:sp>
          <p:nvSpPr>
            <p:cNvPr id="15" name="Freeform 15"/>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txBody>
            <a:bodyPr/>
            <a:lstStyle/>
            <a:p>
              <a:endParaRPr lang="en-US"/>
            </a:p>
          </p:txBody>
        </p:sp>
        <p:sp>
          <p:nvSpPr>
            <p:cNvPr id="16" name="Freeform 16"/>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txBody>
            <a:bodyPr/>
            <a:lstStyle/>
            <a:p>
              <a:endParaRPr lang="en-US"/>
            </a:p>
          </p:txBody>
        </p:sp>
        <p:sp>
          <p:nvSpPr>
            <p:cNvPr id="17" name="Freeform 17"/>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6"/>
              <a:stretch>
                <a:fillRect l="-14009" r="-14009"/>
              </a:stretch>
            </a:blipFill>
          </p:spPr>
          <p:txBody>
            <a:bodyPr/>
            <a:lstStyle/>
            <a:p>
              <a:endParaRPr lang="en-US"/>
            </a:p>
          </p:txBody>
        </p:sp>
        <p:sp>
          <p:nvSpPr>
            <p:cNvPr id="18" name="Freeform 18"/>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txBody>
            <a:bodyPr/>
            <a:lstStyle/>
            <a:p>
              <a:endParaRPr lang="en-US"/>
            </a:p>
          </p:txBody>
        </p:sp>
        <p:sp>
          <p:nvSpPr>
            <p:cNvPr id="19" name="Freeform 19"/>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txBody>
            <a:bodyPr/>
            <a:lstStyle/>
            <a:p>
              <a:endParaRPr lang="en-US"/>
            </a:p>
          </p:txBody>
        </p:sp>
        <p:sp>
          <p:nvSpPr>
            <p:cNvPr id="20" name="Freeform 20"/>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txBody>
            <a:bodyPr/>
            <a:lstStyle/>
            <a:p>
              <a:endParaRPr lang="en-US"/>
            </a:p>
          </p:txBody>
        </p:sp>
        <p:sp>
          <p:nvSpPr>
            <p:cNvPr id="21" name="Freeform 21"/>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txBody>
            <a:bodyPr/>
            <a:lstStyle/>
            <a:p>
              <a:endParaRPr lang="en-US"/>
            </a:p>
          </p:txBody>
        </p:sp>
        <p:sp>
          <p:nvSpPr>
            <p:cNvPr id="22" name="Freeform 22"/>
            <p:cNvSpPr/>
            <p:nvPr/>
          </p:nvSpPr>
          <p:spPr>
            <a:xfrm>
              <a:off x="0" y="0"/>
              <a:ext cx="0" cy="0"/>
            </a:xfrm>
            <a:custGeom>
              <a:avLst/>
              <a:gdLst/>
              <a:ahLst/>
              <a:cxnLst/>
              <a:rect l="l" t="t" r="r" b="b"/>
              <a:pathLst>
                <a:path/>
              </a:pathLst>
            </a:custGeom>
            <a:solidFill>
              <a:srgbClr val="FFFFFF"/>
            </a:solidFill>
          </p:spPr>
          <p:txBody>
            <a:bodyPr/>
            <a:lstStyle/>
            <a:p>
              <a:endParaRPr lang="en-US"/>
            </a:p>
          </p:txBody>
        </p:sp>
        <p:sp>
          <p:nvSpPr>
            <p:cNvPr id="23" name="Freeform 23"/>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txBody>
            <a:bodyPr/>
            <a:lstStyle/>
            <a:p>
              <a:endParaRPr lang="en-US"/>
            </a:p>
          </p:txBody>
        </p:sp>
        <p:sp>
          <p:nvSpPr>
            <p:cNvPr id="24" name="Freeform 24"/>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txBody>
            <a:bodyPr/>
            <a:lstStyle/>
            <a:p>
              <a:endParaRPr lang="en-US"/>
            </a:p>
          </p:txBody>
        </p:sp>
        <p:sp>
          <p:nvSpPr>
            <p:cNvPr id="25" name="Freeform 25"/>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txBody>
            <a:bodyPr/>
            <a:lstStyle/>
            <a:p>
              <a:endParaRPr lang="en-US"/>
            </a:p>
          </p:txBody>
        </p:sp>
        <p:sp>
          <p:nvSpPr>
            <p:cNvPr id="26" name="Freeform 26"/>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txBody>
            <a:bodyPr/>
            <a:lstStyle/>
            <a:p>
              <a:endParaRPr lang="en-US"/>
            </a:p>
          </p:txBody>
        </p:sp>
      </p:grpSp>
      <p:sp>
        <p:nvSpPr>
          <p:cNvPr id="27" name="TextBox 27"/>
          <p:cNvSpPr txBox="1"/>
          <p:nvPr/>
        </p:nvSpPr>
        <p:spPr>
          <a:xfrm>
            <a:off x="1004669" y="1061077"/>
            <a:ext cx="15875571" cy="1219200"/>
          </a:xfrm>
          <a:prstGeom prst="rect">
            <a:avLst/>
          </a:prstGeom>
        </p:spPr>
        <p:txBody>
          <a:bodyPr lIns="0" tIns="0" rIns="0" bIns="0" rtlCol="0" anchor="t">
            <a:spAutoFit/>
          </a:bodyPr>
          <a:lstStyle/>
          <a:p>
            <a:pPr marL="0" lvl="0" indent="0" algn="l">
              <a:lnSpc>
                <a:spcPts val="7500"/>
              </a:lnSpc>
              <a:spcBef>
                <a:spcPct val="0"/>
              </a:spcBef>
            </a:pPr>
            <a:r>
              <a:rPr lang="en-US" sz="7500" b="1">
                <a:solidFill>
                  <a:srgbClr val="243B3B"/>
                </a:solidFill>
                <a:latin typeface="Agrandir Narrow Bold"/>
                <a:ea typeface="Agrandir Narrow Bold"/>
                <a:cs typeface="Agrandir Narrow Bold"/>
                <a:sym typeface="Agrandir Narrow Bold"/>
              </a:rPr>
              <a:t>In-Person Trainings</a:t>
            </a:r>
          </a:p>
        </p:txBody>
      </p:sp>
      <p:sp>
        <p:nvSpPr>
          <p:cNvPr id="28" name="TextBox 28"/>
          <p:cNvSpPr txBox="1"/>
          <p:nvPr/>
        </p:nvSpPr>
        <p:spPr>
          <a:xfrm>
            <a:off x="1004669" y="3382248"/>
            <a:ext cx="8139331" cy="3919220"/>
          </a:xfrm>
          <a:prstGeom prst="rect">
            <a:avLst/>
          </a:prstGeom>
        </p:spPr>
        <p:txBody>
          <a:bodyPr lIns="0" tIns="0" rIns="0" bIns="0" rtlCol="0" anchor="t">
            <a:spAutoFit/>
          </a:bodyPr>
          <a:lstStyle/>
          <a:p>
            <a:pPr algn="l">
              <a:lnSpc>
                <a:spcPts val="4480"/>
              </a:lnSpc>
            </a:pPr>
            <a:r>
              <a:rPr lang="en-US" sz="3200">
                <a:solidFill>
                  <a:srgbClr val="243B3B"/>
                </a:solidFill>
                <a:latin typeface="Public Sans"/>
                <a:ea typeface="Public Sans"/>
                <a:cs typeface="Public Sans"/>
                <a:sym typeface="Public Sans"/>
              </a:rPr>
              <a:t>These events are also great for</a:t>
            </a:r>
          </a:p>
          <a:p>
            <a:pPr algn="l">
              <a:lnSpc>
                <a:spcPts val="4480"/>
              </a:lnSpc>
            </a:pPr>
            <a:endParaRPr lang="en-US" sz="3200">
              <a:solidFill>
                <a:srgbClr val="243B3B"/>
              </a:solidFill>
              <a:latin typeface="Public Sans"/>
              <a:ea typeface="Public Sans"/>
              <a:cs typeface="Public Sans"/>
              <a:sym typeface="Public Sans"/>
            </a:endParaRPr>
          </a:p>
          <a:p>
            <a:pPr marL="690881" lvl="1" indent="-345440" algn="l">
              <a:lnSpc>
                <a:spcPts val="4480"/>
              </a:lnSpc>
              <a:buFont typeface="Arial"/>
              <a:buChar char="•"/>
            </a:pPr>
            <a:r>
              <a:rPr lang="en-US" sz="3200">
                <a:solidFill>
                  <a:srgbClr val="243B3B"/>
                </a:solidFill>
                <a:latin typeface="Public Sans"/>
                <a:ea typeface="Public Sans"/>
                <a:cs typeface="Public Sans"/>
                <a:sym typeface="Public Sans"/>
              </a:rPr>
              <a:t>Program Knowledge</a:t>
            </a:r>
          </a:p>
          <a:p>
            <a:pPr marL="690881" lvl="1" indent="-345440" algn="l">
              <a:lnSpc>
                <a:spcPts val="4480"/>
              </a:lnSpc>
              <a:buFont typeface="Arial"/>
              <a:buChar char="•"/>
            </a:pPr>
            <a:r>
              <a:rPr lang="en-US" sz="3200">
                <a:solidFill>
                  <a:srgbClr val="243B3B"/>
                </a:solidFill>
                <a:latin typeface="Public Sans"/>
                <a:ea typeface="Public Sans"/>
                <a:cs typeface="Public Sans"/>
                <a:sym typeface="Public Sans"/>
              </a:rPr>
              <a:t>Lessons Learned</a:t>
            </a:r>
          </a:p>
          <a:p>
            <a:pPr marL="690881" lvl="1" indent="-345440" algn="l">
              <a:lnSpc>
                <a:spcPts val="4480"/>
              </a:lnSpc>
              <a:buFont typeface="Arial"/>
              <a:buChar char="•"/>
            </a:pPr>
            <a:r>
              <a:rPr lang="en-US" sz="3200">
                <a:solidFill>
                  <a:srgbClr val="243B3B"/>
                </a:solidFill>
                <a:latin typeface="Public Sans"/>
                <a:ea typeface="Public Sans"/>
                <a:cs typeface="Public Sans"/>
                <a:sym typeface="Public Sans"/>
              </a:rPr>
              <a:t>Special Projects</a:t>
            </a:r>
          </a:p>
          <a:p>
            <a:pPr marL="690881" lvl="1" indent="-345440" algn="l">
              <a:lnSpc>
                <a:spcPts val="4480"/>
              </a:lnSpc>
              <a:buFont typeface="Arial"/>
              <a:buChar char="•"/>
            </a:pPr>
            <a:r>
              <a:rPr lang="en-US" sz="3200">
                <a:solidFill>
                  <a:srgbClr val="243B3B"/>
                </a:solidFill>
                <a:latin typeface="Public Sans"/>
                <a:ea typeface="Public Sans"/>
                <a:cs typeface="Public Sans"/>
                <a:sym typeface="Public Sans"/>
              </a:rPr>
              <a:t>General Tips/Tricks</a:t>
            </a:r>
          </a:p>
          <a:p>
            <a:pPr marL="690881" lvl="1" indent="-345440" algn="l">
              <a:lnSpc>
                <a:spcPts val="4480"/>
              </a:lnSpc>
              <a:spcBef>
                <a:spcPct val="0"/>
              </a:spcBef>
              <a:buFont typeface="Arial"/>
              <a:buChar char="•"/>
            </a:pPr>
            <a:r>
              <a:rPr lang="en-US" sz="3200">
                <a:solidFill>
                  <a:srgbClr val="243B3B"/>
                </a:solidFill>
                <a:latin typeface="Public Sans"/>
                <a:ea typeface="Public Sans"/>
                <a:cs typeface="Public Sans"/>
                <a:sym typeface="Public Sans"/>
              </a:rPr>
              <a:t>Cultural Stories</a:t>
            </a:r>
          </a:p>
        </p:txBody>
      </p:sp>
      <p:sp>
        <p:nvSpPr>
          <p:cNvPr id="29" name="TextBox 29"/>
          <p:cNvSpPr txBox="1"/>
          <p:nvPr/>
        </p:nvSpPr>
        <p:spPr>
          <a:xfrm>
            <a:off x="6567536" y="3147052"/>
            <a:ext cx="3701316" cy="1353508"/>
          </a:xfrm>
          <a:prstGeom prst="rect">
            <a:avLst/>
          </a:prstGeom>
        </p:spPr>
        <p:txBody>
          <a:bodyPr lIns="0" tIns="0" rIns="0" bIns="0" rtlCol="0" anchor="t">
            <a:spAutoFit/>
          </a:bodyPr>
          <a:lstStyle/>
          <a:p>
            <a:pPr algn="ctr">
              <a:lnSpc>
                <a:spcPts val="9530"/>
              </a:lnSpc>
              <a:spcBef>
                <a:spcPct val="0"/>
              </a:spcBef>
            </a:pPr>
            <a:r>
              <a:rPr lang="en-US" sz="11912" dirty="0">
                <a:solidFill>
                  <a:srgbClr val="BBBBBB"/>
                </a:solidFill>
                <a:latin typeface="Moontime"/>
                <a:ea typeface="Moontime"/>
                <a:cs typeface="Moontime"/>
                <a:sym typeface="Moontime"/>
              </a:rPr>
              <a:t>sharing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2" name="Freeform 2"/>
          <p:cNvSpPr/>
          <p:nvPr/>
        </p:nvSpPr>
        <p:spPr>
          <a:xfrm>
            <a:off x="-35997" y="-88436"/>
            <a:ext cx="18323997" cy="10375436"/>
          </a:xfrm>
          <a:custGeom>
            <a:avLst/>
            <a:gdLst/>
            <a:ahLst/>
            <a:cxnLst/>
            <a:rect l="l" t="t" r="r" b="b"/>
            <a:pathLst>
              <a:path w="18323997" h="10375436">
                <a:moveTo>
                  <a:pt x="0" y="0"/>
                </a:moveTo>
                <a:lnTo>
                  <a:pt x="18323997" y="0"/>
                </a:lnTo>
                <a:lnTo>
                  <a:pt x="18323997" y="10375436"/>
                </a:lnTo>
                <a:lnTo>
                  <a:pt x="0" y="10375436"/>
                </a:lnTo>
                <a:lnTo>
                  <a:pt x="0" y="0"/>
                </a:lnTo>
                <a:close/>
              </a:path>
            </a:pathLst>
          </a:custGeom>
          <a:blipFill>
            <a:blip r:embed="rId2"/>
            <a:stretch>
              <a:fillRect t="-8833" b="-8833"/>
            </a:stretch>
          </a:blipFill>
        </p:spPr>
        <p:txBody>
          <a:bodyPr/>
          <a:lstStyle/>
          <a:p>
            <a:endParaRPr lang="en-US"/>
          </a:p>
        </p:txBody>
      </p:sp>
      <p:sp>
        <p:nvSpPr>
          <p:cNvPr id="3" name="TextBox 3"/>
          <p:cNvSpPr txBox="1"/>
          <p:nvPr/>
        </p:nvSpPr>
        <p:spPr>
          <a:xfrm>
            <a:off x="2986577" y="3910796"/>
            <a:ext cx="12314845" cy="2379683"/>
          </a:xfrm>
          <a:prstGeom prst="rect">
            <a:avLst/>
          </a:prstGeom>
        </p:spPr>
        <p:txBody>
          <a:bodyPr lIns="0" tIns="0" rIns="0" bIns="0" rtlCol="0" anchor="t">
            <a:spAutoFit/>
          </a:bodyPr>
          <a:lstStyle/>
          <a:p>
            <a:pPr marL="0" lvl="0" indent="0" algn="ctr">
              <a:lnSpc>
                <a:spcPts val="8210"/>
              </a:lnSpc>
              <a:spcBef>
                <a:spcPct val="0"/>
              </a:spcBef>
            </a:pPr>
            <a:r>
              <a:rPr lang="en-US" sz="8210" b="1">
                <a:solidFill>
                  <a:srgbClr val="D1D1CB"/>
                </a:solidFill>
                <a:latin typeface="Agrandir Narrow Bold"/>
                <a:ea typeface="Agrandir Narrow Bold"/>
                <a:cs typeface="Agrandir Narrow Bold"/>
                <a:sym typeface="Agrandir Narrow Bold"/>
              </a:rPr>
              <a:t>How does this approach benefit the tribes?</a:t>
            </a:r>
          </a:p>
        </p:txBody>
      </p:sp>
      <p:sp>
        <p:nvSpPr>
          <p:cNvPr id="4" name="Freeform 4"/>
          <p:cNvSpPr/>
          <p:nvPr/>
        </p:nvSpPr>
        <p:spPr>
          <a:xfrm>
            <a:off x="17259300" y="9598457"/>
            <a:ext cx="1028700" cy="688543"/>
          </a:xfrm>
          <a:custGeom>
            <a:avLst/>
            <a:gdLst/>
            <a:ahLst/>
            <a:cxnLst/>
            <a:rect l="l" t="t" r="r" b="b"/>
            <a:pathLst>
              <a:path w="1028700" h="688543">
                <a:moveTo>
                  <a:pt x="0" y="0"/>
                </a:moveTo>
                <a:lnTo>
                  <a:pt x="1028700" y="0"/>
                </a:lnTo>
                <a:lnTo>
                  <a:pt x="1028700" y="688543"/>
                </a:lnTo>
                <a:lnTo>
                  <a:pt x="0" y="688543"/>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2" name="Freeform 2"/>
          <p:cNvSpPr/>
          <p:nvPr/>
        </p:nvSpPr>
        <p:spPr>
          <a:xfrm>
            <a:off x="17259300" y="9598457"/>
            <a:ext cx="1028700" cy="688543"/>
          </a:xfrm>
          <a:custGeom>
            <a:avLst/>
            <a:gdLst/>
            <a:ahLst/>
            <a:cxnLst/>
            <a:rect l="l" t="t" r="r" b="b"/>
            <a:pathLst>
              <a:path w="1028700" h="688543">
                <a:moveTo>
                  <a:pt x="0" y="0"/>
                </a:moveTo>
                <a:lnTo>
                  <a:pt x="1028700" y="0"/>
                </a:lnTo>
                <a:lnTo>
                  <a:pt x="1028700" y="688543"/>
                </a:lnTo>
                <a:lnTo>
                  <a:pt x="0" y="688543"/>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74026" y="585000"/>
            <a:ext cx="9357729" cy="935772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4906" r="-24906"/>
              </a:stretch>
            </a:blipFill>
          </p:spPr>
          <p:txBody>
            <a:bodyPr/>
            <a:lstStyle/>
            <a:p>
              <a:endParaRPr lang="en-US"/>
            </a:p>
          </p:txBody>
        </p:sp>
      </p:grpSp>
      <p:grpSp>
        <p:nvGrpSpPr>
          <p:cNvPr id="5" name="Group 5"/>
          <p:cNvGrpSpPr/>
          <p:nvPr/>
        </p:nvGrpSpPr>
        <p:grpSpPr>
          <a:xfrm>
            <a:off x="9531754" y="1359066"/>
            <a:ext cx="8504503" cy="7809596"/>
            <a:chOff x="0" y="0"/>
            <a:chExt cx="11339337" cy="10412794"/>
          </a:xfrm>
        </p:grpSpPr>
        <p:sp>
          <p:nvSpPr>
            <p:cNvPr id="6" name="TextBox 6"/>
            <p:cNvSpPr txBox="1"/>
            <p:nvPr/>
          </p:nvSpPr>
          <p:spPr>
            <a:xfrm>
              <a:off x="0" y="-76200"/>
              <a:ext cx="11339337" cy="3213520"/>
            </a:xfrm>
            <a:prstGeom prst="rect">
              <a:avLst/>
            </a:prstGeom>
          </p:spPr>
          <p:txBody>
            <a:bodyPr lIns="0" tIns="0" rIns="0" bIns="0" rtlCol="0" anchor="t">
              <a:spAutoFit/>
            </a:bodyPr>
            <a:lstStyle/>
            <a:p>
              <a:pPr marL="0" lvl="0" indent="0" algn="l">
                <a:lnSpc>
                  <a:spcPts val="8421"/>
                </a:lnSpc>
                <a:spcBef>
                  <a:spcPct val="0"/>
                </a:spcBef>
              </a:pPr>
              <a:r>
                <a:rPr lang="en-US" sz="8421" b="1">
                  <a:solidFill>
                    <a:srgbClr val="243B3B"/>
                  </a:solidFill>
                  <a:latin typeface="Agrandir Narrow Bold"/>
                  <a:ea typeface="Agrandir Narrow Bold"/>
                  <a:cs typeface="Agrandir Narrow Bold"/>
                  <a:sym typeface="Agrandir Narrow Bold"/>
                </a:rPr>
                <a:t>Provide support with turnover</a:t>
              </a:r>
            </a:p>
          </p:txBody>
        </p:sp>
        <p:sp>
          <p:nvSpPr>
            <p:cNvPr id="7" name="TextBox 7"/>
            <p:cNvSpPr txBox="1"/>
            <p:nvPr/>
          </p:nvSpPr>
          <p:spPr>
            <a:xfrm>
              <a:off x="0" y="3080170"/>
              <a:ext cx="11339337" cy="1142853"/>
            </a:xfrm>
            <a:prstGeom prst="rect">
              <a:avLst/>
            </a:prstGeom>
          </p:spPr>
          <p:txBody>
            <a:bodyPr lIns="0" tIns="0" rIns="0" bIns="0" rtlCol="0" anchor="t">
              <a:spAutoFit/>
            </a:bodyPr>
            <a:lstStyle/>
            <a:p>
              <a:pPr marL="0" lvl="0" indent="0" algn="l">
                <a:lnSpc>
                  <a:spcPts val="3458"/>
                </a:lnSpc>
                <a:spcBef>
                  <a:spcPct val="0"/>
                </a:spcBef>
              </a:pPr>
              <a:r>
                <a:rPr lang="en-US" sz="2470">
                  <a:solidFill>
                    <a:srgbClr val="243B3B"/>
                  </a:solidFill>
                  <a:latin typeface="Public Sans"/>
                  <a:ea typeface="Public Sans"/>
                  <a:cs typeface="Public Sans"/>
                  <a:sym typeface="Public Sans"/>
                </a:rPr>
                <a:t>Helps ensure consistency in long term tracking of vital analytes</a:t>
              </a:r>
            </a:p>
          </p:txBody>
        </p:sp>
        <p:sp>
          <p:nvSpPr>
            <p:cNvPr id="8" name="TextBox 8"/>
            <p:cNvSpPr txBox="1"/>
            <p:nvPr/>
          </p:nvSpPr>
          <p:spPr>
            <a:xfrm>
              <a:off x="0" y="5200897"/>
              <a:ext cx="11339337" cy="1787465"/>
            </a:xfrm>
            <a:prstGeom prst="rect">
              <a:avLst/>
            </a:prstGeom>
          </p:spPr>
          <p:txBody>
            <a:bodyPr lIns="0" tIns="0" rIns="0" bIns="0" rtlCol="0" anchor="t">
              <a:spAutoFit/>
            </a:bodyPr>
            <a:lstStyle/>
            <a:p>
              <a:pPr marL="0" lvl="0" indent="0" algn="l">
                <a:lnSpc>
                  <a:spcPts val="8421"/>
                </a:lnSpc>
                <a:spcBef>
                  <a:spcPct val="0"/>
                </a:spcBef>
              </a:pPr>
              <a:r>
                <a:rPr lang="en-US" sz="8421" b="1">
                  <a:solidFill>
                    <a:srgbClr val="243B3B"/>
                  </a:solidFill>
                  <a:latin typeface="Agrandir Narrow Bold"/>
                  <a:ea typeface="Agrandir Narrow Bold"/>
                  <a:cs typeface="Agrandir Narrow Bold"/>
                  <a:sym typeface="Agrandir Narrow Bold"/>
                </a:rPr>
                <a:t>Peer Mentorship</a:t>
              </a:r>
            </a:p>
          </p:txBody>
        </p:sp>
        <p:sp>
          <p:nvSpPr>
            <p:cNvPr id="9" name="TextBox 9"/>
            <p:cNvSpPr txBox="1"/>
            <p:nvPr/>
          </p:nvSpPr>
          <p:spPr>
            <a:xfrm>
              <a:off x="0" y="6931212"/>
              <a:ext cx="11339337" cy="3481582"/>
            </a:xfrm>
            <a:prstGeom prst="rect">
              <a:avLst/>
            </a:prstGeom>
          </p:spPr>
          <p:txBody>
            <a:bodyPr lIns="0" tIns="0" rIns="0" bIns="0" rtlCol="0" anchor="t">
              <a:spAutoFit/>
            </a:bodyPr>
            <a:lstStyle/>
            <a:p>
              <a:pPr marL="0" lvl="0" indent="0" algn="l">
                <a:lnSpc>
                  <a:spcPts val="3458"/>
                </a:lnSpc>
                <a:spcBef>
                  <a:spcPct val="0"/>
                </a:spcBef>
              </a:pPr>
              <a:r>
                <a:rPr lang="en-US" sz="2470">
                  <a:solidFill>
                    <a:srgbClr val="243B3B"/>
                  </a:solidFill>
                  <a:latin typeface="Public Sans"/>
                  <a:ea typeface="Public Sans"/>
                  <a:cs typeface="Public Sans"/>
                  <a:sym typeface="Public Sans"/>
                </a:rPr>
                <a:t>Frequent on-site trainings help to not only train reoccurring and new staff, but have also proven to be wildly beneficial for deeper collaboration between the tribes. Younger growing programs get consistent interaction with more advanced programs to gain ideas/momentum/support</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2" name="Freeform 2"/>
          <p:cNvSpPr/>
          <p:nvPr/>
        </p:nvSpPr>
        <p:spPr>
          <a:xfrm>
            <a:off x="11115871" y="-706932"/>
            <a:ext cx="16490898" cy="10993932"/>
          </a:xfrm>
          <a:custGeom>
            <a:avLst/>
            <a:gdLst/>
            <a:ahLst/>
            <a:cxnLst/>
            <a:rect l="l" t="t" r="r" b="b"/>
            <a:pathLst>
              <a:path w="16490898" h="10993932">
                <a:moveTo>
                  <a:pt x="0" y="0"/>
                </a:moveTo>
                <a:lnTo>
                  <a:pt x="16490898" y="0"/>
                </a:lnTo>
                <a:lnTo>
                  <a:pt x="16490898" y="10993932"/>
                </a:lnTo>
                <a:lnTo>
                  <a:pt x="0" y="10993932"/>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745908" y="1334961"/>
            <a:ext cx="10157747" cy="7617079"/>
            <a:chOff x="0" y="0"/>
            <a:chExt cx="13543663" cy="10156105"/>
          </a:xfrm>
        </p:grpSpPr>
        <p:sp>
          <p:nvSpPr>
            <p:cNvPr id="4" name="TextBox 4"/>
            <p:cNvSpPr txBox="1"/>
            <p:nvPr/>
          </p:nvSpPr>
          <p:spPr>
            <a:xfrm>
              <a:off x="0" y="-76200"/>
              <a:ext cx="13543663" cy="1787465"/>
            </a:xfrm>
            <a:prstGeom prst="rect">
              <a:avLst/>
            </a:prstGeom>
          </p:spPr>
          <p:txBody>
            <a:bodyPr lIns="0" tIns="0" rIns="0" bIns="0" rtlCol="0" anchor="t">
              <a:spAutoFit/>
            </a:bodyPr>
            <a:lstStyle/>
            <a:p>
              <a:pPr marL="0" lvl="0" indent="0" algn="l">
                <a:lnSpc>
                  <a:spcPts val="8421"/>
                </a:lnSpc>
                <a:spcBef>
                  <a:spcPct val="0"/>
                </a:spcBef>
              </a:pPr>
              <a:r>
                <a:rPr lang="en-US" sz="8421" b="1">
                  <a:solidFill>
                    <a:srgbClr val="243B3B"/>
                  </a:solidFill>
                  <a:latin typeface="Agrandir Narrow Bold"/>
                  <a:ea typeface="Agrandir Narrow Bold"/>
                  <a:cs typeface="Agrandir Narrow Bold"/>
                  <a:sym typeface="Agrandir Narrow Bold"/>
                </a:rPr>
                <a:t>Easy EPA submission</a:t>
              </a:r>
            </a:p>
          </p:txBody>
        </p:sp>
        <p:sp>
          <p:nvSpPr>
            <p:cNvPr id="5" name="TextBox 5"/>
            <p:cNvSpPr txBox="1"/>
            <p:nvPr/>
          </p:nvSpPr>
          <p:spPr>
            <a:xfrm>
              <a:off x="0" y="1654115"/>
              <a:ext cx="13543663" cy="2896900"/>
            </a:xfrm>
            <a:prstGeom prst="rect">
              <a:avLst/>
            </a:prstGeom>
          </p:spPr>
          <p:txBody>
            <a:bodyPr lIns="0" tIns="0" rIns="0" bIns="0" rtlCol="0" anchor="t">
              <a:spAutoFit/>
            </a:bodyPr>
            <a:lstStyle/>
            <a:p>
              <a:pPr marL="0" lvl="0" indent="0" algn="l">
                <a:lnSpc>
                  <a:spcPts val="3458"/>
                </a:lnSpc>
                <a:spcBef>
                  <a:spcPct val="0"/>
                </a:spcBef>
              </a:pPr>
              <a:r>
                <a:rPr lang="en-US" sz="2470">
                  <a:solidFill>
                    <a:srgbClr val="243B3B"/>
                  </a:solidFill>
                  <a:latin typeface="Public Sans"/>
                  <a:ea typeface="Public Sans"/>
                  <a:cs typeface="Public Sans"/>
                  <a:sym typeface="Public Sans"/>
                </a:rPr>
                <a:t>The need for this effort originally started with trying to find a way to make submission to WQX easier to meet grant requirements. All tribes in our region have an auto-submit functionality on in the software which compiles any changes in the system, checks them against the current WQX rules and submits all changes to EPA for us</a:t>
              </a:r>
            </a:p>
          </p:txBody>
        </p:sp>
        <p:sp>
          <p:nvSpPr>
            <p:cNvPr id="6" name="TextBox 6"/>
            <p:cNvSpPr txBox="1"/>
            <p:nvPr/>
          </p:nvSpPr>
          <p:spPr>
            <a:xfrm>
              <a:off x="0" y="5528890"/>
              <a:ext cx="13543663" cy="1787465"/>
            </a:xfrm>
            <a:prstGeom prst="rect">
              <a:avLst/>
            </a:prstGeom>
          </p:spPr>
          <p:txBody>
            <a:bodyPr lIns="0" tIns="0" rIns="0" bIns="0" rtlCol="0" anchor="t">
              <a:spAutoFit/>
            </a:bodyPr>
            <a:lstStyle/>
            <a:p>
              <a:pPr marL="0" lvl="0" indent="0" algn="l">
                <a:lnSpc>
                  <a:spcPts val="8421"/>
                </a:lnSpc>
                <a:spcBef>
                  <a:spcPct val="0"/>
                </a:spcBef>
              </a:pPr>
              <a:r>
                <a:rPr lang="en-US" sz="8421" b="1">
                  <a:solidFill>
                    <a:srgbClr val="243B3B"/>
                  </a:solidFill>
                  <a:latin typeface="Agrandir Narrow Bold"/>
                  <a:ea typeface="Agrandir Narrow Bold"/>
                  <a:cs typeface="Agrandir Narrow Bold"/>
                  <a:sym typeface="Agrandir Narrow Bold"/>
                </a:rPr>
                <a:t>Additional funding</a:t>
              </a:r>
            </a:p>
          </p:txBody>
        </p:sp>
        <p:sp>
          <p:nvSpPr>
            <p:cNvPr id="7" name="TextBox 7"/>
            <p:cNvSpPr txBox="1"/>
            <p:nvPr/>
          </p:nvSpPr>
          <p:spPr>
            <a:xfrm>
              <a:off x="0" y="7259205"/>
              <a:ext cx="13543663" cy="2896900"/>
            </a:xfrm>
            <a:prstGeom prst="rect">
              <a:avLst/>
            </a:prstGeom>
          </p:spPr>
          <p:txBody>
            <a:bodyPr lIns="0" tIns="0" rIns="0" bIns="0" rtlCol="0" anchor="t">
              <a:spAutoFit/>
            </a:bodyPr>
            <a:lstStyle/>
            <a:p>
              <a:pPr marL="0" lvl="0" indent="0" algn="l">
                <a:lnSpc>
                  <a:spcPts val="3458"/>
                </a:lnSpc>
                <a:spcBef>
                  <a:spcPct val="0"/>
                </a:spcBef>
              </a:pPr>
              <a:r>
                <a:rPr lang="en-US" sz="2470">
                  <a:solidFill>
                    <a:srgbClr val="243B3B"/>
                  </a:solidFill>
                  <a:latin typeface="Public Sans"/>
                  <a:ea typeface="Public Sans"/>
                  <a:cs typeface="Public Sans"/>
                  <a:sym typeface="Public Sans"/>
                </a:rPr>
                <a:t>Working in a consortium, while it does add a temporary increase in workload to one tribe who runs the grant, the efforts benefit all members! Even so, the funding allows all the tribes to secure help from expert contractors in the field to help ease the data management burden without burdening tribal program budgets</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834217" y="429836"/>
            <a:ext cx="6794888" cy="9427327"/>
            <a:chOff x="0" y="0"/>
            <a:chExt cx="3350260" cy="4648200"/>
          </a:xfrm>
        </p:grpSpPr>
        <p:sp>
          <p:nvSpPr>
            <p:cNvPr id="3" name="Freeform 3"/>
            <p:cNvSpPr/>
            <p:nvPr/>
          </p:nvSpPr>
          <p:spPr>
            <a:xfrm>
              <a:off x="0" y="0"/>
              <a:ext cx="3314700" cy="2186940"/>
            </a:xfrm>
            <a:custGeom>
              <a:avLst/>
              <a:gdLst/>
              <a:ahLst/>
              <a:cxnLst/>
              <a:rect l="l" t="t" r="r" b="b"/>
              <a:pathLst>
                <a:path w="3314700" h="2186940">
                  <a:moveTo>
                    <a:pt x="3282950" y="0"/>
                  </a:moveTo>
                  <a:lnTo>
                    <a:pt x="1334770" y="0"/>
                  </a:lnTo>
                  <a:cubicBezTo>
                    <a:pt x="890270" y="17780"/>
                    <a:pt x="445770" y="53340"/>
                    <a:pt x="0" y="55880"/>
                  </a:cubicBezTo>
                  <a:cubicBezTo>
                    <a:pt x="2540" y="410210"/>
                    <a:pt x="20320" y="844550"/>
                    <a:pt x="39370" y="1198880"/>
                  </a:cubicBezTo>
                  <a:cubicBezTo>
                    <a:pt x="55880" y="1518920"/>
                    <a:pt x="72390" y="1838960"/>
                    <a:pt x="76200" y="2160270"/>
                  </a:cubicBezTo>
                  <a:cubicBezTo>
                    <a:pt x="294640" y="2159000"/>
                    <a:pt x="514350" y="2156460"/>
                    <a:pt x="732790" y="2152650"/>
                  </a:cubicBezTo>
                  <a:cubicBezTo>
                    <a:pt x="1225550" y="2145030"/>
                    <a:pt x="1718310" y="2137410"/>
                    <a:pt x="2211070" y="2151380"/>
                  </a:cubicBezTo>
                  <a:cubicBezTo>
                    <a:pt x="2579370" y="2161540"/>
                    <a:pt x="2946400" y="2186940"/>
                    <a:pt x="3314700" y="2184400"/>
                  </a:cubicBezTo>
                  <a:cubicBezTo>
                    <a:pt x="3314700" y="2142490"/>
                    <a:pt x="3313430" y="2100580"/>
                    <a:pt x="3313430" y="2058670"/>
                  </a:cubicBezTo>
                  <a:cubicBezTo>
                    <a:pt x="3305810" y="1399540"/>
                    <a:pt x="3284220" y="660400"/>
                    <a:pt x="3282950" y="0"/>
                  </a:cubicBezTo>
                  <a:close/>
                </a:path>
              </a:pathLst>
            </a:custGeom>
            <a:blipFill>
              <a:blip r:embed="rId2"/>
              <a:stretch>
                <a:fillRect t="-640" b="-640"/>
              </a:stretch>
            </a:blipFill>
          </p:spPr>
          <p:txBody>
            <a:bodyPr/>
            <a:lstStyle/>
            <a:p>
              <a:endParaRPr lang="en-US"/>
            </a:p>
          </p:txBody>
        </p:sp>
        <p:sp>
          <p:nvSpPr>
            <p:cNvPr id="4" name="Freeform 4"/>
            <p:cNvSpPr/>
            <p:nvPr/>
          </p:nvSpPr>
          <p:spPr>
            <a:xfrm>
              <a:off x="57150" y="2434590"/>
              <a:ext cx="3294380" cy="2214880"/>
            </a:xfrm>
            <a:custGeom>
              <a:avLst/>
              <a:gdLst/>
              <a:ahLst/>
              <a:cxnLst/>
              <a:rect l="l" t="t" r="r" b="b"/>
              <a:pathLst>
                <a:path w="3294380" h="2214880">
                  <a:moveTo>
                    <a:pt x="3275330" y="1115060"/>
                  </a:moveTo>
                  <a:cubicBezTo>
                    <a:pt x="3266440" y="949960"/>
                    <a:pt x="3263900" y="784860"/>
                    <a:pt x="3262630" y="619760"/>
                  </a:cubicBezTo>
                  <a:cubicBezTo>
                    <a:pt x="3260090" y="426720"/>
                    <a:pt x="3260090" y="233680"/>
                    <a:pt x="3260090" y="41910"/>
                  </a:cubicBezTo>
                  <a:cubicBezTo>
                    <a:pt x="3105150" y="43180"/>
                    <a:pt x="2950210" y="39370"/>
                    <a:pt x="2795270" y="34290"/>
                  </a:cubicBezTo>
                  <a:cubicBezTo>
                    <a:pt x="2550160" y="26670"/>
                    <a:pt x="2303780" y="11430"/>
                    <a:pt x="2058670" y="6350"/>
                  </a:cubicBezTo>
                  <a:cubicBezTo>
                    <a:pt x="1812290" y="1270"/>
                    <a:pt x="1565910" y="0"/>
                    <a:pt x="1319530" y="2540"/>
                  </a:cubicBezTo>
                  <a:cubicBezTo>
                    <a:pt x="886460" y="5080"/>
                    <a:pt x="454660" y="15240"/>
                    <a:pt x="21590" y="17780"/>
                  </a:cubicBezTo>
                  <a:cubicBezTo>
                    <a:pt x="20320" y="285750"/>
                    <a:pt x="13970" y="553720"/>
                    <a:pt x="8890" y="820420"/>
                  </a:cubicBezTo>
                  <a:cubicBezTo>
                    <a:pt x="5080" y="993140"/>
                    <a:pt x="2540" y="1165860"/>
                    <a:pt x="0" y="1338580"/>
                  </a:cubicBezTo>
                  <a:lnTo>
                    <a:pt x="0" y="1414780"/>
                  </a:lnTo>
                  <a:cubicBezTo>
                    <a:pt x="8890" y="1676400"/>
                    <a:pt x="21590" y="1938020"/>
                    <a:pt x="30480" y="2199640"/>
                  </a:cubicBezTo>
                  <a:cubicBezTo>
                    <a:pt x="419100" y="2200910"/>
                    <a:pt x="807720" y="2212340"/>
                    <a:pt x="1196340" y="2214880"/>
                  </a:cubicBezTo>
                  <a:cubicBezTo>
                    <a:pt x="1280160" y="2211070"/>
                    <a:pt x="1363980" y="2207260"/>
                    <a:pt x="1447800" y="2204720"/>
                  </a:cubicBezTo>
                  <a:cubicBezTo>
                    <a:pt x="1714500" y="2197100"/>
                    <a:pt x="1982470" y="2199640"/>
                    <a:pt x="2249170" y="2198370"/>
                  </a:cubicBezTo>
                  <a:lnTo>
                    <a:pt x="3294380" y="2190750"/>
                  </a:lnTo>
                  <a:lnTo>
                    <a:pt x="3294380" y="1358900"/>
                  </a:lnTo>
                  <a:cubicBezTo>
                    <a:pt x="3285489" y="1276350"/>
                    <a:pt x="3279139" y="1196340"/>
                    <a:pt x="3275330" y="1115060"/>
                  </a:cubicBezTo>
                  <a:close/>
                </a:path>
              </a:pathLst>
            </a:custGeom>
            <a:blipFill>
              <a:blip r:embed="rId3"/>
              <a:stretch>
                <a:fillRect t="-6367" b="-6367"/>
              </a:stretch>
            </a:blipFill>
          </p:spPr>
          <p:txBody>
            <a:bodyPr/>
            <a:lstStyle/>
            <a:p>
              <a:endParaRPr lang="en-US"/>
            </a:p>
          </p:txBody>
        </p:sp>
      </p:grpSp>
      <p:sp>
        <p:nvSpPr>
          <p:cNvPr id="5" name="Freeform 5"/>
          <p:cNvSpPr/>
          <p:nvPr/>
        </p:nvSpPr>
        <p:spPr>
          <a:xfrm>
            <a:off x="17259300" y="9598457"/>
            <a:ext cx="1028700" cy="688543"/>
          </a:xfrm>
          <a:custGeom>
            <a:avLst/>
            <a:gdLst/>
            <a:ahLst/>
            <a:cxnLst/>
            <a:rect l="l" t="t" r="r" b="b"/>
            <a:pathLst>
              <a:path w="1028700" h="688543">
                <a:moveTo>
                  <a:pt x="0" y="0"/>
                </a:moveTo>
                <a:lnTo>
                  <a:pt x="1028700" y="0"/>
                </a:lnTo>
                <a:lnTo>
                  <a:pt x="1028700" y="688543"/>
                </a:lnTo>
                <a:lnTo>
                  <a:pt x="0" y="688543"/>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1145032" y="1326200"/>
            <a:ext cx="8504503" cy="7900502"/>
            <a:chOff x="0" y="0"/>
            <a:chExt cx="11339337" cy="10534002"/>
          </a:xfrm>
        </p:grpSpPr>
        <p:sp>
          <p:nvSpPr>
            <p:cNvPr id="7" name="TextBox 7"/>
            <p:cNvSpPr txBox="1"/>
            <p:nvPr/>
          </p:nvSpPr>
          <p:spPr>
            <a:xfrm>
              <a:off x="0" y="-66675"/>
              <a:ext cx="11339337" cy="1285876"/>
            </a:xfrm>
            <a:prstGeom prst="rect">
              <a:avLst/>
            </a:prstGeom>
          </p:spPr>
          <p:txBody>
            <a:bodyPr lIns="0" tIns="0" rIns="0" bIns="0" rtlCol="0" anchor="t">
              <a:spAutoFit/>
            </a:bodyPr>
            <a:lstStyle/>
            <a:p>
              <a:pPr marL="0" lvl="0" indent="0" algn="l">
                <a:lnSpc>
                  <a:spcPts val="6000"/>
                </a:lnSpc>
                <a:spcBef>
                  <a:spcPct val="0"/>
                </a:spcBef>
              </a:pPr>
              <a:r>
                <a:rPr lang="en-US" sz="6000" b="1">
                  <a:solidFill>
                    <a:srgbClr val="243B3B"/>
                  </a:solidFill>
                  <a:latin typeface="Agrandir Narrow Bold"/>
                  <a:ea typeface="Agrandir Narrow Bold"/>
                  <a:cs typeface="Agrandir Narrow Bold"/>
                  <a:sym typeface="Agrandir Narrow Bold"/>
                </a:rPr>
                <a:t>Land Preservation</a:t>
              </a:r>
            </a:p>
          </p:txBody>
        </p:sp>
        <p:sp>
          <p:nvSpPr>
            <p:cNvPr id="8" name="TextBox 8"/>
            <p:cNvSpPr txBox="1"/>
            <p:nvPr/>
          </p:nvSpPr>
          <p:spPr>
            <a:xfrm>
              <a:off x="0" y="1162051"/>
              <a:ext cx="11339337" cy="3627543"/>
            </a:xfrm>
            <a:prstGeom prst="rect">
              <a:avLst/>
            </a:prstGeom>
          </p:spPr>
          <p:txBody>
            <a:bodyPr lIns="0" tIns="0" rIns="0" bIns="0" rtlCol="0" anchor="t">
              <a:spAutoFit/>
            </a:bodyPr>
            <a:lstStyle/>
            <a:p>
              <a:pPr marL="0" lvl="0" indent="0" algn="l">
                <a:lnSpc>
                  <a:spcPts val="3079"/>
                </a:lnSpc>
                <a:spcBef>
                  <a:spcPct val="0"/>
                </a:spcBef>
              </a:pPr>
              <a:r>
                <a:rPr lang="en-US" sz="2199">
                  <a:solidFill>
                    <a:srgbClr val="243B3B"/>
                  </a:solidFill>
                  <a:latin typeface="Public Sans"/>
                  <a:ea typeface="Public Sans"/>
                  <a:cs typeface="Public Sans"/>
                  <a:sym typeface="Public Sans"/>
                </a:rPr>
                <a:t>A lot times tribes have higher standards  for natural resource conservation. Having a locally managed system allows you to easily submit required information to EPA, while still having autonomy to be independent of any federal/state organization and manage resources directly. Having data easily accessible also helps tribal staff communicate to tribal policy (i.e. Council) about important issues happening in the water and land</a:t>
              </a:r>
            </a:p>
          </p:txBody>
        </p:sp>
        <p:sp>
          <p:nvSpPr>
            <p:cNvPr id="9" name="TextBox 9"/>
            <p:cNvSpPr txBox="1"/>
            <p:nvPr/>
          </p:nvSpPr>
          <p:spPr>
            <a:xfrm>
              <a:off x="0" y="5682389"/>
              <a:ext cx="11339337" cy="2301876"/>
            </a:xfrm>
            <a:prstGeom prst="rect">
              <a:avLst/>
            </a:prstGeom>
          </p:spPr>
          <p:txBody>
            <a:bodyPr lIns="0" tIns="0" rIns="0" bIns="0" rtlCol="0" anchor="t">
              <a:spAutoFit/>
            </a:bodyPr>
            <a:lstStyle/>
            <a:p>
              <a:pPr marL="0" lvl="0" indent="0" algn="l">
                <a:lnSpc>
                  <a:spcPts val="6000"/>
                </a:lnSpc>
                <a:spcBef>
                  <a:spcPct val="0"/>
                </a:spcBef>
              </a:pPr>
              <a:r>
                <a:rPr lang="en-US" sz="6000" b="1">
                  <a:solidFill>
                    <a:srgbClr val="243B3B"/>
                  </a:solidFill>
                  <a:latin typeface="Agrandir Narrow Bold"/>
                  <a:ea typeface="Agrandir Narrow Bold"/>
                  <a:cs typeface="Agrandir Narrow Bold"/>
                  <a:sym typeface="Agrandir Narrow Bold"/>
                </a:rPr>
                <a:t>Provides opportunities for expansion</a:t>
              </a:r>
            </a:p>
          </p:txBody>
        </p:sp>
        <p:sp>
          <p:nvSpPr>
            <p:cNvPr id="10" name="TextBox 10"/>
            <p:cNvSpPr txBox="1"/>
            <p:nvPr/>
          </p:nvSpPr>
          <p:spPr>
            <a:xfrm>
              <a:off x="0" y="7947859"/>
              <a:ext cx="11339337" cy="2586143"/>
            </a:xfrm>
            <a:prstGeom prst="rect">
              <a:avLst/>
            </a:prstGeom>
          </p:spPr>
          <p:txBody>
            <a:bodyPr lIns="0" tIns="0" rIns="0" bIns="0" rtlCol="0" anchor="t">
              <a:spAutoFit/>
            </a:bodyPr>
            <a:lstStyle/>
            <a:p>
              <a:pPr marL="0" lvl="0" indent="0" algn="l">
                <a:lnSpc>
                  <a:spcPts val="3079"/>
                </a:lnSpc>
                <a:spcBef>
                  <a:spcPct val="0"/>
                </a:spcBef>
              </a:pPr>
              <a:r>
                <a:rPr lang="en-US" sz="2199">
                  <a:solidFill>
                    <a:srgbClr val="243B3B"/>
                  </a:solidFill>
                  <a:latin typeface="Public Sans"/>
                  <a:ea typeface="Public Sans"/>
                  <a:cs typeface="Public Sans"/>
                  <a:sym typeface="Public Sans"/>
                </a:rPr>
                <a:t>Environmental program expansion not only benefits the land, but increased funding creates more community jobs and more robust environmental programs. Several of the tribes in region 8 are using the support from this grant to assist them with loading assessments into ATTAINS for the first time!</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2" name="Freeform 2"/>
          <p:cNvSpPr/>
          <p:nvPr/>
        </p:nvSpPr>
        <p:spPr>
          <a:xfrm>
            <a:off x="11155652" y="0"/>
            <a:ext cx="7132348" cy="10287000"/>
          </a:xfrm>
          <a:custGeom>
            <a:avLst/>
            <a:gdLst/>
            <a:ahLst/>
            <a:cxnLst/>
            <a:rect l="l" t="t" r="r" b="b"/>
            <a:pathLst>
              <a:path w="7132348" h="10287000">
                <a:moveTo>
                  <a:pt x="0" y="0"/>
                </a:moveTo>
                <a:lnTo>
                  <a:pt x="7132348" y="0"/>
                </a:lnTo>
                <a:lnTo>
                  <a:pt x="7132348" y="10287000"/>
                </a:lnTo>
                <a:lnTo>
                  <a:pt x="0" y="10287000"/>
                </a:lnTo>
                <a:lnTo>
                  <a:pt x="0" y="0"/>
                </a:lnTo>
                <a:close/>
              </a:path>
            </a:pathLst>
          </a:custGeom>
          <a:blipFill>
            <a:blip r:embed="rId2"/>
            <a:stretch>
              <a:fillRect l="-65406" t="-1010" r="-53124"/>
            </a:stretch>
          </a:blipFill>
        </p:spPr>
        <p:txBody>
          <a:bodyPr/>
          <a:lstStyle/>
          <a:p>
            <a:endParaRPr lang="en-US"/>
          </a:p>
        </p:txBody>
      </p:sp>
      <p:grpSp>
        <p:nvGrpSpPr>
          <p:cNvPr id="3" name="Group 3"/>
          <p:cNvGrpSpPr/>
          <p:nvPr/>
        </p:nvGrpSpPr>
        <p:grpSpPr>
          <a:xfrm>
            <a:off x="1028700" y="504101"/>
            <a:ext cx="9433689" cy="9563643"/>
            <a:chOff x="0" y="0"/>
            <a:chExt cx="12578252" cy="12751524"/>
          </a:xfrm>
        </p:grpSpPr>
        <p:sp>
          <p:nvSpPr>
            <p:cNvPr id="4" name="TextBox 4"/>
            <p:cNvSpPr txBox="1"/>
            <p:nvPr/>
          </p:nvSpPr>
          <p:spPr>
            <a:xfrm>
              <a:off x="0" y="-76200"/>
              <a:ext cx="12578252" cy="1787465"/>
            </a:xfrm>
            <a:prstGeom prst="rect">
              <a:avLst/>
            </a:prstGeom>
          </p:spPr>
          <p:txBody>
            <a:bodyPr lIns="0" tIns="0" rIns="0" bIns="0" rtlCol="0" anchor="t">
              <a:spAutoFit/>
            </a:bodyPr>
            <a:lstStyle/>
            <a:p>
              <a:pPr marL="0" lvl="0" indent="0" algn="l">
                <a:lnSpc>
                  <a:spcPts val="8421"/>
                </a:lnSpc>
                <a:spcBef>
                  <a:spcPct val="0"/>
                </a:spcBef>
              </a:pPr>
              <a:r>
                <a:rPr lang="en-US" sz="8421" b="1">
                  <a:solidFill>
                    <a:srgbClr val="243B3B"/>
                  </a:solidFill>
                  <a:latin typeface="Agrandir Narrow Bold"/>
                  <a:ea typeface="Agrandir Narrow Bold"/>
                  <a:cs typeface="Agrandir Narrow Bold"/>
                  <a:sym typeface="Agrandir Narrow Bold"/>
                </a:rPr>
                <a:t>Standing Rock </a:t>
              </a:r>
            </a:p>
          </p:txBody>
        </p:sp>
        <p:sp>
          <p:nvSpPr>
            <p:cNvPr id="5" name="TextBox 5"/>
            <p:cNvSpPr txBox="1"/>
            <p:nvPr/>
          </p:nvSpPr>
          <p:spPr>
            <a:xfrm>
              <a:off x="0" y="1654115"/>
              <a:ext cx="12578252" cy="4066264"/>
            </a:xfrm>
            <a:prstGeom prst="rect">
              <a:avLst/>
            </a:prstGeom>
          </p:spPr>
          <p:txBody>
            <a:bodyPr lIns="0" tIns="0" rIns="0" bIns="0" rtlCol="0" anchor="t">
              <a:spAutoFit/>
            </a:bodyPr>
            <a:lstStyle/>
            <a:p>
              <a:pPr marL="0" lvl="0" indent="0" algn="l">
                <a:lnSpc>
                  <a:spcPts val="3458"/>
                </a:lnSpc>
                <a:spcBef>
                  <a:spcPct val="0"/>
                </a:spcBef>
              </a:pPr>
              <a:r>
                <a:rPr lang="en-US" sz="2470">
                  <a:solidFill>
                    <a:srgbClr val="243B3B"/>
                  </a:solidFill>
                  <a:latin typeface="Public Sans"/>
                  <a:ea typeface="Public Sans"/>
                  <a:cs typeface="Public Sans"/>
                  <a:sym typeface="Public Sans"/>
                </a:rPr>
                <a:t>Having a centralized host for the grant reduces paperwork, time, and red tape for everyone else in the consortium. Being the host of the grant also has it’s perks! Being able to influence the direction of the software through the goals and objectives of our grant allows us to be a leader for the Region 8 tribes and ensure that tribal data management needs are being not only heard but actually being met!</a:t>
              </a:r>
            </a:p>
          </p:txBody>
        </p:sp>
        <p:sp>
          <p:nvSpPr>
            <p:cNvPr id="6" name="TextBox 6"/>
            <p:cNvSpPr txBox="1"/>
            <p:nvPr/>
          </p:nvSpPr>
          <p:spPr>
            <a:xfrm>
              <a:off x="0" y="6698254"/>
              <a:ext cx="12578252" cy="3213520"/>
            </a:xfrm>
            <a:prstGeom prst="rect">
              <a:avLst/>
            </a:prstGeom>
          </p:spPr>
          <p:txBody>
            <a:bodyPr lIns="0" tIns="0" rIns="0" bIns="0" rtlCol="0" anchor="t">
              <a:spAutoFit/>
            </a:bodyPr>
            <a:lstStyle/>
            <a:p>
              <a:pPr marL="0" lvl="0" indent="0" algn="l">
                <a:lnSpc>
                  <a:spcPts val="8421"/>
                </a:lnSpc>
                <a:spcBef>
                  <a:spcPct val="0"/>
                </a:spcBef>
              </a:pPr>
              <a:r>
                <a:rPr lang="en-US" sz="8421" b="1">
                  <a:solidFill>
                    <a:srgbClr val="243B3B"/>
                  </a:solidFill>
                  <a:latin typeface="Agrandir Narrow Bold"/>
                  <a:ea typeface="Agrandir Narrow Bold"/>
                  <a:cs typeface="Agrandir Narrow Bold"/>
                  <a:sym typeface="Agrandir Narrow Bold"/>
                </a:rPr>
                <a:t>Stewardship Focused</a:t>
              </a:r>
            </a:p>
          </p:txBody>
        </p:sp>
        <p:sp>
          <p:nvSpPr>
            <p:cNvPr id="7" name="TextBox 7"/>
            <p:cNvSpPr txBox="1"/>
            <p:nvPr/>
          </p:nvSpPr>
          <p:spPr>
            <a:xfrm>
              <a:off x="0" y="9854624"/>
              <a:ext cx="12578252" cy="2896900"/>
            </a:xfrm>
            <a:prstGeom prst="rect">
              <a:avLst/>
            </a:prstGeom>
          </p:spPr>
          <p:txBody>
            <a:bodyPr lIns="0" tIns="0" rIns="0" bIns="0" rtlCol="0" anchor="t">
              <a:spAutoFit/>
            </a:bodyPr>
            <a:lstStyle/>
            <a:p>
              <a:pPr marL="0" lvl="0" indent="0" algn="l">
                <a:lnSpc>
                  <a:spcPts val="3458"/>
                </a:lnSpc>
                <a:spcBef>
                  <a:spcPct val="0"/>
                </a:spcBef>
              </a:pPr>
              <a:r>
                <a:rPr lang="en-US" sz="2470">
                  <a:solidFill>
                    <a:srgbClr val="243B3B"/>
                  </a:solidFill>
                  <a:latin typeface="Public Sans"/>
                  <a:ea typeface="Public Sans"/>
                  <a:cs typeface="Public Sans"/>
                  <a:sym typeface="Public Sans"/>
                </a:rPr>
                <a:t>We strive to be leaders in preserving and protecting our relationship and connection to water in our communities and the world. Working in a large collaborative consortium allows tribes to focus on our water quality goals through the support obtained through the grant funding and coordination with peers.</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grpSp>
        <p:nvGrpSpPr>
          <p:cNvPr id="2" name="Group 2"/>
          <p:cNvGrpSpPr/>
          <p:nvPr/>
        </p:nvGrpSpPr>
        <p:grpSpPr>
          <a:xfrm>
            <a:off x="11186721" y="1098392"/>
            <a:ext cx="1753135" cy="175313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3B3B"/>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850"/>
                </a:lnSpc>
              </a:pPr>
              <a:endParaRPr/>
            </a:p>
          </p:txBody>
        </p:sp>
      </p:grpSp>
      <p:grpSp>
        <p:nvGrpSpPr>
          <p:cNvPr id="5" name="Group 5"/>
          <p:cNvGrpSpPr/>
          <p:nvPr/>
        </p:nvGrpSpPr>
        <p:grpSpPr>
          <a:xfrm>
            <a:off x="13263156" y="1092004"/>
            <a:ext cx="1753135" cy="175313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43B3B"/>
            </a:solidFill>
          </p:spPr>
          <p:txBody>
            <a:bodyPr/>
            <a:lstStyle/>
            <a:p>
              <a:endParaRPr lang="en-US"/>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2850"/>
                </a:lnSpc>
              </a:pPr>
              <a:endParaRPr/>
            </a:p>
          </p:txBody>
        </p:sp>
      </p:grpSp>
      <p:grpSp>
        <p:nvGrpSpPr>
          <p:cNvPr id="8" name="Group 8"/>
          <p:cNvGrpSpPr/>
          <p:nvPr/>
        </p:nvGrpSpPr>
        <p:grpSpPr>
          <a:xfrm>
            <a:off x="12059670" y="2851527"/>
            <a:ext cx="2406971" cy="2045050"/>
            <a:chOff x="0" y="0"/>
            <a:chExt cx="3209295" cy="2726733"/>
          </a:xfrm>
        </p:grpSpPr>
        <p:grpSp>
          <p:nvGrpSpPr>
            <p:cNvPr id="9" name="Group 9"/>
            <p:cNvGrpSpPr/>
            <p:nvPr/>
          </p:nvGrpSpPr>
          <p:grpSpPr>
            <a:xfrm>
              <a:off x="0" y="0"/>
              <a:ext cx="3209295" cy="2726733"/>
              <a:chOff x="0" y="0"/>
              <a:chExt cx="812800" cy="690584"/>
            </a:xfrm>
          </p:grpSpPr>
          <p:sp>
            <p:nvSpPr>
              <p:cNvPr id="10" name="Freeform 10"/>
              <p:cNvSpPr/>
              <p:nvPr/>
            </p:nvSpPr>
            <p:spPr>
              <a:xfrm>
                <a:off x="0" y="0"/>
                <a:ext cx="812800" cy="690584"/>
              </a:xfrm>
              <a:custGeom>
                <a:avLst/>
                <a:gdLst/>
                <a:ahLst/>
                <a:cxnLst/>
                <a:rect l="l" t="t" r="r" b="b"/>
                <a:pathLst>
                  <a:path w="812800" h="690584">
                    <a:moveTo>
                      <a:pt x="406400" y="0"/>
                    </a:moveTo>
                    <a:cubicBezTo>
                      <a:pt x="181951" y="0"/>
                      <a:pt x="0" y="154593"/>
                      <a:pt x="0" y="345292"/>
                    </a:cubicBezTo>
                    <a:cubicBezTo>
                      <a:pt x="0" y="535992"/>
                      <a:pt x="181951" y="690584"/>
                      <a:pt x="406400" y="690584"/>
                    </a:cubicBezTo>
                    <a:cubicBezTo>
                      <a:pt x="630849" y="690584"/>
                      <a:pt x="812800" y="535992"/>
                      <a:pt x="812800" y="345292"/>
                    </a:cubicBezTo>
                    <a:cubicBezTo>
                      <a:pt x="812800" y="154593"/>
                      <a:pt x="630849" y="0"/>
                      <a:pt x="406400" y="0"/>
                    </a:cubicBezTo>
                    <a:close/>
                  </a:path>
                </a:pathLst>
              </a:custGeom>
              <a:solidFill>
                <a:srgbClr val="243B3B"/>
              </a:solidFill>
            </p:spPr>
            <p:txBody>
              <a:bodyPr/>
              <a:lstStyle/>
              <a:p>
                <a:endParaRPr lang="en-US"/>
              </a:p>
            </p:txBody>
          </p:sp>
          <p:sp>
            <p:nvSpPr>
              <p:cNvPr id="11" name="TextBox 11"/>
              <p:cNvSpPr txBox="1"/>
              <p:nvPr/>
            </p:nvSpPr>
            <p:spPr>
              <a:xfrm>
                <a:off x="76200" y="7592"/>
                <a:ext cx="660400" cy="618250"/>
              </a:xfrm>
              <a:prstGeom prst="rect">
                <a:avLst/>
              </a:prstGeom>
            </p:spPr>
            <p:txBody>
              <a:bodyPr lIns="50800" tIns="50800" rIns="50800" bIns="50800" rtlCol="0" anchor="ctr"/>
              <a:lstStyle/>
              <a:p>
                <a:pPr algn="ctr">
                  <a:lnSpc>
                    <a:spcPts val="2850"/>
                  </a:lnSpc>
                </a:pPr>
                <a:endParaRPr/>
              </a:p>
            </p:txBody>
          </p:sp>
        </p:grpSp>
        <p:sp>
          <p:nvSpPr>
            <p:cNvPr id="12" name="TextBox 12"/>
            <p:cNvSpPr txBox="1"/>
            <p:nvPr/>
          </p:nvSpPr>
          <p:spPr>
            <a:xfrm>
              <a:off x="107809" y="875512"/>
              <a:ext cx="2993676" cy="928084"/>
            </a:xfrm>
            <a:prstGeom prst="rect">
              <a:avLst/>
            </a:prstGeom>
          </p:spPr>
          <p:txBody>
            <a:bodyPr lIns="0" tIns="0" rIns="0" bIns="0" rtlCol="0" anchor="t">
              <a:spAutoFit/>
            </a:bodyPr>
            <a:lstStyle/>
            <a:p>
              <a:pPr marL="0" lvl="0" indent="0" algn="ctr">
                <a:lnSpc>
                  <a:spcPts val="4373"/>
                </a:lnSpc>
                <a:spcBef>
                  <a:spcPct val="0"/>
                </a:spcBef>
              </a:pPr>
              <a:r>
                <a:rPr lang="en-US" sz="4373" b="1">
                  <a:solidFill>
                    <a:srgbClr val="D1D1CB"/>
                  </a:solidFill>
                  <a:latin typeface="Agrandir Narrow Bold"/>
                  <a:ea typeface="Agrandir Narrow Bold"/>
                  <a:cs typeface="Agrandir Narrow Bold"/>
                  <a:sym typeface="Agrandir Narrow Bold"/>
                </a:rPr>
                <a:t>1 Million</a:t>
              </a:r>
            </a:p>
          </p:txBody>
        </p:sp>
      </p:grpSp>
      <p:sp>
        <p:nvSpPr>
          <p:cNvPr id="13" name="Freeform 13"/>
          <p:cNvSpPr/>
          <p:nvPr/>
        </p:nvSpPr>
        <p:spPr>
          <a:xfrm>
            <a:off x="1028700" y="6059325"/>
            <a:ext cx="16230600" cy="3198975"/>
          </a:xfrm>
          <a:custGeom>
            <a:avLst/>
            <a:gdLst/>
            <a:ahLst/>
            <a:cxnLst/>
            <a:rect l="l" t="t" r="r" b="b"/>
            <a:pathLst>
              <a:path w="16230600" h="3198975">
                <a:moveTo>
                  <a:pt x="0" y="0"/>
                </a:moveTo>
                <a:lnTo>
                  <a:pt x="16230600" y="0"/>
                </a:lnTo>
                <a:lnTo>
                  <a:pt x="16230600" y="3198975"/>
                </a:lnTo>
                <a:lnTo>
                  <a:pt x="0" y="3198975"/>
                </a:lnTo>
                <a:lnTo>
                  <a:pt x="0" y="0"/>
                </a:lnTo>
                <a:close/>
              </a:path>
            </a:pathLst>
          </a:custGeom>
          <a:blipFill>
            <a:blip r:embed="rId2"/>
            <a:stretch>
              <a:fillRect t="-132425" r="-813" b="-108997"/>
            </a:stretch>
          </a:blipFill>
          <a:ln cap="sq">
            <a:noFill/>
            <a:prstDash val="solid"/>
            <a:miter/>
          </a:ln>
        </p:spPr>
        <p:txBody>
          <a:bodyPr/>
          <a:lstStyle/>
          <a:p>
            <a:endParaRPr lang="en-US"/>
          </a:p>
        </p:txBody>
      </p:sp>
      <p:sp>
        <p:nvSpPr>
          <p:cNvPr id="14" name="TextBox 14"/>
          <p:cNvSpPr txBox="1"/>
          <p:nvPr/>
        </p:nvSpPr>
        <p:spPr>
          <a:xfrm>
            <a:off x="1028700" y="3096280"/>
            <a:ext cx="8637199" cy="2734945"/>
          </a:xfrm>
          <a:prstGeom prst="rect">
            <a:avLst/>
          </a:prstGeom>
        </p:spPr>
        <p:txBody>
          <a:bodyPr lIns="0" tIns="0" rIns="0" bIns="0" rtlCol="0" anchor="t">
            <a:spAutoFit/>
          </a:bodyPr>
          <a:lstStyle/>
          <a:p>
            <a:pPr marL="474979" lvl="1" indent="-237490" algn="l">
              <a:lnSpc>
                <a:spcPts val="3079"/>
              </a:lnSpc>
              <a:buFont typeface="Arial"/>
              <a:buChar char="•"/>
            </a:pPr>
            <a:r>
              <a:rPr lang="en-US" sz="2199">
                <a:solidFill>
                  <a:srgbClr val="243B3B"/>
                </a:solidFill>
                <a:latin typeface="Public Sans"/>
                <a:ea typeface="Public Sans"/>
                <a:cs typeface="Public Sans"/>
                <a:sym typeface="Public Sans"/>
              </a:rPr>
              <a:t>Extensive Software ‘Re-use’</a:t>
            </a:r>
          </a:p>
          <a:p>
            <a:pPr marL="949959" lvl="2" indent="-316653" algn="l">
              <a:lnSpc>
                <a:spcPts val="3079"/>
              </a:lnSpc>
              <a:buFont typeface="Arial"/>
              <a:buChar char="⚬"/>
            </a:pPr>
            <a:r>
              <a:rPr lang="en-US" sz="2199">
                <a:solidFill>
                  <a:srgbClr val="243B3B"/>
                </a:solidFill>
                <a:latin typeface="Public Sans"/>
                <a:ea typeface="Public Sans"/>
                <a:cs typeface="Public Sans"/>
                <a:sym typeface="Public Sans"/>
              </a:rPr>
              <a:t>Within project partners</a:t>
            </a:r>
          </a:p>
          <a:p>
            <a:pPr marL="949959" lvl="2" indent="-316653" algn="l">
              <a:lnSpc>
                <a:spcPts val="3079"/>
              </a:lnSpc>
              <a:buFont typeface="Arial"/>
              <a:buChar char="⚬"/>
            </a:pPr>
            <a:r>
              <a:rPr lang="en-US" sz="2199">
                <a:solidFill>
                  <a:srgbClr val="243B3B"/>
                </a:solidFill>
                <a:latin typeface="Public Sans"/>
                <a:ea typeface="Public Sans"/>
                <a:cs typeface="Public Sans"/>
                <a:sym typeface="Public Sans"/>
              </a:rPr>
              <a:t>Broader EN community</a:t>
            </a:r>
          </a:p>
          <a:p>
            <a:pPr marL="474979" lvl="1" indent="-237490" algn="l">
              <a:lnSpc>
                <a:spcPts val="3079"/>
              </a:lnSpc>
              <a:buFont typeface="Arial"/>
              <a:buChar char="•"/>
            </a:pPr>
            <a:r>
              <a:rPr lang="en-US" sz="2199">
                <a:solidFill>
                  <a:srgbClr val="243B3B"/>
                </a:solidFill>
                <a:latin typeface="Public Sans"/>
                <a:ea typeface="Public Sans"/>
                <a:cs typeface="Public Sans"/>
                <a:sym typeface="Public Sans"/>
              </a:rPr>
              <a:t>Shared platform</a:t>
            </a:r>
          </a:p>
          <a:p>
            <a:pPr marL="474979" lvl="1" indent="-237490" algn="l">
              <a:lnSpc>
                <a:spcPts val="3079"/>
              </a:lnSpc>
              <a:buFont typeface="Arial"/>
              <a:buChar char="•"/>
            </a:pPr>
            <a:r>
              <a:rPr lang="en-US" sz="2199">
                <a:solidFill>
                  <a:srgbClr val="243B3B"/>
                </a:solidFill>
                <a:latin typeface="Public Sans"/>
                <a:ea typeface="Public Sans"/>
                <a:cs typeface="Public Sans"/>
                <a:sym typeface="Public Sans"/>
              </a:rPr>
              <a:t>Shared training and support resources</a:t>
            </a:r>
          </a:p>
          <a:p>
            <a:pPr marL="474979" lvl="1" indent="-237490" algn="l">
              <a:lnSpc>
                <a:spcPts val="3079"/>
              </a:lnSpc>
              <a:buFont typeface="Arial"/>
              <a:buChar char="•"/>
            </a:pPr>
            <a:r>
              <a:rPr lang="en-US" sz="2199">
                <a:solidFill>
                  <a:srgbClr val="243B3B"/>
                </a:solidFill>
                <a:latin typeface="Public Sans"/>
                <a:ea typeface="Public Sans"/>
                <a:cs typeface="Public Sans"/>
                <a:sym typeface="Public Sans"/>
              </a:rPr>
              <a:t>Increased flow of data to the National Water Quality Portal</a:t>
            </a:r>
          </a:p>
          <a:p>
            <a:pPr marL="0" lvl="0" indent="0" algn="l">
              <a:lnSpc>
                <a:spcPts val="3079"/>
              </a:lnSpc>
              <a:spcBef>
                <a:spcPct val="0"/>
              </a:spcBef>
            </a:pPr>
            <a:endParaRPr lang="en-US" sz="2199">
              <a:solidFill>
                <a:srgbClr val="243B3B"/>
              </a:solidFill>
              <a:latin typeface="Public Sans"/>
              <a:ea typeface="Public Sans"/>
              <a:cs typeface="Public Sans"/>
              <a:sym typeface="Public Sans"/>
            </a:endParaRPr>
          </a:p>
        </p:txBody>
      </p:sp>
      <p:sp>
        <p:nvSpPr>
          <p:cNvPr id="15" name="TextBox 15"/>
          <p:cNvSpPr txBox="1"/>
          <p:nvPr/>
        </p:nvSpPr>
        <p:spPr>
          <a:xfrm>
            <a:off x="1028700" y="406777"/>
            <a:ext cx="8014858" cy="2444750"/>
          </a:xfrm>
          <a:prstGeom prst="rect">
            <a:avLst/>
          </a:prstGeom>
        </p:spPr>
        <p:txBody>
          <a:bodyPr lIns="0" tIns="0" rIns="0" bIns="0" rtlCol="0" anchor="t">
            <a:spAutoFit/>
          </a:bodyPr>
          <a:lstStyle/>
          <a:p>
            <a:pPr algn="l">
              <a:lnSpc>
                <a:spcPts val="7500"/>
              </a:lnSpc>
            </a:pPr>
            <a:r>
              <a:rPr lang="en-US" sz="7500" b="1">
                <a:solidFill>
                  <a:srgbClr val="243B3B"/>
                </a:solidFill>
                <a:latin typeface="Agrandir Narrow Bold"/>
                <a:ea typeface="Agrandir Narrow Bold"/>
                <a:cs typeface="Agrandir Narrow Bold"/>
                <a:sym typeface="Agrandir Narrow Bold"/>
              </a:rPr>
              <a:t>Project Success...</a:t>
            </a:r>
          </a:p>
          <a:p>
            <a:pPr marL="0" lvl="0" indent="0" algn="l">
              <a:lnSpc>
                <a:spcPts val="5000"/>
              </a:lnSpc>
              <a:spcBef>
                <a:spcPct val="0"/>
              </a:spcBef>
            </a:pPr>
            <a:r>
              <a:rPr lang="en-US" sz="5000" b="1">
                <a:solidFill>
                  <a:srgbClr val="243B3B"/>
                </a:solidFill>
                <a:latin typeface="Agrandir Narrow Bold"/>
                <a:ea typeface="Agrandir Narrow Bold"/>
                <a:cs typeface="Agrandir Narrow Bold"/>
                <a:sym typeface="Agrandir Narrow Bold"/>
              </a:rPr>
              <a:t>fulfillment of the EN mission</a:t>
            </a:r>
          </a:p>
        </p:txBody>
      </p:sp>
      <p:sp>
        <p:nvSpPr>
          <p:cNvPr id="16" name="TextBox 16"/>
          <p:cNvSpPr txBox="1"/>
          <p:nvPr/>
        </p:nvSpPr>
        <p:spPr>
          <a:xfrm>
            <a:off x="11245614" y="1629152"/>
            <a:ext cx="1635350" cy="636649"/>
          </a:xfrm>
          <a:prstGeom prst="rect">
            <a:avLst/>
          </a:prstGeom>
        </p:spPr>
        <p:txBody>
          <a:bodyPr lIns="0" tIns="0" rIns="0" bIns="0" rtlCol="0" anchor="t">
            <a:spAutoFit/>
          </a:bodyPr>
          <a:lstStyle/>
          <a:p>
            <a:pPr marL="0" lvl="0" indent="0" algn="ctr">
              <a:lnSpc>
                <a:spcPts val="4885"/>
              </a:lnSpc>
              <a:spcBef>
                <a:spcPct val="0"/>
              </a:spcBef>
            </a:pPr>
            <a:r>
              <a:rPr lang="en-US" sz="4800" b="1" dirty="0">
                <a:solidFill>
                  <a:srgbClr val="D1D1CB"/>
                </a:solidFill>
                <a:latin typeface="Agrandir Narrow Bold"/>
                <a:ea typeface="Agrandir Narrow Bold"/>
                <a:cs typeface="Agrandir Narrow Bold"/>
                <a:sym typeface="Agrandir Narrow Bold"/>
              </a:rPr>
              <a:t>475%</a:t>
            </a:r>
          </a:p>
        </p:txBody>
      </p:sp>
      <p:sp>
        <p:nvSpPr>
          <p:cNvPr id="17" name="TextBox 17"/>
          <p:cNvSpPr txBox="1"/>
          <p:nvPr/>
        </p:nvSpPr>
        <p:spPr>
          <a:xfrm>
            <a:off x="13263156" y="1629152"/>
            <a:ext cx="1635350" cy="782675"/>
          </a:xfrm>
          <a:prstGeom prst="rect">
            <a:avLst/>
          </a:prstGeom>
        </p:spPr>
        <p:txBody>
          <a:bodyPr lIns="0" tIns="0" rIns="0" bIns="0" rtlCol="0" anchor="t">
            <a:spAutoFit/>
          </a:bodyPr>
          <a:lstStyle/>
          <a:p>
            <a:pPr marL="0" lvl="0" indent="0" algn="ctr">
              <a:lnSpc>
                <a:spcPts val="4885"/>
              </a:lnSpc>
              <a:spcBef>
                <a:spcPct val="0"/>
              </a:spcBef>
            </a:pPr>
            <a:r>
              <a:rPr lang="en-US" sz="4885" b="1" dirty="0">
                <a:solidFill>
                  <a:srgbClr val="D1D1CB"/>
                </a:solidFill>
                <a:latin typeface="Agrandir Narrow Bold"/>
                <a:ea typeface="Agrandir Narrow Bold"/>
                <a:cs typeface="Agrandir Narrow Bold"/>
                <a:sym typeface="Agrandir Narrow Bold"/>
              </a:rPr>
              <a:t>+3</a:t>
            </a:r>
          </a:p>
        </p:txBody>
      </p:sp>
      <p:sp>
        <p:nvSpPr>
          <p:cNvPr id="18" name="TextBox 18"/>
          <p:cNvSpPr txBox="1"/>
          <p:nvPr/>
        </p:nvSpPr>
        <p:spPr>
          <a:xfrm>
            <a:off x="9347596" y="1317062"/>
            <a:ext cx="1593980" cy="1528077"/>
          </a:xfrm>
          <a:prstGeom prst="rect">
            <a:avLst/>
          </a:prstGeom>
        </p:spPr>
        <p:txBody>
          <a:bodyPr lIns="0" tIns="0" rIns="0" bIns="0" rtlCol="0" anchor="t">
            <a:spAutoFit/>
          </a:bodyPr>
          <a:lstStyle/>
          <a:p>
            <a:pPr marL="0" lvl="0" indent="0" algn="l">
              <a:lnSpc>
                <a:spcPts val="2006"/>
              </a:lnSpc>
              <a:spcBef>
                <a:spcPct val="0"/>
              </a:spcBef>
            </a:pPr>
            <a:r>
              <a:rPr lang="en-US" sz="1433">
                <a:solidFill>
                  <a:srgbClr val="243B3B"/>
                </a:solidFill>
                <a:latin typeface="Public Sans"/>
                <a:ea typeface="Public Sans"/>
                <a:cs typeface="Public Sans"/>
                <a:sym typeface="Public Sans"/>
              </a:rPr>
              <a:t>Started the project with 6 active Tribes (early 2000s) and increased to 23 (current)</a:t>
            </a:r>
          </a:p>
        </p:txBody>
      </p:sp>
      <p:sp>
        <p:nvSpPr>
          <p:cNvPr id="19" name="TextBox 19"/>
          <p:cNvSpPr txBox="1"/>
          <p:nvPr/>
        </p:nvSpPr>
        <p:spPr>
          <a:xfrm>
            <a:off x="15340141" y="1191871"/>
            <a:ext cx="1843422" cy="1528077"/>
          </a:xfrm>
          <a:prstGeom prst="rect">
            <a:avLst/>
          </a:prstGeom>
        </p:spPr>
        <p:txBody>
          <a:bodyPr lIns="0" tIns="0" rIns="0" bIns="0" rtlCol="0" anchor="t">
            <a:spAutoFit/>
          </a:bodyPr>
          <a:lstStyle/>
          <a:p>
            <a:pPr marL="0" lvl="0" indent="0" algn="l">
              <a:lnSpc>
                <a:spcPts val="2006"/>
              </a:lnSpc>
              <a:spcBef>
                <a:spcPct val="0"/>
              </a:spcBef>
            </a:pPr>
            <a:r>
              <a:rPr lang="en-US" sz="1433">
                <a:solidFill>
                  <a:srgbClr val="243B3B"/>
                </a:solidFill>
                <a:latin typeface="Public Sans"/>
                <a:ea typeface="Public Sans"/>
                <a:cs typeface="Public Sans"/>
                <a:sym typeface="Public Sans"/>
              </a:rPr>
              <a:t>Since the project’s inception, we have added 3 additional EN flows in addition to AWQMS and are working on #4 (UST)</a:t>
            </a:r>
          </a:p>
        </p:txBody>
      </p:sp>
      <p:sp>
        <p:nvSpPr>
          <p:cNvPr id="20" name="TextBox 20"/>
          <p:cNvSpPr txBox="1"/>
          <p:nvPr/>
        </p:nvSpPr>
        <p:spPr>
          <a:xfrm>
            <a:off x="12121792" y="5077969"/>
            <a:ext cx="2993531" cy="744649"/>
          </a:xfrm>
          <a:prstGeom prst="rect">
            <a:avLst/>
          </a:prstGeom>
        </p:spPr>
        <p:txBody>
          <a:bodyPr lIns="0" tIns="0" rIns="0" bIns="0" rtlCol="0" anchor="t">
            <a:spAutoFit/>
          </a:bodyPr>
          <a:lstStyle/>
          <a:p>
            <a:pPr marL="0" lvl="0" indent="0" algn="l">
              <a:lnSpc>
                <a:spcPts val="2006"/>
              </a:lnSpc>
              <a:spcBef>
                <a:spcPct val="0"/>
              </a:spcBef>
            </a:pPr>
            <a:r>
              <a:rPr lang="en-US" sz="1433" dirty="0">
                <a:solidFill>
                  <a:srgbClr val="243B3B"/>
                </a:solidFill>
                <a:latin typeface="Public Sans"/>
                <a:ea typeface="Public Sans"/>
                <a:cs typeface="Public Sans"/>
                <a:sym typeface="Public Sans"/>
              </a:rPr>
              <a:t>As of 09/01/2024 the consortium has just under 1 million records submitted to WQX as a group</a:t>
            </a:r>
          </a:p>
        </p:txBody>
      </p:sp>
      <p:sp>
        <p:nvSpPr>
          <p:cNvPr id="21" name="Freeform 21"/>
          <p:cNvSpPr/>
          <p:nvPr/>
        </p:nvSpPr>
        <p:spPr>
          <a:xfrm>
            <a:off x="17259300" y="9598457"/>
            <a:ext cx="1028700" cy="688543"/>
          </a:xfrm>
          <a:custGeom>
            <a:avLst/>
            <a:gdLst/>
            <a:ahLst/>
            <a:cxnLst/>
            <a:rect l="l" t="t" r="r" b="b"/>
            <a:pathLst>
              <a:path w="1028700" h="688543">
                <a:moveTo>
                  <a:pt x="0" y="0"/>
                </a:moveTo>
                <a:lnTo>
                  <a:pt x="1028700" y="0"/>
                </a:lnTo>
                <a:lnTo>
                  <a:pt x="1028700" y="688543"/>
                </a:lnTo>
                <a:lnTo>
                  <a:pt x="0" y="688543"/>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2" name="Freeform 2"/>
          <p:cNvSpPr/>
          <p:nvPr/>
        </p:nvSpPr>
        <p:spPr>
          <a:xfrm>
            <a:off x="17259300" y="9598457"/>
            <a:ext cx="1028700" cy="688543"/>
          </a:xfrm>
          <a:custGeom>
            <a:avLst/>
            <a:gdLst/>
            <a:ahLst/>
            <a:cxnLst/>
            <a:rect l="l" t="t" r="r" b="b"/>
            <a:pathLst>
              <a:path w="1028700" h="688543">
                <a:moveTo>
                  <a:pt x="0" y="0"/>
                </a:moveTo>
                <a:lnTo>
                  <a:pt x="1028700" y="0"/>
                </a:lnTo>
                <a:lnTo>
                  <a:pt x="1028700" y="688543"/>
                </a:lnTo>
                <a:lnTo>
                  <a:pt x="0" y="688543"/>
                </a:lnTo>
                <a:lnTo>
                  <a:pt x="0" y="0"/>
                </a:lnTo>
                <a:close/>
              </a:path>
            </a:pathLst>
          </a:custGeom>
          <a:blipFill>
            <a:blip r:embed="rId2"/>
            <a:stretch>
              <a:fillRect/>
            </a:stretch>
          </a:blipFill>
        </p:spPr>
        <p:txBody>
          <a:bodyPr/>
          <a:lstStyle/>
          <a:p>
            <a:endParaRPr lang="en-US"/>
          </a:p>
        </p:txBody>
      </p:sp>
      <p:sp>
        <p:nvSpPr>
          <p:cNvPr id="3" name="Freeform 3"/>
          <p:cNvSpPr/>
          <p:nvPr/>
        </p:nvSpPr>
        <p:spPr>
          <a:xfrm rot="-1607472">
            <a:off x="-795161" y="434446"/>
            <a:ext cx="5493676" cy="2334812"/>
          </a:xfrm>
          <a:custGeom>
            <a:avLst/>
            <a:gdLst/>
            <a:ahLst/>
            <a:cxnLst/>
            <a:rect l="l" t="t" r="r" b="b"/>
            <a:pathLst>
              <a:path w="5493676" h="2334812">
                <a:moveTo>
                  <a:pt x="0" y="0"/>
                </a:moveTo>
                <a:lnTo>
                  <a:pt x="5493676" y="0"/>
                </a:lnTo>
                <a:lnTo>
                  <a:pt x="5493676" y="2334812"/>
                </a:lnTo>
                <a:lnTo>
                  <a:pt x="0" y="23348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0923056" y="2057400"/>
            <a:ext cx="6048756" cy="8229600"/>
          </a:xfrm>
          <a:custGeom>
            <a:avLst/>
            <a:gdLst/>
            <a:ahLst/>
            <a:cxnLst/>
            <a:rect l="l" t="t" r="r" b="b"/>
            <a:pathLst>
              <a:path w="6048756" h="8229600">
                <a:moveTo>
                  <a:pt x="0" y="0"/>
                </a:moveTo>
                <a:lnTo>
                  <a:pt x="6048756" y="0"/>
                </a:lnTo>
                <a:lnTo>
                  <a:pt x="6048756" y="8229600"/>
                </a:lnTo>
                <a:lnTo>
                  <a:pt x="0" y="8229600"/>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13947434" y="2878873"/>
            <a:ext cx="1914667" cy="3456612"/>
            <a:chOff x="0" y="0"/>
            <a:chExt cx="4762500" cy="8597900"/>
          </a:xfrm>
        </p:grpSpPr>
        <p:sp>
          <p:nvSpPr>
            <p:cNvPr id="6" name="Freeform 6"/>
            <p:cNvSpPr/>
            <p:nvPr/>
          </p:nvSpPr>
          <p:spPr>
            <a:xfrm>
              <a:off x="0" y="0"/>
              <a:ext cx="4762500" cy="8597900"/>
            </a:xfrm>
            <a:custGeom>
              <a:avLst/>
              <a:gdLst/>
              <a:ahLst/>
              <a:cxnLst/>
              <a:rect l="l" t="t" r="r" b="b"/>
              <a:pathLst>
                <a:path w="4762500" h="8597900">
                  <a:moveTo>
                    <a:pt x="4762500" y="254000"/>
                  </a:moveTo>
                  <a:lnTo>
                    <a:pt x="4762500" y="8343900"/>
                  </a:lnTo>
                  <a:cubicBezTo>
                    <a:pt x="4762500" y="8484235"/>
                    <a:pt x="4648835" y="8597900"/>
                    <a:pt x="4508500" y="8597900"/>
                  </a:cubicBezTo>
                  <a:lnTo>
                    <a:pt x="254000" y="8597900"/>
                  </a:lnTo>
                  <a:cubicBezTo>
                    <a:pt x="113665" y="8597900"/>
                    <a:pt x="0" y="8484235"/>
                    <a:pt x="0" y="8343900"/>
                  </a:cubicBezTo>
                  <a:lnTo>
                    <a:pt x="0" y="254000"/>
                  </a:lnTo>
                  <a:cubicBezTo>
                    <a:pt x="0" y="113665"/>
                    <a:pt x="113665" y="0"/>
                    <a:pt x="254000" y="0"/>
                  </a:cubicBezTo>
                  <a:lnTo>
                    <a:pt x="4508500" y="0"/>
                  </a:lnTo>
                  <a:cubicBezTo>
                    <a:pt x="4648835" y="0"/>
                    <a:pt x="4762500" y="113665"/>
                    <a:pt x="4762500" y="254000"/>
                  </a:cubicBezTo>
                  <a:close/>
                </a:path>
              </a:pathLst>
            </a:custGeom>
            <a:blipFill>
              <a:blip r:embed="rId6"/>
              <a:stretch>
                <a:fillRect t="-1932" r="-53107" b="-1932"/>
              </a:stretch>
            </a:blipFill>
          </p:spPr>
          <p:txBody>
            <a:bodyPr/>
            <a:lstStyle/>
            <a:p>
              <a:endParaRPr lang="en-US"/>
            </a:p>
          </p:txBody>
        </p:sp>
      </p:grpSp>
      <p:sp>
        <p:nvSpPr>
          <p:cNvPr id="7" name="TextBox 7"/>
          <p:cNvSpPr txBox="1"/>
          <p:nvPr/>
        </p:nvSpPr>
        <p:spPr>
          <a:xfrm>
            <a:off x="1951677" y="2802673"/>
            <a:ext cx="8327993" cy="7107166"/>
          </a:xfrm>
          <a:prstGeom prst="rect">
            <a:avLst/>
          </a:prstGeom>
        </p:spPr>
        <p:txBody>
          <a:bodyPr lIns="0" tIns="0" rIns="0" bIns="0" rtlCol="0" anchor="t">
            <a:spAutoFit/>
          </a:bodyPr>
          <a:lstStyle/>
          <a:p>
            <a:pPr marL="796739" lvl="1" indent="-398370" algn="l">
              <a:lnSpc>
                <a:spcPts val="5166"/>
              </a:lnSpc>
              <a:buFont typeface="Arial"/>
              <a:buChar char="•"/>
            </a:pPr>
            <a:r>
              <a:rPr lang="en-US" sz="3690">
                <a:solidFill>
                  <a:srgbClr val="243B3B"/>
                </a:solidFill>
                <a:latin typeface="Public Sans"/>
                <a:ea typeface="Public Sans"/>
                <a:cs typeface="Public Sans"/>
                <a:sym typeface="Public Sans"/>
              </a:rPr>
              <a:t>Previous EN grant built the prototype and </a:t>
            </a:r>
            <a:r>
              <a:rPr lang="en-US" sz="3690" i="1">
                <a:solidFill>
                  <a:srgbClr val="243B3B"/>
                </a:solidFill>
                <a:latin typeface="Public Sans Italics"/>
                <a:ea typeface="Public Sans Italics"/>
                <a:cs typeface="Public Sans Italics"/>
                <a:sym typeface="Public Sans Italics"/>
              </a:rPr>
              <a:t>tribes confirmed the need is there</a:t>
            </a:r>
            <a:r>
              <a:rPr lang="en-US" sz="3690">
                <a:solidFill>
                  <a:srgbClr val="243B3B"/>
                </a:solidFill>
                <a:latin typeface="Public Sans"/>
                <a:ea typeface="Public Sans"/>
                <a:cs typeface="Public Sans"/>
                <a:sym typeface="Public Sans"/>
              </a:rPr>
              <a:t>!</a:t>
            </a:r>
          </a:p>
          <a:p>
            <a:pPr marL="796739" lvl="1" indent="-398370" algn="l">
              <a:lnSpc>
                <a:spcPts val="5166"/>
              </a:lnSpc>
              <a:buFont typeface="Arial"/>
              <a:buChar char="•"/>
            </a:pPr>
            <a:r>
              <a:rPr lang="en-US" sz="3690">
                <a:solidFill>
                  <a:srgbClr val="243B3B"/>
                </a:solidFill>
                <a:latin typeface="Public Sans"/>
                <a:ea typeface="Public Sans"/>
                <a:cs typeface="Public Sans"/>
                <a:sym typeface="Public Sans"/>
              </a:rPr>
              <a:t>Field focused first</a:t>
            </a:r>
          </a:p>
          <a:p>
            <a:pPr marL="796739" lvl="1" indent="-398370" algn="l">
              <a:lnSpc>
                <a:spcPts val="5166"/>
              </a:lnSpc>
              <a:buFont typeface="Arial"/>
              <a:buChar char="•"/>
            </a:pPr>
            <a:r>
              <a:rPr lang="en-US" sz="3690">
                <a:solidFill>
                  <a:srgbClr val="243B3B"/>
                </a:solidFill>
                <a:latin typeface="Public Sans"/>
                <a:ea typeface="Public Sans"/>
                <a:cs typeface="Public Sans"/>
                <a:sym typeface="Public Sans"/>
              </a:rPr>
              <a:t>Customizing options so different programs with varying needs can use it</a:t>
            </a:r>
          </a:p>
          <a:p>
            <a:pPr marL="796739" lvl="1" indent="-398370" algn="l">
              <a:lnSpc>
                <a:spcPts val="5166"/>
              </a:lnSpc>
              <a:buFont typeface="Arial"/>
              <a:buChar char="•"/>
            </a:pPr>
            <a:r>
              <a:rPr lang="en-US" sz="3690">
                <a:solidFill>
                  <a:srgbClr val="243B3B"/>
                </a:solidFill>
                <a:latin typeface="Public Sans"/>
                <a:ea typeface="Public Sans"/>
                <a:cs typeface="Public Sans"/>
                <a:sym typeface="Public Sans"/>
              </a:rPr>
              <a:t>Offline capabilities &amp; auto-sync with data management system</a:t>
            </a:r>
          </a:p>
          <a:p>
            <a:pPr marL="796739" lvl="1" indent="-398370" algn="l">
              <a:lnSpc>
                <a:spcPts val="5166"/>
              </a:lnSpc>
              <a:buFont typeface="Arial"/>
              <a:buChar char="•"/>
            </a:pPr>
            <a:r>
              <a:rPr lang="en-US" sz="3690">
                <a:solidFill>
                  <a:srgbClr val="243B3B"/>
                </a:solidFill>
                <a:latin typeface="Public Sans"/>
                <a:ea typeface="Public Sans"/>
                <a:cs typeface="Public Sans"/>
                <a:sym typeface="Public Sans"/>
              </a:rPr>
              <a:t>Android, Apple, and Microsoft system compatible </a:t>
            </a:r>
          </a:p>
        </p:txBody>
      </p:sp>
      <p:sp>
        <p:nvSpPr>
          <p:cNvPr id="8" name="TextBox 8"/>
          <p:cNvSpPr txBox="1"/>
          <p:nvPr/>
        </p:nvSpPr>
        <p:spPr>
          <a:xfrm>
            <a:off x="0" y="933450"/>
            <a:ext cx="18288000" cy="1470815"/>
          </a:xfrm>
          <a:prstGeom prst="rect">
            <a:avLst/>
          </a:prstGeom>
        </p:spPr>
        <p:txBody>
          <a:bodyPr lIns="0" tIns="0" rIns="0" bIns="0" rtlCol="0" anchor="t">
            <a:spAutoFit/>
          </a:bodyPr>
          <a:lstStyle/>
          <a:p>
            <a:pPr marL="0" lvl="0" indent="0" algn="ctr">
              <a:lnSpc>
                <a:spcPts val="9026"/>
              </a:lnSpc>
              <a:spcBef>
                <a:spcPct val="0"/>
              </a:spcBef>
            </a:pPr>
            <a:r>
              <a:rPr lang="en-US" sz="9026" b="1">
                <a:solidFill>
                  <a:srgbClr val="243B3B"/>
                </a:solidFill>
                <a:latin typeface="Agrandir Narrow Bold"/>
                <a:ea typeface="Agrandir Narrow Bold"/>
                <a:cs typeface="Agrandir Narrow Bold"/>
                <a:sym typeface="Agrandir Narrow Bold"/>
              </a:rPr>
              <a:t>The Mobile App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2" name="Freeform 2"/>
          <p:cNvSpPr/>
          <p:nvPr/>
        </p:nvSpPr>
        <p:spPr>
          <a:xfrm>
            <a:off x="7471355" y="1876773"/>
            <a:ext cx="9787945" cy="6533453"/>
          </a:xfrm>
          <a:custGeom>
            <a:avLst/>
            <a:gdLst/>
            <a:ahLst/>
            <a:cxnLst/>
            <a:rect l="l" t="t" r="r" b="b"/>
            <a:pathLst>
              <a:path w="9787945" h="6533453">
                <a:moveTo>
                  <a:pt x="0" y="0"/>
                </a:moveTo>
                <a:lnTo>
                  <a:pt x="9787945" y="0"/>
                </a:lnTo>
                <a:lnTo>
                  <a:pt x="9787945" y="6533454"/>
                </a:lnTo>
                <a:lnTo>
                  <a:pt x="0" y="6533454"/>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218601" y="1289019"/>
            <a:ext cx="4443282" cy="7121208"/>
            <a:chOff x="0" y="0"/>
            <a:chExt cx="5924375" cy="9494943"/>
          </a:xfrm>
        </p:grpSpPr>
        <p:sp>
          <p:nvSpPr>
            <p:cNvPr id="4" name="TextBox 4"/>
            <p:cNvSpPr txBox="1"/>
            <p:nvPr/>
          </p:nvSpPr>
          <p:spPr>
            <a:xfrm>
              <a:off x="0" y="1701800"/>
              <a:ext cx="5924375" cy="7793143"/>
            </a:xfrm>
            <a:prstGeom prst="rect">
              <a:avLst/>
            </a:prstGeom>
          </p:spPr>
          <p:txBody>
            <a:bodyPr lIns="0" tIns="0" rIns="0" bIns="0" rtlCol="0" anchor="t">
              <a:spAutoFit/>
            </a:bodyPr>
            <a:lstStyle/>
            <a:p>
              <a:pPr algn="l">
                <a:lnSpc>
                  <a:spcPts val="3079"/>
                </a:lnSpc>
              </a:pPr>
              <a:endParaRPr/>
            </a:p>
            <a:p>
              <a:pPr algn="l">
                <a:lnSpc>
                  <a:spcPts val="3079"/>
                </a:lnSpc>
              </a:pPr>
              <a:endParaRPr/>
            </a:p>
            <a:p>
              <a:pPr algn="l">
                <a:lnSpc>
                  <a:spcPts val="3079"/>
                </a:lnSpc>
              </a:pPr>
              <a:endParaRPr/>
            </a:p>
            <a:p>
              <a:pPr algn="l">
                <a:lnSpc>
                  <a:spcPts val="3079"/>
                </a:lnSpc>
              </a:pPr>
              <a:r>
                <a:rPr lang="en-US" sz="2199" b="1">
                  <a:solidFill>
                    <a:srgbClr val="243B3B"/>
                  </a:solidFill>
                  <a:latin typeface="Public Sans Bold"/>
                  <a:ea typeface="Public Sans Bold"/>
                  <a:cs typeface="Public Sans Bold"/>
                  <a:sym typeface="Public Sans Bold"/>
                </a:rPr>
                <a:t>Kayla  Gower (Pribble)</a:t>
              </a:r>
            </a:p>
            <a:p>
              <a:pPr algn="l">
                <a:lnSpc>
                  <a:spcPts val="3079"/>
                </a:lnSpc>
              </a:pPr>
              <a:r>
                <a:rPr lang="en-US" sz="2199">
                  <a:solidFill>
                    <a:srgbClr val="243B3B"/>
                  </a:solidFill>
                  <a:latin typeface="Public Sans"/>
                  <a:ea typeface="Public Sans"/>
                  <a:cs typeface="Public Sans"/>
                  <a:sym typeface="Public Sans"/>
                </a:rPr>
                <a:t>Project Manager, Environmental Data Specialist Lead</a:t>
              </a:r>
            </a:p>
            <a:p>
              <a:pPr algn="l">
                <a:lnSpc>
                  <a:spcPts val="3079"/>
                </a:lnSpc>
              </a:pPr>
              <a:r>
                <a:rPr lang="en-US" sz="2199">
                  <a:solidFill>
                    <a:srgbClr val="243B3B"/>
                  </a:solidFill>
                  <a:latin typeface="Public Sans"/>
                  <a:ea typeface="Public Sans"/>
                  <a:cs typeface="Public Sans"/>
                  <a:sym typeface="Public Sans"/>
                </a:rPr>
                <a:t>Gold Systems Inc</a:t>
              </a:r>
            </a:p>
            <a:p>
              <a:pPr algn="l">
                <a:lnSpc>
                  <a:spcPts val="3079"/>
                </a:lnSpc>
              </a:pPr>
              <a:r>
                <a:rPr lang="en-US" sz="2199">
                  <a:solidFill>
                    <a:srgbClr val="243B3B"/>
                  </a:solidFill>
                  <a:latin typeface="Public Sans"/>
                  <a:ea typeface="Public Sans"/>
                  <a:cs typeface="Public Sans"/>
                  <a:sym typeface="Public Sans"/>
                </a:rPr>
                <a:t>kaylag@goldsystems.com</a:t>
              </a:r>
            </a:p>
            <a:p>
              <a:pPr algn="l">
                <a:lnSpc>
                  <a:spcPts val="3079"/>
                </a:lnSpc>
              </a:pPr>
              <a:endParaRPr lang="en-US" sz="2199">
                <a:solidFill>
                  <a:srgbClr val="243B3B"/>
                </a:solidFill>
                <a:latin typeface="Public Sans"/>
                <a:ea typeface="Public Sans"/>
                <a:cs typeface="Public Sans"/>
                <a:sym typeface="Public Sans"/>
              </a:endParaRPr>
            </a:p>
            <a:p>
              <a:pPr algn="l">
                <a:lnSpc>
                  <a:spcPts val="3079"/>
                </a:lnSpc>
              </a:pPr>
              <a:endParaRPr lang="en-US" sz="2199">
                <a:solidFill>
                  <a:srgbClr val="243B3B"/>
                </a:solidFill>
                <a:latin typeface="Public Sans"/>
                <a:ea typeface="Public Sans"/>
                <a:cs typeface="Public Sans"/>
                <a:sym typeface="Public Sans"/>
              </a:endParaRPr>
            </a:p>
            <a:p>
              <a:pPr algn="l">
                <a:lnSpc>
                  <a:spcPts val="3079"/>
                </a:lnSpc>
              </a:pPr>
              <a:endParaRPr lang="en-US" sz="2199">
                <a:solidFill>
                  <a:srgbClr val="243B3B"/>
                </a:solidFill>
                <a:latin typeface="Public Sans"/>
                <a:ea typeface="Public Sans"/>
                <a:cs typeface="Public Sans"/>
                <a:sym typeface="Public Sans"/>
              </a:endParaRPr>
            </a:p>
            <a:p>
              <a:pPr algn="l">
                <a:lnSpc>
                  <a:spcPts val="3079"/>
                </a:lnSpc>
              </a:pPr>
              <a:r>
                <a:rPr lang="en-US" sz="2199" b="1">
                  <a:solidFill>
                    <a:srgbClr val="243B3B"/>
                  </a:solidFill>
                  <a:latin typeface="Public Sans Bold"/>
                  <a:ea typeface="Public Sans Bold"/>
                  <a:cs typeface="Public Sans Bold"/>
                  <a:sym typeface="Public Sans Bold"/>
                </a:rPr>
                <a:t>Ronni Chase Alone</a:t>
              </a:r>
            </a:p>
            <a:p>
              <a:pPr algn="l">
                <a:lnSpc>
                  <a:spcPts val="3079"/>
                </a:lnSpc>
              </a:pPr>
              <a:r>
                <a:rPr lang="en-US" sz="2199">
                  <a:solidFill>
                    <a:srgbClr val="243B3B"/>
                  </a:solidFill>
                  <a:latin typeface="Public Sans"/>
                  <a:ea typeface="Public Sans"/>
                  <a:cs typeface="Public Sans"/>
                  <a:sym typeface="Public Sans"/>
                </a:rPr>
                <a:t>Water Quality Specialist</a:t>
              </a:r>
            </a:p>
            <a:p>
              <a:pPr algn="l">
                <a:lnSpc>
                  <a:spcPts val="3079"/>
                </a:lnSpc>
              </a:pPr>
              <a:r>
                <a:rPr lang="en-US" sz="2199">
                  <a:solidFill>
                    <a:srgbClr val="243B3B"/>
                  </a:solidFill>
                  <a:latin typeface="Public Sans"/>
                  <a:ea typeface="Public Sans"/>
                  <a:cs typeface="Public Sans"/>
                  <a:sym typeface="Public Sans"/>
                </a:rPr>
                <a:t>Standing Rock Sioux Tribe</a:t>
              </a:r>
            </a:p>
            <a:p>
              <a:pPr marL="0" lvl="0" indent="0" algn="l">
                <a:lnSpc>
                  <a:spcPts val="3079"/>
                </a:lnSpc>
                <a:spcBef>
                  <a:spcPct val="0"/>
                </a:spcBef>
              </a:pPr>
              <a:r>
                <a:rPr lang="en-US" sz="2199">
                  <a:solidFill>
                    <a:srgbClr val="243B3B"/>
                  </a:solidFill>
                  <a:latin typeface="Public Sans"/>
                  <a:ea typeface="Public Sans"/>
                  <a:cs typeface="Public Sans"/>
                  <a:sym typeface="Public Sans"/>
                </a:rPr>
                <a:t>rchasealone@standingrock.org</a:t>
              </a:r>
            </a:p>
          </p:txBody>
        </p:sp>
        <p:sp>
          <p:nvSpPr>
            <p:cNvPr id="5" name="TextBox 5"/>
            <p:cNvSpPr txBox="1"/>
            <p:nvPr/>
          </p:nvSpPr>
          <p:spPr>
            <a:xfrm>
              <a:off x="0" y="-76200"/>
              <a:ext cx="5924375" cy="1600200"/>
            </a:xfrm>
            <a:prstGeom prst="rect">
              <a:avLst/>
            </a:prstGeom>
          </p:spPr>
          <p:txBody>
            <a:bodyPr lIns="0" tIns="0" rIns="0" bIns="0" rtlCol="0" anchor="t">
              <a:spAutoFit/>
            </a:bodyPr>
            <a:lstStyle/>
            <a:p>
              <a:pPr marL="0" lvl="0" indent="0" algn="l">
                <a:lnSpc>
                  <a:spcPts val="7500"/>
                </a:lnSpc>
                <a:spcBef>
                  <a:spcPct val="0"/>
                </a:spcBef>
              </a:pPr>
              <a:r>
                <a:rPr lang="en-US" sz="7500" b="1" u="none">
                  <a:solidFill>
                    <a:srgbClr val="243B3B"/>
                  </a:solidFill>
                  <a:latin typeface="Agrandir Narrow Bold"/>
                  <a:ea typeface="Agrandir Narrow Bold"/>
                  <a:cs typeface="Agrandir Narrow Bold"/>
                  <a:sym typeface="Agrandir Narrow Bold"/>
                </a:rPr>
                <a:t>Thank you</a:t>
              </a:r>
            </a:p>
          </p:txBody>
        </p:sp>
      </p:grpSp>
      <p:sp>
        <p:nvSpPr>
          <p:cNvPr id="6" name="Freeform 6"/>
          <p:cNvSpPr/>
          <p:nvPr/>
        </p:nvSpPr>
        <p:spPr>
          <a:xfrm>
            <a:off x="17259300" y="9598457"/>
            <a:ext cx="1028700" cy="688543"/>
          </a:xfrm>
          <a:custGeom>
            <a:avLst/>
            <a:gdLst/>
            <a:ahLst/>
            <a:cxnLst/>
            <a:rect l="l" t="t" r="r" b="b"/>
            <a:pathLst>
              <a:path w="1028700" h="688543">
                <a:moveTo>
                  <a:pt x="0" y="0"/>
                </a:moveTo>
                <a:lnTo>
                  <a:pt x="1028700" y="0"/>
                </a:lnTo>
                <a:lnTo>
                  <a:pt x="1028700" y="688543"/>
                </a:lnTo>
                <a:lnTo>
                  <a:pt x="0" y="688543"/>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2" name="Freeform 2"/>
          <p:cNvSpPr/>
          <p:nvPr/>
        </p:nvSpPr>
        <p:spPr>
          <a:xfrm>
            <a:off x="17259300" y="9598457"/>
            <a:ext cx="1028700" cy="688543"/>
          </a:xfrm>
          <a:custGeom>
            <a:avLst/>
            <a:gdLst/>
            <a:ahLst/>
            <a:cxnLst/>
            <a:rect l="l" t="t" r="r" b="b"/>
            <a:pathLst>
              <a:path w="1028700" h="688543">
                <a:moveTo>
                  <a:pt x="0" y="0"/>
                </a:moveTo>
                <a:lnTo>
                  <a:pt x="1028700" y="0"/>
                </a:lnTo>
                <a:lnTo>
                  <a:pt x="1028700" y="688543"/>
                </a:lnTo>
                <a:lnTo>
                  <a:pt x="0" y="688543"/>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4063714" y="-920632"/>
            <a:ext cx="14758593" cy="1475859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46" r="-25046"/>
              </a:stretch>
            </a:blipFill>
          </p:spPr>
          <p:txBody>
            <a:bodyPr/>
            <a:lstStyle/>
            <a:p>
              <a:endParaRPr lang="en-US"/>
            </a:p>
          </p:txBody>
        </p:sp>
      </p:grpSp>
      <p:sp>
        <p:nvSpPr>
          <p:cNvPr id="5" name="TextBox 5"/>
          <p:cNvSpPr txBox="1"/>
          <p:nvPr/>
        </p:nvSpPr>
        <p:spPr>
          <a:xfrm>
            <a:off x="8936206" y="1926403"/>
            <a:ext cx="10151894" cy="1219200"/>
          </a:xfrm>
          <a:prstGeom prst="rect">
            <a:avLst/>
          </a:prstGeom>
        </p:spPr>
        <p:txBody>
          <a:bodyPr lIns="0" tIns="0" rIns="0" bIns="0" rtlCol="0" anchor="t">
            <a:spAutoFit/>
          </a:bodyPr>
          <a:lstStyle/>
          <a:p>
            <a:pPr marL="0" lvl="0" indent="0" algn="ctr">
              <a:lnSpc>
                <a:spcPts val="7500"/>
              </a:lnSpc>
              <a:spcBef>
                <a:spcPct val="0"/>
              </a:spcBef>
            </a:pPr>
            <a:r>
              <a:rPr lang="en-US" sz="7500" b="1">
                <a:solidFill>
                  <a:srgbClr val="243B3B"/>
                </a:solidFill>
                <a:latin typeface="Agrandir Narrow Bold"/>
                <a:ea typeface="Agrandir Narrow Bold"/>
                <a:cs typeface="Agrandir Narrow Bold"/>
                <a:sym typeface="Agrandir Narrow Bold"/>
              </a:rPr>
              <a:t>Where it started...</a:t>
            </a:r>
          </a:p>
        </p:txBody>
      </p:sp>
      <p:sp>
        <p:nvSpPr>
          <p:cNvPr id="6" name="TextBox 6"/>
          <p:cNvSpPr txBox="1"/>
          <p:nvPr/>
        </p:nvSpPr>
        <p:spPr>
          <a:xfrm>
            <a:off x="10793827" y="4333138"/>
            <a:ext cx="7395225" cy="5025390"/>
          </a:xfrm>
          <a:prstGeom prst="rect">
            <a:avLst/>
          </a:prstGeom>
        </p:spPr>
        <p:txBody>
          <a:bodyPr lIns="0" tIns="0" rIns="0" bIns="0" rtlCol="0" anchor="t">
            <a:spAutoFit/>
          </a:bodyPr>
          <a:lstStyle/>
          <a:p>
            <a:pPr marL="518160" lvl="1" indent="-259080" algn="l">
              <a:lnSpc>
                <a:spcPts val="3359"/>
              </a:lnSpc>
              <a:buFont typeface="Arial"/>
              <a:buChar char="•"/>
            </a:pPr>
            <a:r>
              <a:rPr lang="en-US" sz="2400">
                <a:solidFill>
                  <a:srgbClr val="243B3B"/>
                </a:solidFill>
                <a:latin typeface="Public Sans"/>
                <a:ea typeface="Public Sans"/>
                <a:cs typeface="Public Sans"/>
                <a:sym typeface="Public Sans"/>
              </a:rPr>
              <a:t>Region 8 Tribes have utilized the Exchange Network to help facilitate a centralized data management solution for many years</a:t>
            </a:r>
          </a:p>
          <a:p>
            <a:pPr algn="l">
              <a:lnSpc>
                <a:spcPts val="3359"/>
              </a:lnSpc>
            </a:pPr>
            <a:endParaRPr lang="en-US" sz="2400">
              <a:solidFill>
                <a:srgbClr val="243B3B"/>
              </a:solidFill>
              <a:latin typeface="Public Sans"/>
              <a:ea typeface="Public Sans"/>
              <a:cs typeface="Public Sans"/>
              <a:sym typeface="Public Sans"/>
            </a:endParaRPr>
          </a:p>
          <a:p>
            <a:pPr marL="518160" lvl="1" indent="-259080" algn="l">
              <a:lnSpc>
                <a:spcPts val="3359"/>
              </a:lnSpc>
              <a:buFont typeface="Arial"/>
              <a:buChar char="•"/>
            </a:pPr>
            <a:r>
              <a:rPr lang="en-US" sz="2400">
                <a:solidFill>
                  <a:srgbClr val="243B3B"/>
                </a:solidFill>
                <a:latin typeface="Public Sans"/>
                <a:ea typeface="Public Sans"/>
                <a:cs typeface="Public Sans"/>
                <a:sym typeface="Public Sans"/>
              </a:rPr>
              <a:t>The very first efforts started with just 6 tribes back in the early 2000s - Headquarters manages the hosting costs since 2015</a:t>
            </a:r>
          </a:p>
          <a:p>
            <a:pPr algn="l">
              <a:lnSpc>
                <a:spcPts val="3359"/>
              </a:lnSpc>
            </a:pPr>
            <a:endParaRPr lang="en-US" sz="2400">
              <a:solidFill>
                <a:srgbClr val="243B3B"/>
              </a:solidFill>
              <a:latin typeface="Public Sans"/>
              <a:ea typeface="Public Sans"/>
              <a:cs typeface="Public Sans"/>
              <a:sym typeface="Public Sans"/>
            </a:endParaRPr>
          </a:p>
          <a:p>
            <a:pPr marL="518160" lvl="1" indent="-259080" algn="l">
              <a:lnSpc>
                <a:spcPts val="3359"/>
              </a:lnSpc>
              <a:buFont typeface="Arial"/>
              <a:buChar char="•"/>
            </a:pPr>
            <a:r>
              <a:rPr lang="en-US" sz="2400">
                <a:solidFill>
                  <a:srgbClr val="243B3B"/>
                </a:solidFill>
                <a:latin typeface="Public Sans"/>
                <a:ea typeface="Public Sans"/>
                <a:cs typeface="Public Sans"/>
                <a:sym typeface="Public Sans"/>
              </a:rPr>
              <a:t>Standing Rock has ran the efforts since EN grant cycle FY19, but previous grants have been managed by other tribes in the region including Southern Ute, Fort Peck, and Ute Mountain Utes</a:t>
            </a:r>
          </a:p>
        </p:txBody>
      </p:sp>
      <p:sp>
        <p:nvSpPr>
          <p:cNvPr id="7" name="TextBox 7"/>
          <p:cNvSpPr txBox="1"/>
          <p:nvPr/>
        </p:nvSpPr>
        <p:spPr>
          <a:xfrm>
            <a:off x="10694879" y="3718986"/>
            <a:ext cx="7593121" cy="400867"/>
          </a:xfrm>
          <a:prstGeom prst="rect">
            <a:avLst/>
          </a:prstGeom>
        </p:spPr>
        <p:txBody>
          <a:bodyPr lIns="0" tIns="0" rIns="0" bIns="0" rtlCol="0" anchor="t">
            <a:spAutoFit/>
          </a:bodyPr>
          <a:lstStyle/>
          <a:p>
            <a:pPr marL="0" lvl="0" indent="0" algn="l">
              <a:lnSpc>
                <a:spcPts val="3299"/>
              </a:lnSpc>
              <a:spcBef>
                <a:spcPct val="0"/>
              </a:spcBef>
            </a:pPr>
            <a:r>
              <a:rPr lang="en-US" sz="2357" b="1">
                <a:solidFill>
                  <a:srgbClr val="243B3B"/>
                </a:solidFill>
                <a:latin typeface="Public Sans Bold"/>
                <a:ea typeface="Public Sans Bold"/>
                <a:cs typeface="Public Sans Bold"/>
                <a:sym typeface="Public Sans Bold"/>
              </a:rPr>
              <a:t>HISTORY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2" name="TextBox 2"/>
          <p:cNvSpPr txBox="1"/>
          <p:nvPr/>
        </p:nvSpPr>
        <p:spPr>
          <a:xfrm>
            <a:off x="751293" y="734760"/>
            <a:ext cx="16785414" cy="1219200"/>
          </a:xfrm>
          <a:prstGeom prst="rect">
            <a:avLst/>
          </a:prstGeom>
        </p:spPr>
        <p:txBody>
          <a:bodyPr lIns="0" tIns="0" rIns="0" bIns="0" rtlCol="0" anchor="t">
            <a:spAutoFit/>
          </a:bodyPr>
          <a:lstStyle/>
          <a:p>
            <a:pPr marL="0" lvl="0" indent="0" algn="ctr">
              <a:lnSpc>
                <a:spcPts val="7500"/>
              </a:lnSpc>
              <a:spcBef>
                <a:spcPct val="0"/>
              </a:spcBef>
            </a:pPr>
            <a:r>
              <a:rPr lang="en-US" sz="7500" b="1">
                <a:solidFill>
                  <a:srgbClr val="243B3B"/>
                </a:solidFill>
                <a:latin typeface="Agrandir Narrow Bold"/>
                <a:ea typeface="Agrandir Narrow Bold"/>
                <a:cs typeface="Agrandir Narrow Bold"/>
                <a:sym typeface="Agrandir Narrow Bold"/>
              </a:rPr>
              <a:t>Where it started...</a:t>
            </a:r>
          </a:p>
        </p:txBody>
      </p:sp>
      <p:sp>
        <p:nvSpPr>
          <p:cNvPr id="3" name="TextBox 3"/>
          <p:cNvSpPr txBox="1"/>
          <p:nvPr/>
        </p:nvSpPr>
        <p:spPr>
          <a:xfrm>
            <a:off x="1028700" y="3341756"/>
            <a:ext cx="9347697" cy="6256700"/>
          </a:xfrm>
          <a:prstGeom prst="rect">
            <a:avLst/>
          </a:prstGeom>
        </p:spPr>
        <p:txBody>
          <a:bodyPr lIns="0" tIns="0" rIns="0" bIns="0" rtlCol="0" anchor="t">
            <a:spAutoFit/>
          </a:bodyPr>
          <a:lstStyle/>
          <a:p>
            <a:pPr marL="548080" lvl="1" indent="-274040" algn="l">
              <a:lnSpc>
                <a:spcPts val="3554"/>
              </a:lnSpc>
              <a:buFont typeface="Arial"/>
              <a:buChar char="•"/>
            </a:pPr>
            <a:r>
              <a:rPr lang="en-US" sz="2538">
                <a:solidFill>
                  <a:srgbClr val="243B3B"/>
                </a:solidFill>
                <a:latin typeface="Public Sans"/>
                <a:ea typeface="Public Sans"/>
                <a:cs typeface="Public Sans"/>
                <a:sym typeface="Public Sans"/>
              </a:rPr>
              <a:t>Original efforts were focused on migrating data into the database and flowing it to STORET... that’s it!</a:t>
            </a:r>
          </a:p>
          <a:p>
            <a:pPr marL="548080" lvl="1" indent="-274040" algn="l">
              <a:lnSpc>
                <a:spcPts val="3554"/>
              </a:lnSpc>
              <a:buFont typeface="Arial"/>
              <a:buChar char="•"/>
            </a:pPr>
            <a:r>
              <a:rPr lang="en-US" sz="2538">
                <a:solidFill>
                  <a:srgbClr val="243B3B"/>
                </a:solidFill>
                <a:latin typeface="Public Sans"/>
                <a:ea typeface="Public Sans"/>
                <a:cs typeface="Public Sans"/>
                <a:sym typeface="Public Sans"/>
              </a:rPr>
              <a:t>Basic data analysis tools then were built in the system and QC thresholds</a:t>
            </a:r>
          </a:p>
          <a:p>
            <a:pPr marL="548080" lvl="1" indent="-274040" algn="l">
              <a:lnSpc>
                <a:spcPts val="3554"/>
              </a:lnSpc>
              <a:buFont typeface="Arial"/>
              <a:buChar char="•"/>
            </a:pPr>
            <a:r>
              <a:rPr lang="en-US" sz="2538">
                <a:solidFill>
                  <a:srgbClr val="243B3B"/>
                </a:solidFill>
                <a:latin typeface="Public Sans"/>
                <a:ea typeface="Public Sans"/>
                <a:cs typeface="Public Sans"/>
                <a:sym typeface="Public Sans"/>
              </a:rPr>
              <a:t>Expanded then the original mission to now include biological and habitat assessment datasets</a:t>
            </a:r>
          </a:p>
          <a:p>
            <a:pPr marL="548080" lvl="1" indent="-274040" algn="l">
              <a:lnSpc>
                <a:spcPts val="3554"/>
              </a:lnSpc>
              <a:buFont typeface="Arial"/>
              <a:buChar char="•"/>
            </a:pPr>
            <a:r>
              <a:rPr lang="en-US" sz="2538">
                <a:solidFill>
                  <a:srgbClr val="243B3B"/>
                </a:solidFill>
                <a:latin typeface="Public Sans"/>
                <a:ea typeface="Public Sans"/>
                <a:cs typeface="Public Sans"/>
                <a:sym typeface="Public Sans"/>
              </a:rPr>
              <a:t>Expanded original importing processes to support additional dataset formats and greater ease upload into WQX</a:t>
            </a:r>
          </a:p>
          <a:p>
            <a:pPr algn="l">
              <a:lnSpc>
                <a:spcPts val="3554"/>
              </a:lnSpc>
            </a:pPr>
            <a:endParaRPr lang="en-US" sz="2538">
              <a:solidFill>
                <a:srgbClr val="243B3B"/>
              </a:solidFill>
              <a:latin typeface="Public Sans"/>
              <a:ea typeface="Public Sans"/>
              <a:cs typeface="Public Sans"/>
              <a:sym typeface="Public Sans"/>
            </a:endParaRPr>
          </a:p>
          <a:p>
            <a:pPr algn="l">
              <a:lnSpc>
                <a:spcPts val="3554"/>
              </a:lnSpc>
            </a:pPr>
            <a:endParaRPr lang="en-US" sz="2538">
              <a:solidFill>
                <a:srgbClr val="243B3B"/>
              </a:solidFill>
              <a:latin typeface="Public Sans"/>
              <a:ea typeface="Public Sans"/>
              <a:cs typeface="Public Sans"/>
              <a:sym typeface="Public Sans"/>
            </a:endParaRPr>
          </a:p>
          <a:p>
            <a:pPr algn="l">
              <a:lnSpc>
                <a:spcPts val="3554"/>
              </a:lnSpc>
            </a:pPr>
            <a:r>
              <a:rPr lang="en-US" sz="2538">
                <a:solidFill>
                  <a:srgbClr val="243B3B"/>
                </a:solidFill>
                <a:latin typeface="Public Sans"/>
                <a:ea typeface="Public Sans"/>
                <a:cs typeface="Public Sans"/>
                <a:sym typeface="Public Sans"/>
              </a:rPr>
              <a:t>Through the various grant cycle efforts, as region 8 tribal programs have been able to expand and use the new tools we’ve had to also expand the software tools available.</a:t>
            </a:r>
          </a:p>
        </p:txBody>
      </p:sp>
      <p:sp>
        <p:nvSpPr>
          <p:cNvPr id="4" name="TextBox 4"/>
          <p:cNvSpPr txBox="1"/>
          <p:nvPr/>
        </p:nvSpPr>
        <p:spPr>
          <a:xfrm>
            <a:off x="1028700" y="2747075"/>
            <a:ext cx="8302185" cy="431800"/>
          </a:xfrm>
          <a:prstGeom prst="rect">
            <a:avLst/>
          </a:prstGeom>
        </p:spPr>
        <p:txBody>
          <a:bodyPr lIns="0" tIns="0" rIns="0" bIns="0" rtlCol="0" anchor="t">
            <a:spAutoFit/>
          </a:bodyPr>
          <a:lstStyle/>
          <a:p>
            <a:pPr marL="0" lvl="0" indent="0" algn="l">
              <a:lnSpc>
                <a:spcPts val="3499"/>
              </a:lnSpc>
              <a:spcBef>
                <a:spcPct val="0"/>
              </a:spcBef>
            </a:pPr>
            <a:r>
              <a:rPr lang="en-US" sz="2499" b="1">
                <a:solidFill>
                  <a:srgbClr val="243B3B"/>
                </a:solidFill>
                <a:latin typeface="Public Sans Bold"/>
                <a:ea typeface="Public Sans Bold"/>
                <a:cs typeface="Public Sans Bold"/>
                <a:sym typeface="Public Sans Bold"/>
              </a:rPr>
              <a:t>BEGINNINGS OF THE DATA MANAGEMENT PROCESS</a:t>
            </a:r>
          </a:p>
        </p:txBody>
      </p:sp>
      <p:sp>
        <p:nvSpPr>
          <p:cNvPr id="5" name="Freeform 5"/>
          <p:cNvSpPr/>
          <p:nvPr/>
        </p:nvSpPr>
        <p:spPr>
          <a:xfrm>
            <a:off x="17259300" y="9598457"/>
            <a:ext cx="1028700" cy="688543"/>
          </a:xfrm>
          <a:custGeom>
            <a:avLst/>
            <a:gdLst/>
            <a:ahLst/>
            <a:cxnLst/>
            <a:rect l="l" t="t" r="r" b="b"/>
            <a:pathLst>
              <a:path w="1028700" h="688543">
                <a:moveTo>
                  <a:pt x="0" y="0"/>
                </a:moveTo>
                <a:lnTo>
                  <a:pt x="1028700" y="0"/>
                </a:lnTo>
                <a:lnTo>
                  <a:pt x="1028700" y="688543"/>
                </a:lnTo>
                <a:lnTo>
                  <a:pt x="0" y="688543"/>
                </a:lnTo>
                <a:lnTo>
                  <a:pt x="0" y="0"/>
                </a:lnTo>
                <a:close/>
              </a:path>
            </a:pathLst>
          </a:custGeom>
          <a:blipFill>
            <a:blip r:embed="rId2"/>
            <a:stretch>
              <a:fillRect/>
            </a:stretch>
          </a:blipFill>
        </p:spPr>
        <p:txBody>
          <a:bodyPr/>
          <a:lstStyle/>
          <a:p>
            <a:endParaRPr lang="en-US"/>
          </a:p>
        </p:txBody>
      </p:sp>
      <p:sp>
        <p:nvSpPr>
          <p:cNvPr id="6" name="Freeform 6"/>
          <p:cNvSpPr/>
          <p:nvPr/>
        </p:nvSpPr>
        <p:spPr>
          <a:xfrm>
            <a:off x="10914595" y="2684892"/>
            <a:ext cx="6981340" cy="6471753"/>
          </a:xfrm>
          <a:custGeom>
            <a:avLst/>
            <a:gdLst/>
            <a:ahLst/>
            <a:cxnLst/>
            <a:rect l="l" t="t" r="r" b="b"/>
            <a:pathLst>
              <a:path w="6981340" h="6471753">
                <a:moveTo>
                  <a:pt x="0" y="0"/>
                </a:moveTo>
                <a:lnTo>
                  <a:pt x="6981340" y="0"/>
                </a:lnTo>
                <a:lnTo>
                  <a:pt x="6981340" y="6471753"/>
                </a:lnTo>
                <a:lnTo>
                  <a:pt x="0" y="6471753"/>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2" name="Freeform 2"/>
          <p:cNvSpPr/>
          <p:nvPr/>
        </p:nvSpPr>
        <p:spPr>
          <a:xfrm>
            <a:off x="11809829" y="0"/>
            <a:ext cx="6840855" cy="10287000"/>
          </a:xfrm>
          <a:custGeom>
            <a:avLst/>
            <a:gdLst/>
            <a:ahLst/>
            <a:cxnLst/>
            <a:rect l="l" t="t" r="r" b="b"/>
            <a:pathLst>
              <a:path w="6840855" h="10287000">
                <a:moveTo>
                  <a:pt x="0" y="0"/>
                </a:moveTo>
                <a:lnTo>
                  <a:pt x="6840855" y="0"/>
                </a:lnTo>
                <a:lnTo>
                  <a:pt x="6840855"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7259300" y="9598457"/>
            <a:ext cx="1028700" cy="688543"/>
          </a:xfrm>
          <a:custGeom>
            <a:avLst/>
            <a:gdLst/>
            <a:ahLst/>
            <a:cxnLst/>
            <a:rect l="l" t="t" r="r" b="b"/>
            <a:pathLst>
              <a:path w="1028700" h="688543">
                <a:moveTo>
                  <a:pt x="0" y="0"/>
                </a:moveTo>
                <a:lnTo>
                  <a:pt x="1028700" y="0"/>
                </a:lnTo>
                <a:lnTo>
                  <a:pt x="1028700" y="688543"/>
                </a:lnTo>
                <a:lnTo>
                  <a:pt x="0" y="688543"/>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655806" y="1028700"/>
            <a:ext cx="17103537" cy="2743770"/>
            <a:chOff x="0" y="0"/>
            <a:chExt cx="22804716" cy="3658361"/>
          </a:xfrm>
        </p:grpSpPr>
        <p:sp>
          <p:nvSpPr>
            <p:cNvPr id="5" name="TextBox 5"/>
            <p:cNvSpPr txBox="1"/>
            <p:nvPr/>
          </p:nvSpPr>
          <p:spPr>
            <a:xfrm>
              <a:off x="0" y="-76200"/>
              <a:ext cx="22804716" cy="1600200"/>
            </a:xfrm>
            <a:prstGeom prst="rect">
              <a:avLst/>
            </a:prstGeom>
          </p:spPr>
          <p:txBody>
            <a:bodyPr lIns="0" tIns="0" rIns="0" bIns="0" rtlCol="0" anchor="t">
              <a:spAutoFit/>
            </a:bodyPr>
            <a:lstStyle/>
            <a:p>
              <a:pPr marL="0" lvl="0" indent="0" algn="l">
                <a:lnSpc>
                  <a:spcPts val="7500"/>
                </a:lnSpc>
                <a:spcBef>
                  <a:spcPct val="0"/>
                </a:spcBef>
              </a:pPr>
              <a:r>
                <a:rPr lang="en-US" sz="7500" b="1">
                  <a:solidFill>
                    <a:srgbClr val="243B3B"/>
                  </a:solidFill>
                  <a:latin typeface="Agrandir Narrow Bold"/>
                  <a:ea typeface="Agrandir Narrow Bold"/>
                  <a:cs typeface="Agrandir Narrow Bold"/>
                  <a:sym typeface="Agrandir Narrow Bold"/>
                </a:rPr>
                <a:t>Region 8 Tribes Now</a:t>
              </a:r>
            </a:p>
          </p:txBody>
        </p:sp>
        <p:sp>
          <p:nvSpPr>
            <p:cNvPr id="6" name="TextBox 6"/>
            <p:cNvSpPr txBox="1"/>
            <p:nvPr/>
          </p:nvSpPr>
          <p:spPr>
            <a:xfrm>
              <a:off x="0" y="3155017"/>
              <a:ext cx="22804716" cy="503343"/>
            </a:xfrm>
            <a:prstGeom prst="rect">
              <a:avLst/>
            </a:prstGeom>
          </p:spPr>
          <p:txBody>
            <a:bodyPr lIns="0" tIns="0" rIns="0" bIns="0" rtlCol="0" anchor="t">
              <a:spAutoFit/>
            </a:bodyPr>
            <a:lstStyle/>
            <a:p>
              <a:pPr marL="0" lvl="0" indent="0" algn="l">
                <a:lnSpc>
                  <a:spcPts val="3079"/>
                </a:lnSpc>
                <a:spcBef>
                  <a:spcPct val="0"/>
                </a:spcBef>
              </a:pPr>
              <a:endParaRPr/>
            </a:p>
          </p:txBody>
        </p:sp>
        <p:sp>
          <p:nvSpPr>
            <p:cNvPr id="7" name="TextBox 7"/>
            <p:cNvSpPr txBox="1"/>
            <p:nvPr/>
          </p:nvSpPr>
          <p:spPr>
            <a:xfrm>
              <a:off x="0" y="2367193"/>
              <a:ext cx="22804716" cy="556684"/>
            </a:xfrm>
            <a:prstGeom prst="rect">
              <a:avLst/>
            </a:prstGeom>
          </p:spPr>
          <p:txBody>
            <a:bodyPr lIns="0" tIns="0" rIns="0" bIns="0" rtlCol="0" anchor="t">
              <a:spAutoFit/>
            </a:bodyPr>
            <a:lstStyle/>
            <a:p>
              <a:pPr marL="0" lvl="0" indent="0" algn="l">
                <a:lnSpc>
                  <a:spcPts val="3499"/>
                </a:lnSpc>
                <a:spcBef>
                  <a:spcPct val="0"/>
                </a:spcBef>
              </a:pPr>
              <a:endParaRPr/>
            </a:p>
          </p:txBody>
        </p:sp>
      </p:grpSp>
      <p:sp>
        <p:nvSpPr>
          <p:cNvPr id="8" name="TextBox 8"/>
          <p:cNvSpPr txBox="1"/>
          <p:nvPr/>
        </p:nvSpPr>
        <p:spPr>
          <a:xfrm>
            <a:off x="394549" y="2142565"/>
            <a:ext cx="11415280" cy="7955896"/>
          </a:xfrm>
          <a:prstGeom prst="rect">
            <a:avLst/>
          </a:prstGeom>
        </p:spPr>
        <p:txBody>
          <a:bodyPr wrap="square" lIns="0" tIns="0" rIns="0" bIns="0" rtlCol="0" anchor="t">
            <a:spAutoFit/>
          </a:bodyPr>
          <a:lstStyle/>
          <a:p>
            <a:pPr marL="548081" lvl="1" indent="-274040" algn="l">
              <a:lnSpc>
                <a:spcPts val="3554"/>
              </a:lnSpc>
              <a:buFont typeface="Arial"/>
              <a:buChar char="•"/>
            </a:pPr>
            <a:r>
              <a:rPr lang="en-US" sz="2538" dirty="0">
                <a:solidFill>
                  <a:srgbClr val="243B3B"/>
                </a:solidFill>
                <a:latin typeface="Public Sans"/>
                <a:ea typeface="Public Sans"/>
                <a:cs typeface="Public Sans"/>
                <a:sym typeface="Public Sans"/>
              </a:rPr>
              <a:t>23 of the 28 federally recognized tribes currently participate in the program</a:t>
            </a:r>
          </a:p>
          <a:p>
            <a:pPr algn="l">
              <a:lnSpc>
                <a:spcPts val="3554"/>
              </a:lnSpc>
            </a:pPr>
            <a:endParaRPr lang="en-US" sz="2538" dirty="0">
              <a:solidFill>
                <a:srgbClr val="243B3B"/>
              </a:solidFill>
              <a:latin typeface="Public Sans"/>
              <a:ea typeface="Public Sans"/>
              <a:cs typeface="Public Sans"/>
              <a:sym typeface="Public Sans"/>
            </a:endParaRPr>
          </a:p>
          <a:p>
            <a:pPr marL="548081" lvl="1" indent="-274040" algn="l">
              <a:lnSpc>
                <a:spcPts val="3554"/>
              </a:lnSpc>
              <a:buFont typeface="Arial"/>
              <a:buChar char="•"/>
            </a:pPr>
            <a:r>
              <a:rPr lang="en-US" sz="2538" dirty="0">
                <a:solidFill>
                  <a:srgbClr val="243B3B"/>
                </a:solidFill>
                <a:latin typeface="Public Sans"/>
                <a:ea typeface="Public Sans"/>
                <a:cs typeface="Public Sans"/>
                <a:sym typeface="Public Sans"/>
              </a:rPr>
              <a:t>Strong collaboration between EPA, tribes, and contractor to ensure continuity in support</a:t>
            </a:r>
          </a:p>
          <a:p>
            <a:pPr algn="l">
              <a:lnSpc>
                <a:spcPts val="3554"/>
              </a:lnSpc>
            </a:pPr>
            <a:endParaRPr lang="en-US" sz="2538" dirty="0">
              <a:solidFill>
                <a:srgbClr val="243B3B"/>
              </a:solidFill>
              <a:latin typeface="Public Sans"/>
              <a:ea typeface="Public Sans"/>
              <a:cs typeface="Public Sans"/>
              <a:sym typeface="Public Sans"/>
            </a:endParaRPr>
          </a:p>
          <a:p>
            <a:pPr marL="548081" lvl="1" indent="-274040" algn="l">
              <a:lnSpc>
                <a:spcPts val="3554"/>
              </a:lnSpc>
              <a:buFont typeface="Arial"/>
              <a:buChar char="•"/>
            </a:pPr>
            <a:r>
              <a:rPr lang="en-US" sz="2538" dirty="0">
                <a:solidFill>
                  <a:srgbClr val="243B3B"/>
                </a:solidFill>
                <a:latin typeface="Public Sans"/>
                <a:ea typeface="Public Sans"/>
                <a:cs typeface="Public Sans"/>
                <a:sym typeface="Public Sans"/>
              </a:rPr>
              <a:t>Tribal water quality programs gain more time to complete analysis and QA of their data </a:t>
            </a:r>
          </a:p>
          <a:p>
            <a:pPr algn="l">
              <a:lnSpc>
                <a:spcPts val="3554"/>
              </a:lnSpc>
            </a:pPr>
            <a:endParaRPr lang="en-US" sz="2538" dirty="0">
              <a:solidFill>
                <a:srgbClr val="243B3B"/>
              </a:solidFill>
              <a:latin typeface="Public Sans"/>
              <a:ea typeface="Public Sans"/>
              <a:cs typeface="Public Sans"/>
              <a:sym typeface="Public Sans"/>
            </a:endParaRPr>
          </a:p>
          <a:p>
            <a:pPr marL="548081" lvl="1" indent="-274040" algn="l">
              <a:lnSpc>
                <a:spcPts val="3554"/>
              </a:lnSpc>
              <a:buFont typeface="Arial"/>
              <a:buChar char="•"/>
            </a:pPr>
            <a:r>
              <a:rPr lang="en-US" sz="2538" dirty="0">
                <a:solidFill>
                  <a:srgbClr val="243B3B"/>
                </a:solidFill>
                <a:latin typeface="Public Sans"/>
                <a:ea typeface="Public Sans"/>
                <a:cs typeface="Public Sans"/>
                <a:sym typeface="Public Sans"/>
              </a:rPr>
              <a:t>Advancement of data collection with support from the data analysis tools provided by EPA, Standing Rock, and contractor  </a:t>
            </a:r>
          </a:p>
          <a:p>
            <a:pPr algn="l">
              <a:lnSpc>
                <a:spcPts val="3554"/>
              </a:lnSpc>
            </a:pPr>
            <a:endParaRPr lang="en-US" sz="2538" dirty="0">
              <a:solidFill>
                <a:srgbClr val="243B3B"/>
              </a:solidFill>
              <a:latin typeface="Public Sans"/>
              <a:ea typeface="Public Sans"/>
              <a:cs typeface="Public Sans"/>
              <a:sym typeface="Public Sans"/>
            </a:endParaRPr>
          </a:p>
          <a:p>
            <a:pPr marL="548081" lvl="1" indent="-274040" algn="l">
              <a:lnSpc>
                <a:spcPts val="3554"/>
              </a:lnSpc>
              <a:buFont typeface="Arial"/>
              <a:buChar char="•"/>
            </a:pPr>
            <a:r>
              <a:rPr lang="en-US" sz="2538" dirty="0">
                <a:solidFill>
                  <a:srgbClr val="243B3B"/>
                </a:solidFill>
                <a:latin typeface="Public Sans"/>
                <a:ea typeface="Public Sans"/>
                <a:cs typeface="Public Sans"/>
                <a:sym typeface="Public Sans"/>
              </a:rPr>
              <a:t>Data Types Flowing to WQX:</a:t>
            </a:r>
          </a:p>
          <a:p>
            <a:pPr marL="966624" lvl="2" indent="-322208" algn="l">
              <a:lnSpc>
                <a:spcPts val="3134"/>
              </a:lnSpc>
              <a:buFont typeface="Arial"/>
              <a:buChar char="⚬"/>
            </a:pPr>
            <a:r>
              <a:rPr lang="en-US" sz="2238" dirty="0">
                <a:solidFill>
                  <a:srgbClr val="243B3B"/>
                </a:solidFill>
                <a:latin typeface="Public Sans"/>
                <a:ea typeface="Public Sans"/>
                <a:cs typeface="Public Sans"/>
                <a:sym typeface="Public Sans"/>
              </a:rPr>
              <a:t>Field measurement/observations</a:t>
            </a:r>
          </a:p>
          <a:p>
            <a:pPr marL="966624" lvl="2" indent="-322208" algn="l">
              <a:lnSpc>
                <a:spcPts val="3134"/>
              </a:lnSpc>
              <a:buFont typeface="Arial"/>
              <a:buChar char="⚬"/>
            </a:pPr>
            <a:r>
              <a:rPr lang="en-US" sz="2238" dirty="0">
                <a:solidFill>
                  <a:srgbClr val="243B3B"/>
                </a:solidFill>
                <a:latin typeface="Public Sans"/>
                <a:ea typeface="Public Sans"/>
                <a:cs typeface="Public Sans"/>
                <a:sym typeface="Public Sans"/>
              </a:rPr>
              <a:t>Lab samples (nutrients, metals, pesticides,  </a:t>
            </a:r>
            <a:r>
              <a:rPr lang="en-US" sz="2238" dirty="0" err="1">
                <a:solidFill>
                  <a:srgbClr val="243B3B"/>
                </a:solidFill>
                <a:latin typeface="Public Sans"/>
                <a:ea typeface="Public Sans"/>
                <a:cs typeface="Public Sans"/>
                <a:sym typeface="Public Sans"/>
              </a:rPr>
              <a:t>etc</a:t>
            </a:r>
            <a:r>
              <a:rPr lang="en-US" sz="2238" dirty="0">
                <a:solidFill>
                  <a:srgbClr val="243B3B"/>
                </a:solidFill>
                <a:latin typeface="Public Sans"/>
                <a:ea typeface="Public Sans"/>
                <a:cs typeface="Public Sans"/>
                <a:sym typeface="Public Sans"/>
              </a:rPr>
              <a:t>)</a:t>
            </a:r>
          </a:p>
          <a:p>
            <a:pPr marL="966624" lvl="2" indent="-322208" algn="l">
              <a:lnSpc>
                <a:spcPts val="3134"/>
              </a:lnSpc>
              <a:buFont typeface="Arial"/>
              <a:buChar char="⚬"/>
            </a:pPr>
            <a:r>
              <a:rPr lang="en-US" sz="2238" dirty="0">
                <a:solidFill>
                  <a:srgbClr val="243B3B"/>
                </a:solidFill>
                <a:latin typeface="Public Sans"/>
                <a:ea typeface="Public Sans"/>
                <a:cs typeface="Public Sans"/>
                <a:sym typeface="Public Sans"/>
              </a:rPr>
              <a:t>Continuous/Time-series Data</a:t>
            </a:r>
          </a:p>
          <a:p>
            <a:pPr marL="966624" lvl="2" indent="-322208" algn="l">
              <a:lnSpc>
                <a:spcPts val="3134"/>
              </a:lnSpc>
              <a:buFont typeface="Arial"/>
              <a:buChar char="⚬"/>
            </a:pPr>
            <a:r>
              <a:rPr lang="en-US" sz="2238" dirty="0">
                <a:solidFill>
                  <a:srgbClr val="243B3B"/>
                </a:solidFill>
                <a:latin typeface="Public Sans"/>
                <a:ea typeface="Public Sans"/>
                <a:cs typeface="Public Sans"/>
                <a:sym typeface="Public Sans"/>
              </a:rPr>
              <a:t>Habitat Assessments</a:t>
            </a:r>
          </a:p>
          <a:p>
            <a:pPr marL="966624" lvl="2" indent="-322208" algn="l">
              <a:lnSpc>
                <a:spcPts val="3134"/>
              </a:lnSpc>
              <a:buFont typeface="Arial"/>
              <a:buChar char="⚬"/>
            </a:pPr>
            <a:r>
              <a:rPr lang="en-US" sz="2238" dirty="0">
                <a:solidFill>
                  <a:srgbClr val="243B3B"/>
                </a:solidFill>
                <a:latin typeface="Public Sans"/>
                <a:ea typeface="Public Sans"/>
                <a:cs typeface="Public Sans"/>
                <a:sym typeface="Public Sans"/>
              </a:rPr>
              <a:t>Biological/Macroinvertebrates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2" name="Freeform 2"/>
          <p:cNvSpPr/>
          <p:nvPr/>
        </p:nvSpPr>
        <p:spPr>
          <a:xfrm>
            <a:off x="1301790" y="2719399"/>
            <a:ext cx="7383953" cy="6709227"/>
          </a:xfrm>
          <a:custGeom>
            <a:avLst/>
            <a:gdLst/>
            <a:ahLst/>
            <a:cxnLst/>
            <a:rect l="l" t="t" r="r" b="b"/>
            <a:pathLst>
              <a:path w="7383953" h="6709227">
                <a:moveTo>
                  <a:pt x="0" y="0"/>
                </a:moveTo>
                <a:lnTo>
                  <a:pt x="7383953" y="0"/>
                </a:lnTo>
                <a:lnTo>
                  <a:pt x="7383953" y="6709227"/>
                </a:lnTo>
                <a:lnTo>
                  <a:pt x="0" y="6709227"/>
                </a:lnTo>
                <a:lnTo>
                  <a:pt x="0" y="0"/>
                </a:lnTo>
                <a:close/>
              </a:path>
            </a:pathLst>
          </a:custGeom>
          <a:blipFill>
            <a:blip r:embed="rId2"/>
            <a:stretch>
              <a:fillRect l="-18189" r="-18189"/>
            </a:stretch>
          </a:blipFill>
        </p:spPr>
        <p:txBody>
          <a:bodyPr/>
          <a:lstStyle/>
          <a:p>
            <a:endParaRPr lang="en-US"/>
          </a:p>
        </p:txBody>
      </p:sp>
      <p:sp>
        <p:nvSpPr>
          <p:cNvPr id="3" name="Freeform 3"/>
          <p:cNvSpPr/>
          <p:nvPr/>
        </p:nvSpPr>
        <p:spPr>
          <a:xfrm>
            <a:off x="17259300" y="9598457"/>
            <a:ext cx="1028700" cy="688543"/>
          </a:xfrm>
          <a:custGeom>
            <a:avLst/>
            <a:gdLst/>
            <a:ahLst/>
            <a:cxnLst/>
            <a:rect l="l" t="t" r="r" b="b"/>
            <a:pathLst>
              <a:path w="1028700" h="688543">
                <a:moveTo>
                  <a:pt x="0" y="0"/>
                </a:moveTo>
                <a:lnTo>
                  <a:pt x="1028700" y="0"/>
                </a:lnTo>
                <a:lnTo>
                  <a:pt x="1028700" y="688543"/>
                </a:lnTo>
                <a:lnTo>
                  <a:pt x="0" y="688543"/>
                </a:lnTo>
                <a:lnTo>
                  <a:pt x="0" y="0"/>
                </a:lnTo>
                <a:close/>
              </a:path>
            </a:pathLst>
          </a:custGeom>
          <a:blipFill>
            <a:blip r:embed="rId3"/>
            <a:stretch>
              <a:fillRect/>
            </a:stretch>
          </a:blipFill>
        </p:spPr>
        <p:txBody>
          <a:bodyPr/>
          <a:lstStyle/>
          <a:p>
            <a:endParaRPr lang="en-US"/>
          </a:p>
        </p:txBody>
      </p:sp>
      <p:sp>
        <p:nvSpPr>
          <p:cNvPr id="4" name="Freeform 4"/>
          <p:cNvSpPr/>
          <p:nvPr/>
        </p:nvSpPr>
        <p:spPr>
          <a:xfrm>
            <a:off x="454229" y="3257553"/>
            <a:ext cx="3007954" cy="2950660"/>
          </a:xfrm>
          <a:custGeom>
            <a:avLst/>
            <a:gdLst/>
            <a:ahLst/>
            <a:cxnLst/>
            <a:rect l="l" t="t" r="r" b="b"/>
            <a:pathLst>
              <a:path w="3007954" h="2950660">
                <a:moveTo>
                  <a:pt x="0" y="0"/>
                </a:moveTo>
                <a:lnTo>
                  <a:pt x="3007954" y="0"/>
                </a:lnTo>
                <a:lnTo>
                  <a:pt x="3007954" y="2950659"/>
                </a:lnTo>
                <a:lnTo>
                  <a:pt x="0" y="2950659"/>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9144000" y="2053758"/>
            <a:ext cx="8629650" cy="7570130"/>
            <a:chOff x="0" y="0"/>
            <a:chExt cx="11506200" cy="10093507"/>
          </a:xfrm>
        </p:grpSpPr>
        <p:sp>
          <p:nvSpPr>
            <p:cNvPr id="6" name="TextBox 6"/>
            <p:cNvSpPr txBox="1"/>
            <p:nvPr/>
          </p:nvSpPr>
          <p:spPr>
            <a:xfrm>
              <a:off x="0" y="-38100"/>
              <a:ext cx="11506200" cy="1013461"/>
            </a:xfrm>
            <a:prstGeom prst="rect">
              <a:avLst/>
            </a:prstGeom>
          </p:spPr>
          <p:txBody>
            <a:bodyPr lIns="0" tIns="0" rIns="0" bIns="0" rtlCol="0" anchor="t">
              <a:spAutoFit/>
            </a:bodyPr>
            <a:lstStyle/>
            <a:p>
              <a:pPr marL="0" lvl="0" indent="0" algn="l">
                <a:lnSpc>
                  <a:spcPts val="4800"/>
                </a:lnSpc>
                <a:spcBef>
                  <a:spcPct val="0"/>
                </a:spcBef>
              </a:pPr>
              <a:r>
                <a:rPr lang="en-US" sz="4800" b="1">
                  <a:solidFill>
                    <a:srgbClr val="243B3B"/>
                  </a:solidFill>
                  <a:latin typeface="Agrandir Narrow Bold"/>
                  <a:ea typeface="Agrandir Narrow Bold"/>
                  <a:cs typeface="Agrandir Narrow Bold"/>
                  <a:sym typeface="Agrandir Narrow Bold"/>
                </a:rPr>
                <a:t>Reusing a tried &amp; true solution</a:t>
              </a:r>
            </a:p>
          </p:txBody>
        </p:sp>
        <p:sp>
          <p:nvSpPr>
            <p:cNvPr id="7" name="TextBox 7"/>
            <p:cNvSpPr txBox="1"/>
            <p:nvPr/>
          </p:nvSpPr>
          <p:spPr>
            <a:xfrm>
              <a:off x="0" y="932604"/>
              <a:ext cx="11506200" cy="2065443"/>
            </a:xfrm>
            <a:prstGeom prst="rect">
              <a:avLst/>
            </a:prstGeom>
          </p:spPr>
          <p:txBody>
            <a:bodyPr lIns="0" tIns="0" rIns="0" bIns="0" rtlCol="0" anchor="t">
              <a:spAutoFit/>
            </a:bodyPr>
            <a:lstStyle/>
            <a:p>
              <a:pPr marL="0" lvl="0" indent="0" algn="l">
                <a:lnSpc>
                  <a:spcPts val="3079"/>
                </a:lnSpc>
                <a:spcBef>
                  <a:spcPct val="0"/>
                </a:spcBef>
              </a:pPr>
              <a:r>
                <a:rPr lang="en-US" sz="2199">
                  <a:solidFill>
                    <a:srgbClr val="243B3B"/>
                  </a:solidFill>
                  <a:latin typeface="Public Sans"/>
                  <a:ea typeface="Public Sans"/>
                  <a:cs typeface="Public Sans"/>
                  <a:sym typeface="Public Sans"/>
                </a:rPr>
                <a:t>Utilized by over 100 tribes, 8 state organizations, and over 70 volunteer groups. Already used the eXchange Network flows and WQX business rules and been utilized by tribes in the region for over 15 years.</a:t>
              </a:r>
            </a:p>
          </p:txBody>
        </p:sp>
        <p:sp>
          <p:nvSpPr>
            <p:cNvPr id="8" name="TextBox 8"/>
            <p:cNvSpPr txBox="1"/>
            <p:nvPr/>
          </p:nvSpPr>
          <p:spPr>
            <a:xfrm>
              <a:off x="0" y="3898674"/>
              <a:ext cx="11506200" cy="1013460"/>
            </a:xfrm>
            <a:prstGeom prst="rect">
              <a:avLst/>
            </a:prstGeom>
          </p:spPr>
          <p:txBody>
            <a:bodyPr lIns="0" tIns="0" rIns="0" bIns="0" rtlCol="0" anchor="t">
              <a:spAutoFit/>
            </a:bodyPr>
            <a:lstStyle/>
            <a:p>
              <a:pPr marL="0" lvl="0" indent="0" algn="l">
                <a:lnSpc>
                  <a:spcPts val="4800"/>
                </a:lnSpc>
                <a:spcBef>
                  <a:spcPct val="0"/>
                </a:spcBef>
              </a:pPr>
              <a:r>
                <a:rPr lang="en-US" sz="4800" b="1">
                  <a:solidFill>
                    <a:srgbClr val="243B3B"/>
                  </a:solidFill>
                  <a:latin typeface="Agrandir Narrow Bold"/>
                  <a:ea typeface="Agrandir Narrow Bold"/>
                  <a:cs typeface="Agrandir Narrow Bold"/>
                  <a:sym typeface="Agrandir Narrow Bold"/>
                </a:rPr>
                <a:t>Single sign-on/shared platform</a:t>
              </a:r>
            </a:p>
          </p:txBody>
        </p:sp>
        <p:sp>
          <p:nvSpPr>
            <p:cNvPr id="9" name="TextBox 9"/>
            <p:cNvSpPr txBox="1"/>
            <p:nvPr/>
          </p:nvSpPr>
          <p:spPr>
            <a:xfrm>
              <a:off x="0" y="4854984"/>
              <a:ext cx="11506200" cy="1544743"/>
            </a:xfrm>
            <a:prstGeom prst="rect">
              <a:avLst/>
            </a:prstGeom>
          </p:spPr>
          <p:txBody>
            <a:bodyPr lIns="0" tIns="0" rIns="0" bIns="0" rtlCol="0" anchor="t">
              <a:spAutoFit/>
            </a:bodyPr>
            <a:lstStyle/>
            <a:p>
              <a:pPr marL="0" lvl="0" indent="0" algn="l">
                <a:lnSpc>
                  <a:spcPts val="3079"/>
                </a:lnSpc>
                <a:spcBef>
                  <a:spcPct val="0"/>
                </a:spcBef>
              </a:pPr>
              <a:r>
                <a:rPr lang="en-US" sz="2199">
                  <a:solidFill>
                    <a:srgbClr val="243B3B"/>
                  </a:solidFill>
                  <a:latin typeface="Public Sans"/>
                  <a:ea typeface="Public Sans"/>
                  <a:cs typeface="Public Sans"/>
                  <a:sym typeface="Public Sans"/>
                </a:rPr>
                <a:t>Help reach more tribes with one product. Also promotes cross-training and ease the burden of turnover with one single tool to use.</a:t>
              </a:r>
            </a:p>
          </p:txBody>
        </p:sp>
        <p:sp>
          <p:nvSpPr>
            <p:cNvPr id="10" name="TextBox 10"/>
            <p:cNvSpPr txBox="1"/>
            <p:nvPr/>
          </p:nvSpPr>
          <p:spPr>
            <a:xfrm>
              <a:off x="0" y="7300354"/>
              <a:ext cx="11506200" cy="1826260"/>
            </a:xfrm>
            <a:prstGeom prst="rect">
              <a:avLst/>
            </a:prstGeom>
          </p:spPr>
          <p:txBody>
            <a:bodyPr lIns="0" tIns="0" rIns="0" bIns="0" rtlCol="0" anchor="t">
              <a:spAutoFit/>
            </a:bodyPr>
            <a:lstStyle/>
            <a:p>
              <a:pPr marL="0" lvl="0" indent="0" algn="l">
                <a:lnSpc>
                  <a:spcPts val="4800"/>
                </a:lnSpc>
                <a:spcBef>
                  <a:spcPct val="0"/>
                </a:spcBef>
              </a:pPr>
              <a:r>
                <a:rPr lang="en-US" sz="4800" b="1">
                  <a:solidFill>
                    <a:srgbClr val="243B3B"/>
                  </a:solidFill>
                  <a:latin typeface="Agrandir Narrow Bold"/>
                  <a:ea typeface="Agrandir Narrow Bold"/>
                  <a:cs typeface="Agrandir Narrow Bold"/>
                  <a:sym typeface="Agrandir Narrow Bold"/>
                </a:rPr>
                <a:t>Environmental specialist support team</a:t>
              </a:r>
            </a:p>
          </p:txBody>
        </p:sp>
        <p:sp>
          <p:nvSpPr>
            <p:cNvPr id="11" name="TextBox 11"/>
            <p:cNvSpPr txBox="1"/>
            <p:nvPr/>
          </p:nvSpPr>
          <p:spPr>
            <a:xfrm>
              <a:off x="0" y="9069464"/>
              <a:ext cx="11506200" cy="1024043"/>
            </a:xfrm>
            <a:prstGeom prst="rect">
              <a:avLst/>
            </a:prstGeom>
          </p:spPr>
          <p:txBody>
            <a:bodyPr lIns="0" tIns="0" rIns="0" bIns="0" rtlCol="0" anchor="t">
              <a:spAutoFit/>
            </a:bodyPr>
            <a:lstStyle/>
            <a:p>
              <a:pPr marL="0" lvl="0" indent="0" algn="l">
                <a:lnSpc>
                  <a:spcPts val="3079"/>
                </a:lnSpc>
                <a:spcBef>
                  <a:spcPct val="0"/>
                </a:spcBef>
              </a:pPr>
              <a:r>
                <a:rPr lang="en-US" sz="2199">
                  <a:solidFill>
                    <a:srgbClr val="243B3B"/>
                  </a:solidFill>
                  <a:latin typeface="Public Sans"/>
                  <a:ea typeface="Public Sans"/>
                  <a:cs typeface="Public Sans"/>
                  <a:sym typeface="Public Sans"/>
                </a:rPr>
                <a:t>Not just software, but a support team built with environmental specialists that understand the unique needs of each organization</a:t>
              </a:r>
            </a:p>
          </p:txBody>
        </p:sp>
      </p:grpSp>
      <p:grpSp>
        <p:nvGrpSpPr>
          <p:cNvPr id="12" name="Group 12"/>
          <p:cNvGrpSpPr/>
          <p:nvPr/>
        </p:nvGrpSpPr>
        <p:grpSpPr>
          <a:xfrm>
            <a:off x="206316" y="676687"/>
            <a:ext cx="17875368" cy="3737373"/>
            <a:chOff x="0" y="0"/>
            <a:chExt cx="23833823" cy="4983164"/>
          </a:xfrm>
        </p:grpSpPr>
        <p:sp>
          <p:nvSpPr>
            <p:cNvPr id="13" name="TextBox 13"/>
            <p:cNvSpPr txBox="1"/>
            <p:nvPr/>
          </p:nvSpPr>
          <p:spPr>
            <a:xfrm>
              <a:off x="0" y="-76200"/>
              <a:ext cx="23833823" cy="2901269"/>
            </a:xfrm>
            <a:prstGeom prst="rect">
              <a:avLst/>
            </a:prstGeom>
          </p:spPr>
          <p:txBody>
            <a:bodyPr lIns="0" tIns="0" rIns="0" bIns="0" rtlCol="0" anchor="t">
              <a:spAutoFit/>
            </a:bodyPr>
            <a:lstStyle/>
            <a:p>
              <a:pPr algn="l">
                <a:lnSpc>
                  <a:spcPts val="7583"/>
                </a:lnSpc>
              </a:pPr>
              <a:r>
                <a:rPr lang="en-US" sz="7583" b="1">
                  <a:solidFill>
                    <a:srgbClr val="243B3B"/>
                  </a:solidFill>
                  <a:latin typeface="Agrandir Narrow Bold"/>
                  <a:ea typeface="Agrandir Narrow Bold"/>
                  <a:cs typeface="Agrandir Narrow Bold"/>
                  <a:sym typeface="Agrandir Narrow Bold"/>
                </a:rPr>
                <a:t>Why GS Elements for this collaboration?</a:t>
              </a:r>
            </a:p>
            <a:p>
              <a:pPr marL="0" lvl="0" indent="0" algn="l">
                <a:lnSpc>
                  <a:spcPts val="7583"/>
                </a:lnSpc>
                <a:spcBef>
                  <a:spcPct val="0"/>
                </a:spcBef>
              </a:pPr>
              <a:endParaRPr lang="en-US" sz="7583" b="1">
                <a:solidFill>
                  <a:srgbClr val="243B3B"/>
                </a:solidFill>
                <a:latin typeface="Agrandir Narrow Bold"/>
                <a:ea typeface="Agrandir Narrow Bold"/>
                <a:cs typeface="Agrandir Narrow Bold"/>
                <a:sym typeface="Agrandir Narrow Bold"/>
              </a:endParaRPr>
            </a:p>
          </p:txBody>
        </p:sp>
        <p:sp>
          <p:nvSpPr>
            <p:cNvPr id="14" name="TextBox 14"/>
            <p:cNvSpPr txBox="1"/>
            <p:nvPr/>
          </p:nvSpPr>
          <p:spPr>
            <a:xfrm>
              <a:off x="0" y="4484384"/>
              <a:ext cx="23833823" cy="498780"/>
            </a:xfrm>
            <a:prstGeom prst="rect">
              <a:avLst/>
            </a:prstGeom>
          </p:spPr>
          <p:txBody>
            <a:bodyPr lIns="0" tIns="0" rIns="0" bIns="0" rtlCol="0" anchor="t">
              <a:spAutoFit/>
            </a:bodyPr>
            <a:lstStyle/>
            <a:p>
              <a:pPr marL="0" lvl="0" indent="0" algn="l">
                <a:lnSpc>
                  <a:spcPts val="3114"/>
                </a:lnSpc>
                <a:spcBef>
                  <a:spcPct val="0"/>
                </a:spcBef>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43B3B"/>
        </a:solidFill>
        <a:effectLst/>
      </p:bgPr>
    </p:bg>
    <p:spTree>
      <p:nvGrpSpPr>
        <p:cNvPr id="1" name=""/>
        <p:cNvGrpSpPr/>
        <p:nvPr/>
      </p:nvGrpSpPr>
      <p:grpSpPr>
        <a:xfrm>
          <a:off x="0" y="0"/>
          <a:ext cx="0" cy="0"/>
          <a:chOff x="0" y="0"/>
          <a:chExt cx="0" cy="0"/>
        </a:xfrm>
      </p:grpSpPr>
      <p:sp>
        <p:nvSpPr>
          <p:cNvPr id="2" name="TextBox 2"/>
          <p:cNvSpPr txBox="1"/>
          <p:nvPr/>
        </p:nvSpPr>
        <p:spPr>
          <a:xfrm>
            <a:off x="1194888" y="359918"/>
            <a:ext cx="16187078" cy="3124200"/>
          </a:xfrm>
          <a:prstGeom prst="rect">
            <a:avLst/>
          </a:prstGeom>
        </p:spPr>
        <p:txBody>
          <a:bodyPr lIns="0" tIns="0" rIns="0" bIns="0" rtlCol="0" anchor="t">
            <a:spAutoFit/>
          </a:bodyPr>
          <a:lstStyle/>
          <a:p>
            <a:pPr algn="l">
              <a:lnSpc>
                <a:spcPts val="7500"/>
              </a:lnSpc>
            </a:pPr>
            <a:r>
              <a:rPr lang="en-US" sz="7500" b="1">
                <a:solidFill>
                  <a:srgbClr val="D1D1CB"/>
                </a:solidFill>
                <a:latin typeface="Agrandir Narrow Bold"/>
                <a:ea typeface="Agrandir Narrow Bold"/>
                <a:cs typeface="Agrandir Narrow Bold"/>
                <a:sym typeface="Agrandir Narrow Bold"/>
              </a:rPr>
              <a:t>Why GS Elements for this collaboration?</a:t>
            </a:r>
          </a:p>
          <a:p>
            <a:pPr marL="0" lvl="0" indent="0" algn="l">
              <a:lnSpc>
                <a:spcPts val="7500"/>
              </a:lnSpc>
              <a:spcBef>
                <a:spcPct val="0"/>
              </a:spcBef>
            </a:pPr>
            <a:endParaRPr lang="en-US" sz="7500" b="1">
              <a:solidFill>
                <a:srgbClr val="D1D1CB"/>
              </a:solidFill>
              <a:latin typeface="Agrandir Narrow Bold"/>
              <a:ea typeface="Agrandir Narrow Bold"/>
              <a:cs typeface="Agrandir Narrow Bold"/>
              <a:sym typeface="Agrandir Narrow Bold"/>
            </a:endParaRPr>
          </a:p>
        </p:txBody>
      </p:sp>
      <p:sp>
        <p:nvSpPr>
          <p:cNvPr id="3" name="TextBox 3"/>
          <p:cNvSpPr txBox="1"/>
          <p:nvPr/>
        </p:nvSpPr>
        <p:spPr>
          <a:xfrm>
            <a:off x="9622878" y="2546272"/>
            <a:ext cx="7759088" cy="6964574"/>
          </a:xfrm>
          <a:prstGeom prst="rect">
            <a:avLst/>
          </a:prstGeom>
        </p:spPr>
        <p:txBody>
          <a:bodyPr lIns="0" tIns="0" rIns="0" bIns="0" rtlCol="0" anchor="t">
            <a:spAutoFit/>
          </a:bodyPr>
          <a:lstStyle/>
          <a:p>
            <a:pPr marL="651637" lvl="1" indent="-325819" algn="l">
              <a:lnSpc>
                <a:spcPts val="4225"/>
              </a:lnSpc>
              <a:buFont typeface="Arial"/>
              <a:buChar char="•"/>
            </a:pPr>
            <a:r>
              <a:rPr lang="en-US" sz="3018">
                <a:solidFill>
                  <a:srgbClr val="D1D1CB"/>
                </a:solidFill>
                <a:latin typeface="Public Sans"/>
                <a:ea typeface="Public Sans"/>
                <a:cs typeface="Public Sans"/>
                <a:sym typeface="Public Sans"/>
              </a:rPr>
              <a:t>Built-in Cross-media map/spatial viewer</a:t>
            </a:r>
          </a:p>
          <a:p>
            <a:pPr marL="651637" lvl="1" indent="-325819" algn="l">
              <a:lnSpc>
                <a:spcPts val="4225"/>
              </a:lnSpc>
              <a:buFont typeface="Arial"/>
              <a:buChar char="•"/>
            </a:pPr>
            <a:r>
              <a:rPr lang="en-US" sz="3018">
                <a:solidFill>
                  <a:srgbClr val="D1D1CB"/>
                </a:solidFill>
                <a:latin typeface="Public Sans"/>
                <a:ea typeface="Public Sans"/>
                <a:cs typeface="Public Sans"/>
                <a:sym typeface="Public Sans"/>
              </a:rPr>
              <a:t>Thresholds and built-in QC checking</a:t>
            </a:r>
          </a:p>
          <a:p>
            <a:pPr marL="651637" lvl="1" indent="-325819" algn="l">
              <a:lnSpc>
                <a:spcPts val="4225"/>
              </a:lnSpc>
              <a:buFont typeface="Arial"/>
              <a:buChar char="•"/>
            </a:pPr>
            <a:r>
              <a:rPr lang="en-US" sz="3018">
                <a:solidFill>
                  <a:srgbClr val="D1D1CB"/>
                </a:solidFill>
                <a:latin typeface="Public Sans"/>
                <a:ea typeface="Public Sans"/>
                <a:cs typeface="Public Sans"/>
                <a:sym typeface="Public Sans"/>
              </a:rPr>
              <a:t>Local Data Management FIRST</a:t>
            </a:r>
          </a:p>
          <a:p>
            <a:pPr marL="651637" lvl="1" indent="-325819" algn="l">
              <a:lnSpc>
                <a:spcPts val="4225"/>
              </a:lnSpc>
              <a:buFont typeface="Arial"/>
              <a:buChar char="•"/>
            </a:pPr>
            <a:r>
              <a:rPr lang="en-US" sz="3018">
                <a:solidFill>
                  <a:srgbClr val="D1D1CB"/>
                </a:solidFill>
                <a:latin typeface="Public Sans"/>
                <a:ea typeface="Public Sans"/>
                <a:cs typeface="Public Sans"/>
                <a:sym typeface="Public Sans"/>
              </a:rPr>
              <a:t>Built in data analysis tools</a:t>
            </a:r>
          </a:p>
          <a:p>
            <a:pPr marL="1303275" lvl="2" indent="-434425" algn="l">
              <a:lnSpc>
                <a:spcPts val="4225"/>
              </a:lnSpc>
              <a:buFont typeface="Arial"/>
              <a:buChar char="⚬"/>
            </a:pPr>
            <a:r>
              <a:rPr lang="en-US" sz="3018">
                <a:solidFill>
                  <a:srgbClr val="D1D1CB"/>
                </a:solidFill>
                <a:latin typeface="Public Sans"/>
                <a:ea typeface="Public Sans"/>
                <a:cs typeface="Public Sans"/>
                <a:sym typeface="Public Sans"/>
              </a:rPr>
              <a:t>or use web feature services to connect with your own tool, GIS, R, or other software</a:t>
            </a:r>
          </a:p>
          <a:p>
            <a:pPr marL="651637" lvl="1" indent="-325819" algn="l">
              <a:lnSpc>
                <a:spcPts val="4225"/>
              </a:lnSpc>
              <a:buFont typeface="Arial"/>
              <a:buChar char="•"/>
            </a:pPr>
            <a:r>
              <a:rPr lang="en-US" sz="3018">
                <a:solidFill>
                  <a:srgbClr val="D1D1CB"/>
                </a:solidFill>
                <a:latin typeface="Public Sans"/>
                <a:ea typeface="Public Sans"/>
                <a:cs typeface="Public Sans"/>
                <a:sym typeface="Public Sans"/>
              </a:rPr>
              <a:t>Integrated Google maps </a:t>
            </a:r>
          </a:p>
          <a:p>
            <a:pPr marL="1303275" lvl="2" indent="-434425" algn="l">
              <a:lnSpc>
                <a:spcPts val="4225"/>
              </a:lnSpc>
              <a:buFont typeface="Arial"/>
              <a:buChar char="⚬"/>
            </a:pPr>
            <a:r>
              <a:rPr lang="en-US" sz="3018">
                <a:solidFill>
                  <a:srgbClr val="D1D1CB"/>
                </a:solidFill>
                <a:latin typeface="Public Sans"/>
                <a:ea typeface="Public Sans"/>
                <a:cs typeface="Public Sans"/>
                <a:sym typeface="Public Sans"/>
              </a:rPr>
              <a:t>or use web feature services to connect with your own tool, GIS, R, or other software</a:t>
            </a:r>
          </a:p>
          <a:p>
            <a:pPr marL="651637" lvl="1" indent="-325819" algn="l">
              <a:lnSpc>
                <a:spcPts val="4225"/>
              </a:lnSpc>
              <a:buFont typeface="Arial"/>
              <a:buChar char="•"/>
            </a:pPr>
            <a:r>
              <a:rPr lang="en-US" sz="3018">
                <a:solidFill>
                  <a:srgbClr val="D1D1CB"/>
                </a:solidFill>
                <a:latin typeface="Public Sans"/>
                <a:ea typeface="Public Sans"/>
                <a:cs typeface="Public Sans"/>
                <a:sym typeface="Public Sans"/>
              </a:rPr>
              <a:t>Automatic flow to EPA</a:t>
            </a:r>
          </a:p>
        </p:txBody>
      </p:sp>
      <p:grpSp>
        <p:nvGrpSpPr>
          <p:cNvPr id="4" name="Group 4"/>
          <p:cNvGrpSpPr>
            <a:grpSpLocks noChangeAspect="1"/>
          </p:cNvGrpSpPr>
          <p:nvPr/>
        </p:nvGrpSpPr>
        <p:grpSpPr>
          <a:xfrm>
            <a:off x="1028700" y="2506140"/>
            <a:ext cx="8579461" cy="6888374"/>
            <a:chOff x="0" y="0"/>
            <a:chExt cx="7467600" cy="5995670"/>
          </a:xfrm>
        </p:grpSpPr>
        <p:sp>
          <p:nvSpPr>
            <p:cNvPr id="5" name="Freeform 5"/>
            <p:cNvSpPr/>
            <p:nvPr/>
          </p:nvSpPr>
          <p:spPr>
            <a:xfrm>
              <a:off x="0" y="0"/>
              <a:ext cx="7467600" cy="4513580"/>
            </a:xfrm>
            <a:custGeom>
              <a:avLst/>
              <a:gdLst/>
              <a:ahLst/>
              <a:cxnLst/>
              <a:rect l="l" t="t" r="r" b="b"/>
              <a:pathLst>
                <a:path w="7467600" h="451358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txBody>
            <a:bodyPr/>
            <a:lstStyle/>
            <a:p>
              <a:endParaRPr lang="en-US"/>
            </a:p>
          </p:txBody>
        </p:sp>
        <p:sp>
          <p:nvSpPr>
            <p:cNvPr id="6" name="Freeform 6"/>
            <p:cNvSpPr/>
            <p:nvPr/>
          </p:nvSpPr>
          <p:spPr>
            <a:xfrm>
              <a:off x="0" y="4514850"/>
              <a:ext cx="7467600" cy="695960"/>
            </a:xfrm>
            <a:custGeom>
              <a:avLst/>
              <a:gdLst/>
              <a:ahLst/>
              <a:cxnLst/>
              <a:rect l="l" t="t" r="r" b="b"/>
              <a:pathLst>
                <a:path w="7467600" h="69596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txBody>
            <a:bodyPr/>
            <a:lstStyle/>
            <a:p>
              <a:endParaRPr lang="en-US"/>
            </a:p>
          </p:txBody>
        </p:sp>
        <p:sp>
          <p:nvSpPr>
            <p:cNvPr id="7" name="Freeform 7"/>
            <p:cNvSpPr/>
            <p:nvPr/>
          </p:nvSpPr>
          <p:spPr>
            <a:xfrm>
              <a:off x="2429510" y="5210810"/>
              <a:ext cx="2606040" cy="791210"/>
            </a:xfrm>
            <a:custGeom>
              <a:avLst/>
              <a:gdLst/>
              <a:ahLst/>
              <a:cxnLst/>
              <a:rect l="l" t="t" r="r" b="b"/>
              <a:pathLst>
                <a:path w="2606040" h="79121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txBody>
            <a:bodyPr/>
            <a:lstStyle/>
            <a:p>
              <a:endParaRPr lang="en-US"/>
            </a:p>
          </p:txBody>
        </p:sp>
        <p:sp>
          <p:nvSpPr>
            <p:cNvPr id="8" name="Freeform 8"/>
            <p:cNvSpPr/>
            <p:nvPr/>
          </p:nvSpPr>
          <p:spPr>
            <a:xfrm>
              <a:off x="314960" y="353060"/>
              <a:ext cx="6827520" cy="3835400"/>
            </a:xfrm>
            <a:custGeom>
              <a:avLst/>
              <a:gdLst/>
              <a:ahLst/>
              <a:cxnLst/>
              <a:rect l="l" t="t" r="r" b="b"/>
              <a:pathLst>
                <a:path w="6827520" h="3835400">
                  <a:moveTo>
                    <a:pt x="0" y="0"/>
                  </a:moveTo>
                  <a:lnTo>
                    <a:pt x="6827520" y="0"/>
                  </a:lnTo>
                  <a:lnTo>
                    <a:pt x="6827520" y="3835400"/>
                  </a:lnTo>
                  <a:lnTo>
                    <a:pt x="0" y="3835400"/>
                  </a:lnTo>
                  <a:close/>
                </a:path>
              </a:pathLst>
            </a:custGeom>
            <a:blipFill>
              <a:blip r:embed="rId2"/>
              <a:stretch>
                <a:fillRect l="-8345" r="-8345"/>
              </a:stretch>
            </a:blipFill>
          </p:spPr>
          <p:txBody>
            <a:bodyPr/>
            <a:lstStyle/>
            <a:p>
              <a:endParaRPr lang="en-US"/>
            </a:p>
          </p:txBody>
        </p:sp>
      </p:grpSp>
      <p:sp>
        <p:nvSpPr>
          <p:cNvPr id="9" name="Freeform 9"/>
          <p:cNvSpPr/>
          <p:nvPr/>
        </p:nvSpPr>
        <p:spPr>
          <a:xfrm>
            <a:off x="17259300" y="9598457"/>
            <a:ext cx="1028700" cy="688543"/>
          </a:xfrm>
          <a:custGeom>
            <a:avLst/>
            <a:gdLst/>
            <a:ahLst/>
            <a:cxnLst/>
            <a:rect l="l" t="t" r="r" b="b"/>
            <a:pathLst>
              <a:path w="1028700" h="688543">
                <a:moveTo>
                  <a:pt x="0" y="0"/>
                </a:moveTo>
                <a:lnTo>
                  <a:pt x="1028700" y="0"/>
                </a:lnTo>
                <a:lnTo>
                  <a:pt x="1028700" y="688543"/>
                </a:lnTo>
                <a:lnTo>
                  <a:pt x="0" y="688543"/>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43B3B"/>
        </a:solidFill>
        <a:effectLst/>
      </p:bgPr>
    </p:bg>
    <p:spTree>
      <p:nvGrpSpPr>
        <p:cNvPr id="1" name=""/>
        <p:cNvGrpSpPr/>
        <p:nvPr/>
      </p:nvGrpSpPr>
      <p:grpSpPr>
        <a:xfrm>
          <a:off x="0" y="0"/>
          <a:ext cx="0" cy="0"/>
          <a:chOff x="0" y="0"/>
          <a:chExt cx="0" cy="0"/>
        </a:xfrm>
      </p:grpSpPr>
      <p:sp>
        <p:nvSpPr>
          <p:cNvPr id="2" name="Freeform 2"/>
          <p:cNvSpPr/>
          <p:nvPr/>
        </p:nvSpPr>
        <p:spPr>
          <a:xfrm>
            <a:off x="5063238" y="2902711"/>
            <a:ext cx="8161524" cy="7278329"/>
          </a:xfrm>
          <a:custGeom>
            <a:avLst/>
            <a:gdLst/>
            <a:ahLst/>
            <a:cxnLst/>
            <a:rect l="l" t="t" r="r" b="b"/>
            <a:pathLst>
              <a:path w="8161524" h="7278329">
                <a:moveTo>
                  <a:pt x="0" y="0"/>
                </a:moveTo>
                <a:lnTo>
                  <a:pt x="8161524" y="0"/>
                </a:lnTo>
                <a:lnTo>
                  <a:pt x="8161524" y="7278329"/>
                </a:lnTo>
                <a:lnTo>
                  <a:pt x="0" y="7278329"/>
                </a:lnTo>
                <a:lnTo>
                  <a:pt x="0" y="0"/>
                </a:lnTo>
                <a:close/>
              </a:path>
            </a:pathLst>
          </a:custGeom>
          <a:blipFill>
            <a:blip r:embed="rId2"/>
            <a:stretch>
              <a:fillRect t="-3263" b="-3263"/>
            </a:stretch>
          </a:blipFill>
        </p:spPr>
        <p:txBody>
          <a:bodyPr/>
          <a:lstStyle/>
          <a:p>
            <a:endParaRPr lang="en-US"/>
          </a:p>
        </p:txBody>
      </p:sp>
      <p:sp>
        <p:nvSpPr>
          <p:cNvPr id="3" name="Freeform 3"/>
          <p:cNvSpPr/>
          <p:nvPr/>
        </p:nvSpPr>
        <p:spPr>
          <a:xfrm>
            <a:off x="605778" y="5842279"/>
            <a:ext cx="5143456" cy="3076396"/>
          </a:xfrm>
          <a:custGeom>
            <a:avLst/>
            <a:gdLst/>
            <a:ahLst/>
            <a:cxnLst/>
            <a:rect l="l" t="t" r="r" b="b"/>
            <a:pathLst>
              <a:path w="5143456" h="3076396">
                <a:moveTo>
                  <a:pt x="0" y="0"/>
                </a:moveTo>
                <a:lnTo>
                  <a:pt x="5143457" y="0"/>
                </a:lnTo>
                <a:lnTo>
                  <a:pt x="5143457" y="3076396"/>
                </a:lnTo>
                <a:lnTo>
                  <a:pt x="0" y="3076396"/>
                </a:lnTo>
                <a:lnTo>
                  <a:pt x="0" y="0"/>
                </a:lnTo>
                <a:close/>
              </a:path>
            </a:pathLst>
          </a:custGeom>
          <a:blipFill>
            <a:blip r:embed="rId3"/>
            <a:stretch>
              <a:fillRect r="-45770"/>
            </a:stretch>
          </a:blipFill>
        </p:spPr>
        <p:txBody>
          <a:bodyPr/>
          <a:lstStyle/>
          <a:p>
            <a:endParaRPr lang="en-US"/>
          </a:p>
        </p:txBody>
      </p:sp>
      <p:grpSp>
        <p:nvGrpSpPr>
          <p:cNvPr id="4" name="Group 4"/>
          <p:cNvGrpSpPr/>
          <p:nvPr/>
        </p:nvGrpSpPr>
        <p:grpSpPr>
          <a:xfrm>
            <a:off x="104935" y="6681698"/>
            <a:ext cx="2805249" cy="280524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46" r="-25046"/>
              </a:stretch>
            </a:blipFill>
          </p:spPr>
          <p:txBody>
            <a:bodyPr/>
            <a:lstStyle/>
            <a:p>
              <a:endParaRPr lang="en-US"/>
            </a:p>
          </p:txBody>
        </p:sp>
      </p:grpSp>
      <p:sp>
        <p:nvSpPr>
          <p:cNvPr id="6" name="Freeform 6"/>
          <p:cNvSpPr/>
          <p:nvPr/>
        </p:nvSpPr>
        <p:spPr>
          <a:xfrm>
            <a:off x="11749389" y="3008671"/>
            <a:ext cx="6538611" cy="2868816"/>
          </a:xfrm>
          <a:custGeom>
            <a:avLst/>
            <a:gdLst/>
            <a:ahLst/>
            <a:cxnLst/>
            <a:rect l="l" t="t" r="r" b="b"/>
            <a:pathLst>
              <a:path w="6538611" h="2868816">
                <a:moveTo>
                  <a:pt x="0" y="0"/>
                </a:moveTo>
                <a:lnTo>
                  <a:pt x="6538611" y="0"/>
                </a:lnTo>
                <a:lnTo>
                  <a:pt x="6538611" y="2868815"/>
                </a:lnTo>
                <a:lnTo>
                  <a:pt x="0" y="2868815"/>
                </a:lnTo>
                <a:lnTo>
                  <a:pt x="0" y="0"/>
                </a:lnTo>
                <a:close/>
              </a:path>
            </a:pathLst>
          </a:custGeom>
          <a:blipFill>
            <a:blip r:embed="rId5"/>
            <a:stretch>
              <a:fillRect/>
            </a:stretch>
          </a:blipFill>
        </p:spPr>
        <p:txBody>
          <a:bodyPr/>
          <a:lstStyle/>
          <a:p>
            <a:endParaRPr lang="en-US"/>
          </a:p>
        </p:txBody>
      </p:sp>
      <p:grpSp>
        <p:nvGrpSpPr>
          <p:cNvPr id="7" name="Group 7"/>
          <p:cNvGrpSpPr/>
          <p:nvPr/>
        </p:nvGrpSpPr>
        <p:grpSpPr>
          <a:xfrm>
            <a:off x="12499196" y="4146506"/>
            <a:ext cx="2887792" cy="288779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046" r="-25046"/>
              </a:stretch>
            </a:blipFill>
          </p:spPr>
          <p:txBody>
            <a:bodyPr/>
            <a:lstStyle/>
            <a:p>
              <a:endParaRPr lang="en-US"/>
            </a:p>
          </p:txBody>
        </p:sp>
      </p:grpSp>
      <p:sp>
        <p:nvSpPr>
          <p:cNvPr id="9" name="AutoShape 9"/>
          <p:cNvSpPr/>
          <p:nvPr/>
        </p:nvSpPr>
        <p:spPr>
          <a:xfrm>
            <a:off x="4445179" y="8543655"/>
            <a:ext cx="1682275" cy="1032616"/>
          </a:xfrm>
          <a:prstGeom prst="line">
            <a:avLst/>
          </a:prstGeom>
          <a:ln w="190500" cap="flat">
            <a:solidFill>
              <a:srgbClr val="FFFFFF"/>
            </a:solidFill>
            <a:prstDash val="solid"/>
            <a:headEnd type="none" w="sm" len="sm"/>
            <a:tailEnd type="arrow" w="med" len="sm"/>
          </a:ln>
        </p:spPr>
        <p:txBody>
          <a:bodyPr/>
          <a:lstStyle/>
          <a:p>
            <a:endParaRPr lang="en-US"/>
          </a:p>
        </p:txBody>
      </p:sp>
      <p:sp>
        <p:nvSpPr>
          <p:cNvPr id="10" name="AutoShape 10"/>
          <p:cNvSpPr/>
          <p:nvPr/>
        </p:nvSpPr>
        <p:spPr>
          <a:xfrm flipH="1">
            <a:off x="9904260" y="5590402"/>
            <a:ext cx="2161194" cy="1255495"/>
          </a:xfrm>
          <a:prstGeom prst="line">
            <a:avLst/>
          </a:prstGeom>
          <a:ln w="190500" cap="flat">
            <a:solidFill>
              <a:srgbClr val="FFFFFF"/>
            </a:solidFill>
            <a:prstDash val="solid"/>
            <a:headEnd type="none" w="sm" len="sm"/>
            <a:tailEnd type="arrow" w="med" len="sm"/>
          </a:ln>
        </p:spPr>
        <p:txBody>
          <a:bodyPr/>
          <a:lstStyle/>
          <a:p>
            <a:endParaRPr lang="en-US"/>
          </a:p>
        </p:txBody>
      </p:sp>
      <p:grpSp>
        <p:nvGrpSpPr>
          <p:cNvPr id="11" name="Group 11"/>
          <p:cNvGrpSpPr/>
          <p:nvPr/>
        </p:nvGrpSpPr>
        <p:grpSpPr>
          <a:xfrm>
            <a:off x="14841634" y="7182832"/>
            <a:ext cx="2738655" cy="273865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30624" t="-2156" r="-31549"/>
              </a:stretch>
            </a:blipFill>
          </p:spPr>
          <p:txBody>
            <a:bodyPr/>
            <a:lstStyle/>
            <a:p>
              <a:endParaRPr lang="en-US"/>
            </a:p>
          </p:txBody>
        </p:sp>
      </p:grpSp>
      <p:sp>
        <p:nvSpPr>
          <p:cNvPr id="13" name="AutoShape 13"/>
          <p:cNvSpPr/>
          <p:nvPr/>
        </p:nvSpPr>
        <p:spPr>
          <a:xfrm flipH="1" flipV="1">
            <a:off x="12118224" y="7616485"/>
            <a:ext cx="2723411" cy="935675"/>
          </a:xfrm>
          <a:prstGeom prst="line">
            <a:avLst/>
          </a:prstGeom>
          <a:ln w="190500" cap="flat">
            <a:solidFill>
              <a:srgbClr val="FFFFFF"/>
            </a:solidFill>
            <a:prstDash val="solid"/>
            <a:headEnd type="none" w="sm" len="sm"/>
            <a:tailEnd type="arrow" w="med" len="sm"/>
          </a:ln>
        </p:spPr>
        <p:txBody>
          <a:bodyPr/>
          <a:lstStyle/>
          <a:p>
            <a:endParaRPr lang="en-US"/>
          </a:p>
        </p:txBody>
      </p:sp>
      <p:sp>
        <p:nvSpPr>
          <p:cNvPr id="14" name="TextBox 14"/>
          <p:cNvSpPr txBox="1"/>
          <p:nvPr/>
        </p:nvSpPr>
        <p:spPr>
          <a:xfrm>
            <a:off x="360511" y="1050471"/>
            <a:ext cx="17566978" cy="1219200"/>
          </a:xfrm>
          <a:prstGeom prst="rect">
            <a:avLst/>
          </a:prstGeom>
        </p:spPr>
        <p:txBody>
          <a:bodyPr lIns="0" tIns="0" rIns="0" bIns="0" rtlCol="0" anchor="t">
            <a:spAutoFit/>
          </a:bodyPr>
          <a:lstStyle/>
          <a:p>
            <a:pPr algn="ctr">
              <a:lnSpc>
                <a:spcPts val="7500"/>
              </a:lnSpc>
              <a:spcBef>
                <a:spcPct val="0"/>
              </a:spcBef>
            </a:pPr>
            <a:r>
              <a:rPr lang="en-US" sz="7500" b="1">
                <a:solidFill>
                  <a:srgbClr val="FFFFFF"/>
                </a:solidFill>
                <a:latin typeface="Agrandir Narrow Bold"/>
                <a:ea typeface="Agrandir Narrow Bold"/>
                <a:cs typeface="Agrandir Narrow Bold"/>
                <a:sym typeface="Agrandir Narrow Bold"/>
              </a:rPr>
              <a:t>Why GS Elements for this collaboration?</a:t>
            </a:r>
          </a:p>
        </p:txBody>
      </p:sp>
      <p:sp>
        <p:nvSpPr>
          <p:cNvPr id="15" name="TextBox 15"/>
          <p:cNvSpPr txBox="1"/>
          <p:nvPr/>
        </p:nvSpPr>
        <p:spPr>
          <a:xfrm>
            <a:off x="12584635" y="5210314"/>
            <a:ext cx="2887792" cy="728419"/>
          </a:xfrm>
          <a:prstGeom prst="rect">
            <a:avLst/>
          </a:prstGeom>
        </p:spPr>
        <p:txBody>
          <a:bodyPr wrap="square" lIns="0" tIns="0" rIns="0" bIns="0" rtlCol="0" anchor="t">
            <a:spAutoFit/>
          </a:bodyPr>
          <a:lstStyle/>
          <a:p>
            <a:pPr algn="ctr">
              <a:lnSpc>
                <a:spcPts val="6050"/>
              </a:lnSpc>
            </a:pPr>
            <a:r>
              <a:rPr lang="en-US" sz="4322" b="1" dirty="0">
                <a:solidFill>
                  <a:srgbClr val="FDFDFD"/>
                </a:solidFill>
                <a:latin typeface="Canva Sans 1 Bold"/>
                <a:ea typeface="Canva Sans 1 Bold"/>
                <a:cs typeface="Canva Sans 1 Bold"/>
                <a:sym typeface="Canva Sans 1 Bold"/>
              </a:rPr>
              <a:t>ATTAINS</a:t>
            </a:r>
          </a:p>
        </p:txBody>
      </p:sp>
      <p:sp>
        <p:nvSpPr>
          <p:cNvPr id="16" name="TextBox 16"/>
          <p:cNvSpPr txBox="1"/>
          <p:nvPr/>
        </p:nvSpPr>
        <p:spPr>
          <a:xfrm>
            <a:off x="533400" y="7543365"/>
            <a:ext cx="1716724" cy="967614"/>
          </a:xfrm>
          <a:prstGeom prst="rect">
            <a:avLst/>
          </a:prstGeom>
        </p:spPr>
        <p:txBody>
          <a:bodyPr wrap="square" lIns="0" tIns="0" rIns="0" bIns="0" rtlCol="0" anchor="t">
            <a:spAutoFit/>
          </a:bodyPr>
          <a:lstStyle/>
          <a:p>
            <a:pPr algn="ctr">
              <a:lnSpc>
                <a:spcPts val="7845"/>
              </a:lnSpc>
            </a:pPr>
            <a:r>
              <a:rPr lang="en-US" sz="5603" b="1" dirty="0">
                <a:solidFill>
                  <a:srgbClr val="FDFDFD"/>
                </a:solidFill>
                <a:latin typeface="Canva Sans 1 Bold"/>
                <a:ea typeface="Canva Sans 1 Bold"/>
                <a:cs typeface="Canva Sans 1 Bold"/>
                <a:sym typeface="Canva Sans 1 Bold"/>
              </a:rPr>
              <a:t>AQS</a:t>
            </a:r>
          </a:p>
        </p:txBody>
      </p:sp>
      <p:sp>
        <p:nvSpPr>
          <p:cNvPr id="17" name="TextBox 17"/>
          <p:cNvSpPr txBox="1"/>
          <p:nvPr/>
        </p:nvSpPr>
        <p:spPr>
          <a:xfrm>
            <a:off x="15122803" y="7530760"/>
            <a:ext cx="2136497" cy="2126689"/>
          </a:xfrm>
          <a:prstGeom prst="rect">
            <a:avLst/>
          </a:prstGeom>
        </p:spPr>
        <p:txBody>
          <a:bodyPr wrap="square" lIns="0" tIns="0" rIns="0" bIns="0" rtlCol="0" anchor="t">
            <a:spAutoFit/>
          </a:bodyPr>
          <a:lstStyle/>
          <a:p>
            <a:pPr algn="ctr">
              <a:lnSpc>
                <a:spcPts val="5630"/>
              </a:lnSpc>
            </a:pPr>
            <a:r>
              <a:rPr lang="en-US" sz="4022" b="1" dirty="0">
                <a:solidFill>
                  <a:srgbClr val="FDFDFD"/>
                </a:solidFill>
                <a:latin typeface="Canva Sans 1 Bold"/>
                <a:ea typeface="Canva Sans 1 Bold"/>
                <a:cs typeface="Canva Sans 1 Bold"/>
                <a:sym typeface="Canva Sans 1 Bold"/>
              </a:rPr>
              <a:t>TRIBAL</a:t>
            </a:r>
          </a:p>
          <a:p>
            <a:pPr algn="ctr">
              <a:lnSpc>
                <a:spcPts val="5630"/>
              </a:lnSpc>
            </a:pPr>
            <a:r>
              <a:rPr lang="en-US" sz="4022" b="1" dirty="0">
                <a:solidFill>
                  <a:srgbClr val="FDFDFD"/>
                </a:solidFill>
                <a:latin typeface="Canva Sans 1 Bold"/>
                <a:ea typeface="Canva Sans 1 Bold"/>
                <a:cs typeface="Canva Sans 1 Bold"/>
                <a:sym typeface="Canva Sans 1 Bold"/>
              </a:rPr>
              <a:t>OPEN </a:t>
            </a:r>
          </a:p>
          <a:p>
            <a:pPr algn="ctr">
              <a:lnSpc>
                <a:spcPts val="5630"/>
              </a:lnSpc>
            </a:pPr>
            <a:r>
              <a:rPr lang="en-US" sz="4022" b="1" dirty="0">
                <a:solidFill>
                  <a:srgbClr val="FDFDFD"/>
                </a:solidFill>
                <a:latin typeface="Canva Sans 1 Bold"/>
                <a:ea typeface="Canva Sans 1 Bold"/>
                <a:cs typeface="Canva Sans 1 Bold"/>
                <a:sym typeface="Canva Sans 1 Bold"/>
              </a:rPr>
              <a:t>DUMPS</a:t>
            </a:r>
          </a:p>
        </p:txBody>
      </p:sp>
      <p:sp>
        <p:nvSpPr>
          <p:cNvPr id="18" name="AutoShape 18"/>
          <p:cNvSpPr/>
          <p:nvPr/>
        </p:nvSpPr>
        <p:spPr>
          <a:xfrm>
            <a:off x="4007741" y="4443078"/>
            <a:ext cx="2582631" cy="2204757"/>
          </a:xfrm>
          <a:prstGeom prst="line">
            <a:avLst/>
          </a:prstGeom>
          <a:ln w="190500" cap="flat">
            <a:solidFill>
              <a:srgbClr val="FFFFFF"/>
            </a:solidFill>
            <a:prstDash val="solid"/>
            <a:headEnd type="none" w="sm" len="sm"/>
            <a:tailEnd type="arrow" w="med" len="sm"/>
          </a:ln>
        </p:spPr>
        <p:txBody>
          <a:bodyPr/>
          <a:lstStyle/>
          <a:p>
            <a:endParaRPr lang="en-US"/>
          </a:p>
        </p:txBody>
      </p:sp>
      <p:grpSp>
        <p:nvGrpSpPr>
          <p:cNvPr id="19" name="Group 19"/>
          <p:cNvGrpSpPr/>
          <p:nvPr/>
        </p:nvGrpSpPr>
        <p:grpSpPr>
          <a:xfrm>
            <a:off x="1507559" y="2494718"/>
            <a:ext cx="2887792" cy="288779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33333" r="-33333"/>
              </a:stretch>
            </a:blipFill>
          </p:spPr>
          <p:txBody>
            <a:bodyPr/>
            <a:lstStyle/>
            <a:p>
              <a:endParaRPr lang="en-US"/>
            </a:p>
          </p:txBody>
        </p:sp>
      </p:grpSp>
      <p:sp>
        <p:nvSpPr>
          <p:cNvPr id="21" name="TextBox 21"/>
          <p:cNvSpPr txBox="1"/>
          <p:nvPr/>
        </p:nvSpPr>
        <p:spPr>
          <a:xfrm>
            <a:off x="2303655" y="3653666"/>
            <a:ext cx="1295599" cy="728419"/>
          </a:xfrm>
          <a:prstGeom prst="rect">
            <a:avLst/>
          </a:prstGeom>
        </p:spPr>
        <p:txBody>
          <a:bodyPr lIns="0" tIns="0" rIns="0" bIns="0" rtlCol="0" anchor="t">
            <a:spAutoFit/>
          </a:bodyPr>
          <a:lstStyle/>
          <a:p>
            <a:pPr algn="ctr">
              <a:lnSpc>
                <a:spcPts val="6050"/>
              </a:lnSpc>
            </a:pPr>
            <a:r>
              <a:rPr lang="en-US" sz="4322" b="1">
                <a:solidFill>
                  <a:srgbClr val="FDFDFD"/>
                </a:solidFill>
                <a:latin typeface="Canva Sans 1 Bold"/>
                <a:ea typeface="Canva Sans 1 Bold"/>
                <a:cs typeface="Canva Sans 1 Bold"/>
                <a:sym typeface="Canva Sans 1 Bold"/>
              </a:rPr>
              <a:t>WQX</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43B3B"/>
        </a:solidFill>
        <a:effectLst/>
      </p:bgPr>
    </p:bg>
    <p:spTree>
      <p:nvGrpSpPr>
        <p:cNvPr id="1" name=""/>
        <p:cNvGrpSpPr/>
        <p:nvPr/>
      </p:nvGrpSpPr>
      <p:grpSpPr>
        <a:xfrm>
          <a:off x="0" y="0"/>
          <a:ext cx="0" cy="0"/>
          <a:chOff x="0" y="0"/>
          <a:chExt cx="0" cy="0"/>
        </a:xfrm>
      </p:grpSpPr>
      <p:sp>
        <p:nvSpPr>
          <p:cNvPr id="2" name="Freeform 2"/>
          <p:cNvSpPr/>
          <p:nvPr/>
        </p:nvSpPr>
        <p:spPr>
          <a:xfrm>
            <a:off x="17259300" y="9598457"/>
            <a:ext cx="1028700" cy="688543"/>
          </a:xfrm>
          <a:custGeom>
            <a:avLst/>
            <a:gdLst/>
            <a:ahLst/>
            <a:cxnLst/>
            <a:rect l="l" t="t" r="r" b="b"/>
            <a:pathLst>
              <a:path w="1028700" h="688543">
                <a:moveTo>
                  <a:pt x="0" y="0"/>
                </a:moveTo>
                <a:lnTo>
                  <a:pt x="1028700" y="0"/>
                </a:lnTo>
                <a:lnTo>
                  <a:pt x="1028700" y="688543"/>
                </a:lnTo>
                <a:lnTo>
                  <a:pt x="0" y="688543"/>
                </a:lnTo>
                <a:lnTo>
                  <a:pt x="0" y="0"/>
                </a:lnTo>
                <a:close/>
              </a:path>
            </a:pathLst>
          </a:custGeom>
          <a:blipFill>
            <a:blip r:embed="rId3"/>
            <a:stretch>
              <a:fillRect/>
            </a:stretch>
          </a:blipFill>
        </p:spPr>
        <p:txBody>
          <a:bodyPr/>
          <a:lstStyle/>
          <a:p>
            <a:endParaRPr lang="en-US"/>
          </a:p>
        </p:txBody>
      </p:sp>
      <p:sp>
        <p:nvSpPr>
          <p:cNvPr id="3" name="Freeform 3"/>
          <p:cNvSpPr/>
          <p:nvPr/>
        </p:nvSpPr>
        <p:spPr>
          <a:xfrm>
            <a:off x="9614977" y="2596576"/>
            <a:ext cx="8158673" cy="5435716"/>
          </a:xfrm>
          <a:custGeom>
            <a:avLst/>
            <a:gdLst/>
            <a:ahLst/>
            <a:cxnLst/>
            <a:rect l="l" t="t" r="r" b="b"/>
            <a:pathLst>
              <a:path w="8158673" h="5435716">
                <a:moveTo>
                  <a:pt x="0" y="0"/>
                </a:moveTo>
                <a:lnTo>
                  <a:pt x="8158673" y="0"/>
                </a:lnTo>
                <a:lnTo>
                  <a:pt x="8158673" y="5435716"/>
                </a:lnTo>
                <a:lnTo>
                  <a:pt x="0" y="5435716"/>
                </a:lnTo>
                <a:lnTo>
                  <a:pt x="0" y="0"/>
                </a:lnTo>
                <a:close/>
              </a:path>
            </a:pathLst>
          </a:custGeom>
          <a:blipFill>
            <a:blip r:embed="rId4"/>
            <a:stretch>
              <a:fillRect/>
            </a:stretch>
          </a:blipFill>
        </p:spPr>
        <p:txBody>
          <a:bodyPr/>
          <a:lstStyle/>
          <a:p>
            <a:endParaRPr lang="en-US"/>
          </a:p>
        </p:txBody>
      </p:sp>
      <p:sp>
        <p:nvSpPr>
          <p:cNvPr id="4" name="Freeform 4"/>
          <p:cNvSpPr/>
          <p:nvPr/>
        </p:nvSpPr>
        <p:spPr>
          <a:xfrm>
            <a:off x="13354059" y="7356080"/>
            <a:ext cx="3905241" cy="1819212"/>
          </a:xfrm>
          <a:custGeom>
            <a:avLst/>
            <a:gdLst/>
            <a:ahLst/>
            <a:cxnLst/>
            <a:rect l="l" t="t" r="r" b="b"/>
            <a:pathLst>
              <a:path w="3905241" h="1819212">
                <a:moveTo>
                  <a:pt x="0" y="0"/>
                </a:moveTo>
                <a:lnTo>
                  <a:pt x="3905241" y="0"/>
                </a:lnTo>
                <a:lnTo>
                  <a:pt x="3905241" y="1819212"/>
                </a:lnTo>
                <a:lnTo>
                  <a:pt x="0" y="181921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028700" y="764685"/>
            <a:ext cx="16230600" cy="1816100"/>
          </a:xfrm>
          <a:prstGeom prst="rect">
            <a:avLst/>
          </a:prstGeom>
        </p:spPr>
        <p:txBody>
          <a:bodyPr lIns="0" tIns="0" rIns="0" bIns="0" rtlCol="0" anchor="t">
            <a:spAutoFit/>
          </a:bodyPr>
          <a:lstStyle/>
          <a:p>
            <a:pPr algn="ctr">
              <a:lnSpc>
                <a:spcPts val="7500"/>
              </a:lnSpc>
            </a:pPr>
            <a:r>
              <a:rPr lang="en-US" sz="7500" b="1">
                <a:solidFill>
                  <a:srgbClr val="D1D1CB"/>
                </a:solidFill>
                <a:latin typeface="Agrandir Narrow Bold"/>
                <a:ea typeface="Agrandir Narrow Bold"/>
                <a:cs typeface="Agrandir Narrow Bold"/>
                <a:sym typeface="Agrandir Narrow Bold"/>
              </a:rPr>
              <a:t>Current EN Grant Goals</a:t>
            </a:r>
          </a:p>
          <a:p>
            <a:pPr marL="0" lvl="0" indent="0" algn="ctr">
              <a:lnSpc>
                <a:spcPts val="5000"/>
              </a:lnSpc>
              <a:spcBef>
                <a:spcPct val="0"/>
              </a:spcBef>
            </a:pPr>
            <a:r>
              <a:rPr lang="en-US" sz="5000" b="1" i="1">
                <a:solidFill>
                  <a:srgbClr val="D1D1CB"/>
                </a:solidFill>
                <a:latin typeface="Agrandir Narrow Bold Italics"/>
                <a:ea typeface="Agrandir Narrow Bold Italics"/>
                <a:cs typeface="Agrandir Narrow Bold Italics"/>
                <a:sym typeface="Agrandir Narrow Bold Italics"/>
              </a:rPr>
              <a:t>Building off previous successes</a:t>
            </a:r>
          </a:p>
        </p:txBody>
      </p:sp>
      <p:sp>
        <p:nvSpPr>
          <p:cNvPr id="6" name="TextBox 6"/>
          <p:cNvSpPr txBox="1"/>
          <p:nvPr/>
        </p:nvSpPr>
        <p:spPr>
          <a:xfrm>
            <a:off x="1028700" y="9206662"/>
            <a:ext cx="8504503" cy="391795"/>
          </a:xfrm>
          <a:prstGeom prst="rect">
            <a:avLst/>
          </a:prstGeom>
        </p:spPr>
        <p:txBody>
          <a:bodyPr lIns="0" tIns="0" rIns="0" bIns="0" rtlCol="0" anchor="t">
            <a:spAutoFit/>
          </a:bodyPr>
          <a:lstStyle/>
          <a:p>
            <a:pPr marL="0" lvl="0" indent="0" algn="l">
              <a:lnSpc>
                <a:spcPts val="3079"/>
              </a:lnSpc>
              <a:spcBef>
                <a:spcPct val="0"/>
              </a:spcBef>
            </a:pPr>
            <a:endParaRPr/>
          </a:p>
        </p:txBody>
      </p:sp>
      <p:sp>
        <p:nvSpPr>
          <p:cNvPr id="7" name="TextBox 7"/>
          <p:cNvSpPr txBox="1"/>
          <p:nvPr/>
        </p:nvSpPr>
        <p:spPr>
          <a:xfrm>
            <a:off x="639497" y="4559500"/>
            <a:ext cx="8504503" cy="391795"/>
          </a:xfrm>
          <a:prstGeom prst="rect">
            <a:avLst/>
          </a:prstGeom>
        </p:spPr>
        <p:txBody>
          <a:bodyPr lIns="0" tIns="0" rIns="0" bIns="0" rtlCol="0" anchor="t">
            <a:spAutoFit/>
          </a:bodyPr>
          <a:lstStyle/>
          <a:p>
            <a:pPr marL="474979" lvl="1" indent="-237490" algn="l">
              <a:lnSpc>
                <a:spcPts val="3079"/>
              </a:lnSpc>
              <a:spcBef>
                <a:spcPct val="0"/>
              </a:spcBef>
              <a:buFont typeface="Arial"/>
              <a:buChar char="•"/>
            </a:pPr>
            <a:r>
              <a:rPr lang="en-US" sz="2199">
                <a:solidFill>
                  <a:srgbClr val="D1D1CB"/>
                </a:solidFill>
                <a:latin typeface="Public Sans"/>
                <a:ea typeface="Public Sans"/>
                <a:cs typeface="Public Sans"/>
                <a:sym typeface="Public Sans"/>
              </a:rPr>
              <a:t>Webinars, phone calls, and email</a:t>
            </a:r>
          </a:p>
        </p:txBody>
      </p:sp>
      <p:sp>
        <p:nvSpPr>
          <p:cNvPr id="8" name="TextBox 8"/>
          <p:cNvSpPr txBox="1"/>
          <p:nvPr/>
        </p:nvSpPr>
        <p:spPr>
          <a:xfrm>
            <a:off x="639497" y="5774402"/>
            <a:ext cx="8504503" cy="1219200"/>
          </a:xfrm>
          <a:prstGeom prst="rect">
            <a:avLst/>
          </a:prstGeom>
        </p:spPr>
        <p:txBody>
          <a:bodyPr lIns="0" tIns="0" rIns="0" bIns="0" rtlCol="0" anchor="t">
            <a:spAutoFit/>
          </a:bodyPr>
          <a:lstStyle/>
          <a:p>
            <a:pPr marL="0" lvl="0" indent="0" algn="l">
              <a:lnSpc>
                <a:spcPts val="7500"/>
              </a:lnSpc>
              <a:spcBef>
                <a:spcPct val="0"/>
              </a:spcBef>
            </a:pPr>
            <a:r>
              <a:rPr lang="en-US" sz="7500" b="1">
                <a:solidFill>
                  <a:srgbClr val="D1D1CB"/>
                </a:solidFill>
                <a:latin typeface="Agrandir Narrow Bold"/>
                <a:ea typeface="Agrandir Narrow Bold"/>
                <a:cs typeface="Agrandir Narrow Bold"/>
                <a:sym typeface="Agrandir Narrow Bold"/>
              </a:rPr>
              <a:t>On-site Trainings</a:t>
            </a:r>
          </a:p>
        </p:txBody>
      </p:sp>
      <p:sp>
        <p:nvSpPr>
          <p:cNvPr id="9" name="TextBox 9"/>
          <p:cNvSpPr txBox="1"/>
          <p:nvPr/>
        </p:nvSpPr>
        <p:spPr>
          <a:xfrm>
            <a:off x="639497" y="3202188"/>
            <a:ext cx="8504503" cy="1219200"/>
          </a:xfrm>
          <a:prstGeom prst="rect">
            <a:avLst/>
          </a:prstGeom>
        </p:spPr>
        <p:txBody>
          <a:bodyPr lIns="0" tIns="0" rIns="0" bIns="0" rtlCol="0" anchor="t">
            <a:spAutoFit/>
          </a:bodyPr>
          <a:lstStyle/>
          <a:p>
            <a:pPr marL="0" lvl="0" indent="0" algn="l">
              <a:lnSpc>
                <a:spcPts val="7500"/>
              </a:lnSpc>
              <a:spcBef>
                <a:spcPct val="0"/>
              </a:spcBef>
            </a:pPr>
            <a:r>
              <a:rPr lang="en-US" sz="7500" b="1">
                <a:solidFill>
                  <a:srgbClr val="D1D1CB"/>
                </a:solidFill>
                <a:latin typeface="Agrandir Narrow Bold"/>
                <a:ea typeface="Agrandir Narrow Bold"/>
                <a:cs typeface="Agrandir Narrow Bold"/>
                <a:sym typeface="Agrandir Narrow Bold"/>
              </a:rPr>
              <a:t>Virtual Support</a:t>
            </a:r>
          </a:p>
        </p:txBody>
      </p:sp>
      <p:sp>
        <p:nvSpPr>
          <p:cNvPr id="10" name="TextBox 10"/>
          <p:cNvSpPr txBox="1"/>
          <p:nvPr/>
        </p:nvSpPr>
        <p:spPr>
          <a:xfrm>
            <a:off x="639497" y="7956092"/>
            <a:ext cx="9418903" cy="1219200"/>
          </a:xfrm>
          <a:prstGeom prst="rect">
            <a:avLst/>
          </a:prstGeom>
        </p:spPr>
        <p:txBody>
          <a:bodyPr lIns="0" tIns="0" rIns="0" bIns="0" rtlCol="0" anchor="t">
            <a:spAutoFit/>
          </a:bodyPr>
          <a:lstStyle/>
          <a:p>
            <a:pPr marL="0" lvl="0" indent="0" algn="l">
              <a:lnSpc>
                <a:spcPts val="7500"/>
              </a:lnSpc>
              <a:spcBef>
                <a:spcPct val="0"/>
              </a:spcBef>
            </a:pPr>
            <a:r>
              <a:rPr lang="en-US" sz="7500" b="1">
                <a:solidFill>
                  <a:srgbClr val="D1D1CB"/>
                </a:solidFill>
                <a:latin typeface="Agrandir Narrow Bold"/>
                <a:ea typeface="Agrandir Narrow Bold"/>
                <a:cs typeface="Agrandir Narrow Bold"/>
                <a:sym typeface="Agrandir Narrow Bold"/>
              </a:rPr>
              <a:t>Develop - Mobile App</a:t>
            </a:r>
          </a:p>
        </p:txBody>
      </p:sp>
      <p:sp>
        <p:nvSpPr>
          <p:cNvPr id="11" name="TextBox 11"/>
          <p:cNvSpPr txBox="1"/>
          <p:nvPr/>
        </p:nvSpPr>
        <p:spPr>
          <a:xfrm>
            <a:off x="639497" y="6932495"/>
            <a:ext cx="8504503" cy="782320"/>
          </a:xfrm>
          <a:prstGeom prst="rect">
            <a:avLst/>
          </a:prstGeom>
        </p:spPr>
        <p:txBody>
          <a:bodyPr lIns="0" tIns="0" rIns="0" bIns="0" rtlCol="0" anchor="t">
            <a:spAutoFit/>
          </a:bodyPr>
          <a:lstStyle/>
          <a:p>
            <a:pPr marL="474979" lvl="1" indent="-237490" algn="l">
              <a:lnSpc>
                <a:spcPts val="3079"/>
              </a:lnSpc>
              <a:spcBef>
                <a:spcPct val="0"/>
              </a:spcBef>
              <a:buFont typeface="Arial"/>
              <a:buChar char="•"/>
            </a:pPr>
            <a:r>
              <a:rPr lang="en-US" sz="2199">
                <a:solidFill>
                  <a:srgbClr val="D1D1CB"/>
                </a:solidFill>
                <a:latin typeface="Public Sans"/>
                <a:ea typeface="Public Sans"/>
                <a:cs typeface="Public Sans"/>
                <a:sym typeface="Public Sans"/>
              </a:rPr>
              <a:t>Host 3 on-site trainings for the participating tribes to learn about new tools as well as to better leverage existing ones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43B3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887271" y="-376440"/>
            <a:ext cx="11039924" cy="11039880"/>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49812"/>
              </a:stretch>
            </a:blipFill>
          </p:spPr>
          <p:txBody>
            <a:bodyPr/>
            <a:lstStyle/>
            <a:p>
              <a:endParaRPr lang="en-US"/>
            </a:p>
          </p:txBody>
        </p:sp>
      </p:grpSp>
      <p:sp>
        <p:nvSpPr>
          <p:cNvPr id="4" name="Freeform 4"/>
          <p:cNvSpPr/>
          <p:nvPr/>
        </p:nvSpPr>
        <p:spPr>
          <a:xfrm>
            <a:off x="17259300" y="9598457"/>
            <a:ext cx="1028700" cy="688543"/>
          </a:xfrm>
          <a:custGeom>
            <a:avLst/>
            <a:gdLst/>
            <a:ahLst/>
            <a:cxnLst/>
            <a:rect l="l" t="t" r="r" b="b"/>
            <a:pathLst>
              <a:path w="1028700" h="688543">
                <a:moveTo>
                  <a:pt x="0" y="0"/>
                </a:moveTo>
                <a:lnTo>
                  <a:pt x="1028700" y="0"/>
                </a:lnTo>
                <a:lnTo>
                  <a:pt x="1028700" y="688543"/>
                </a:lnTo>
                <a:lnTo>
                  <a:pt x="0" y="688543"/>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028700" y="1428750"/>
            <a:ext cx="11918867" cy="1219200"/>
          </a:xfrm>
          <a:prstGeom prst="rect">
            <a:avLst/>
          </a:prstGeom>
        </p:spPr>
        <p:txBody>
          <a:bodyPr lIns="0" tIns="0" rIns="0" bIns="0" rtlCol="0" anchor="t">
            <a:spAutoFit/>
          </a:bodyPr>
          <a:lstStyle/>
          <a:p>
            <a:pPr marL="0" lvl="0" indent="0" algn="l">
              <a:lnSpc>
                <a:spcPts val="7500"/>
              </a:lnSpc>
              <a:spcBef>
                <a:spcPct val="0"/>
              </a:spcBef>
            </a:pPr>
            <a:r>
              <a:rPr lang="en-US" sz="7500" b="1">
                <a:solidFill>
                  <a:srgbClr val="D1D1CB"/>
                </a:solidFill>
                <a:latin typeface="Agrandir Narrow Bold"/>
                <a:ea typeface="Agrandir Narrow Bold"/>
                <a:cs typeface="Agrandir Narrow Bold"/>
                <a:sym typeface="Agrandir Narrow Bold"/>
              </a:rPr>
              <a:t>Ongoing Virtual Support</a:t>
            </a:r>
          </a:p>
        </p:txBody>
      </p:sp>
      <p:sp>
        <p:nvSpPr>
          <p:cNvPr id="6" name="TextBox 6"/>
          <p:cNvSpPr txBox="1"/>
          <p:nvPr/>
        </p:nvSpPr>
        <p:spPr>
          <a:xfrm>
            <a:off x="1028700" y="3105616"/>
            <a:ext cx="7759088" cy="5357257"/>
          </a:xfrm>
          <a:prstGeom prst="rect">
            <a:avLst/>
          </a:prstGeom>
        </p:spPr>
        <p:txBody>
          <a:bodyPr lIns="0" tIns="0" rIns="0" bIns="0" rtlCol="0" anchor="t">
            <a:spAutoFit/>
          </a:bodyPr>
          <a:lstStyle/>
          <a:p>
            <a:pPr marL="651637" lvl="1" indent="-325819" algn="l">
              <a:lnSpc>
                <a:spcPts val="4225"/>
              </a:lnSpc>
              <a:buFont typeface="Arial"/>
              <a:buChar char="•"/>
            </a:pPr>
            <a:r>
              <a:rPr lang="en-US" sz="3018">
                <a:solidFill>
                  <a:srgbClr val="D1D1CB"/>
                </a:solidFill>
                <a:latin typeface="Public Sans"/>
                <a:ea typeface="Public Sans"/>
                <a:cs typeface="Public Sans"/>
                <a:sym typeface="Public Sans"/>
              </a:rPr>
              <a:t>1-1 virtual support when the tribes need it</a:t>
            </a:r>
          </a:p>
          <a:p>
            <a:pPr marL="1303275" lvl="2" indent="-434425" algn="l">
              <a:lnSpc>
                <a:spcPts val="4225"/>
              </a:lnSpc>
              <a:buFont typeface="Arial"/>
              <a:buChar char="⚬"/>
            </a:pPr>
            <a:r>
              <a:rPr lang="en-US" sz="3018">
                <a:solidFill>
                  <a:srgbClr val="D1D1CB"/>
                </a:solidFill>
                <a:latin typeface="Public Sans"/>
                <a:ea typeface="Public Sans"/>
                <a:cs typeface="Public Sans"/>
                <a:sym typeface="Public Sans"/>
              </a:rPr>
              <a:t>Overviews of the system</a:t>
            </a:r>
          </a:p>
          <a:p>
            <a:pPr marL="1303275" lvl="2" indent="-434425" algn="l">
              <a:lnSpc>
                <a:spcPts val="4225"/>
              </a:lnSpc>
              <a:buFont typeface="Arial"/>
              <a:buChar char="⚬"/>
            </a:pPr>
            <a:r>
              <a:rPr lang="en-US" sz="3018">
                <a:solidFill>
                  <a:srgbClr val="D1D1CB"/>
                </a:solidFill>
                <a:latin typeface="Public Sans"/>
                <a:ea typeface="Public Sans"/>
                <a:cs typeface="Public Sans"/>
                <a:sym typeface="Public Sans"/>
              </a:rPr>
              <a:t>Data Analysis</a:t>
            </a:r>
          </a:p>
          <a:p>
            <a:pPr marL="1303275" lvl="2" indent="-434425" algn="l">
              <a:lnSpc>
                <a:spcPts val="4225"/>
              </a:lnSpc>
              <a:buFont typeface="Arial"/>
              <a:buChar char="⚬"/>
            </a:pPr>
            <a:r>
              <a:rPr lang="en-US" sz="3018">
                <a:solidFill>
                  <a:srgbClr val="D1D1CB"/>
                </a:solidFill>
                <a:latin typeface="Public Sans"/>
                <a:ea typeface="Public Sans"/>
                <a:cs typeface="Public Sans"/>
                <a:sym typeface="Public Sans"/>
              </a:rPr>
              <a:t>Data Cleanup</a:t>
            </a:r>
          </a:p>
          <a:p>
            <a:pPr marL="651637" lvl="1" indent="-325819" algn="l">
              <a:lnSpc>
                <a:spcPts val="4225"/>
              </a:lnSpc>
              <a:buFont typeface="Arial"/>
              <a:buChar char="•"/>
            </a:pPr>
            <a:r>
              <a:rPr lang="en-US" sz="3018">
                <a:solidFill>
                  <a:srgbClr val="D1D1CB"/>
                </a:solidFill>
                <a:latin typeface="Public Sans"/>
                <a:ea typeface="Public Sans"/>
                <a:cs typeface="Public Sans"/>
                <a:sym typeface="Public Sans"/>
              </a:rPr>
              <a:t>Assistance with loading data into the database</a:t>
            </a:r>
          </a:p>
          <a:p>
            <a:pPr marL="651637" lvl="1" indent="-325819" algn="l">
              <a:lnSpc>
                <a:spcPts val="4225"/>
              </a:lnSpc>
              <a:buFont typeface="Arial"/>
              <a:buChar char="•"/>
            </a:pPr>
            <a:r>
              <a:rPr lang="en-US" sz="3018">
                <a:solidFill>
                  <a:srgbClr val="D1D1CB"/>
                </a:solidFill>
                <a:latin typeface="Public Sans"/>
                <a:ea typeface="Public Sans"/>
                <a:cs typeface="Public Sans"/>
                <a:sym typeface="Public Sans"/>
              </a:rPr>
              <a:t>Turnover assistance</a:t>
            </a:r>
          </a:p>
          <a:p>
            <a:pPr marL="651637" lvl="1" indent="-325819" algn="l">
              <a:lnSpc>
                <a:spcPts val="4225"/>
              </a:lnSpc>
              <a:buFont typeface="Arial"/>
              <a:buChar char="•"/>
            </a:pPr>
            <a:r>
              <a:rPr lang="en-US" sz="3018">
                <a:solidFill>
                  <a:srgbClr val="D1D1CB"/>
                </a:solidFill>
                <a:latin typeface="Public Sans"/>
                <a:ea typeface="Public Sans"/>
                <a:cs typeface="Public Sans"/>
                <a:sym typeface="Public Sans"/>
              </a:rPr>
              <a:t>Building custom import and data entry configurations for easy data uploads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1518</Words>
  <Application>Microsoft Office PowerPoint</Application>
  <PresentationFormat>Custom</PresentationFormat>
  <Paragraphs>166</Paragraphs>
  <Slides>19</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Public Sans Bold</vt:lpstr>
      <vt:lpstr>Canva Sans 1 Bold</vt:lpstr>
      <vt:lpstr>Public Sans</vt:lpstr>
      <vt:lpstr>Arial</vt:lpstr>
      <vt:lpstr>Public Sans Italics</vt:lpstr>
      <vt:lpstr>Calibri</vt:lpstr>
      <vt:lpstr>Moontime</vt:lpstr>
      <vt:lpstr>Agrandir Narrow Bold</vt:lpstr>
      <vt:lpstr>Agrandir Narrow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R8 E2i presentation</dc:title>
  <cp:lastModifiedBy>Kayla Gower</cp:lastModifiedBy>
  <cp:revision>2</cp:revision>
  <dcterms:created xsi:type="dcterms:W3CDTF">2006-08-16T00:00:00Z</dcterms:created>
  <dcterms:modified xsi:type="dcterms:W3CDTF">2024-09-11T22:30:31Z</dcterms:modified>
  <dc:identifier>DAGQPBy-dOg</dc:identifier>
</cp:coreProperties>
</file>