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2"/>
  </p:sldMasterIdLst>
  <p:notesMasterIdLst>
    <p:notesMasterId r:id="rId16"/>
  </p:notesMasterIdLst>
  <p:sldIdLst>
    <p:sldId id="256" r:id="rId3"/>
    <p:sldId id="267" r:id="rId4"/>
    <p:sldId id="272" r:id="rId5"/>
    <p:sldId id="271" r:id="rId6"/>
    <p:sldId id="274" r:id="rId7"/>
    <p:sldId id="275" r:id="rId8"/>
    <p:sldId id="278" r:id="rId9"/>
    <p:sldId id="276" r:id="rId10"/>
    <p:sldId id="279" r:id="rId11"/>
    <p:sldId id="277" r:id="rId12"/>
    <p:sldId id="264" r:id="rId13"/>
    <p:sldId id="273" r:id="rId14"/>
    <p:sldId id="26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99CC9"/>
    <a:srgbClr val="2989BB"/>
    <a:srgbClr val="0000CE"/>
    <a:srgbClr val="0B9072"/>
    <a:srgbClr val="088B6D"/>
    <a:srgbClr val="4F4F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74" autoAdjust="0"/>
    <p:restoredTop sz="87355" autoAdjust="0"/>
  </p:normalViewPr>
  <p:slideViewPr>
    <p:cSldViewPr snapToGrid="0" snapToObjects="1">
      <p:cViewPr varScale="1">
        <p:scale>
          <a:sx n="74" d="100"/>
          <a:sy n="74" d="100"/>
        </p:scale>
        <p:origin x="1098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4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microsoft.com/office/2016/11/relationships/changesInfo" Target="changesInfos/changesInfo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ne, Rebecca" userId="b33e1114-be12-4763-9a8a-71b8915a1d1b" providerId="ADAL" clId="{45025349-E2A8-4638-8A4B-4FA7A14B360D}"/>
    <pc:docChg chg="undo custSel modSld modMainMaster">
      <pc:chgData name="Kane, Rebecca" userId="b33e1114-be12-4763-9a8a-71b8915a1d1b" providerId="ADAL" clId="{45025349-E2A8-4638-8A4B-4FA7A14B360D}" dt="2024-09-10T15:59:33.250" v="93" actId="27636"/>
      <pc:docMkLst>
        <pc:docMk/>
      </pc:docMkLst>
      <pc:sldChg chg="addSp delSp modSp mod">
        <pc:chgData name="Kane, Rebecca" userId="b33e1114-be12-4763-9a8a-71b8915a1d1b" providerId="ADAL" clId="{45025349-E2A8-4638-8A4B-4FA7A14B360D}" dt="2024-09-10T15:57:42.265" v="88"/>
        <pc:sldMkLst>
          <pc:docMk/>
          <pc:sldMk cId="3761150598" sldId="261"/>
        </pc:sldMkLst>
        <pc:picChg chg="add mod">
          <ac:chgData name="Kane, Rebecca" userId="b33e1114-be12-4763-9a8a-71b8915a1d1b" providerId="ADAL" clId="{45025349-E2A8-4638-8A4B-4FA7A14B360D}" dt="2024-09-10T15:57:42.265" v="88"/>
          <ac:picMkLst>
            <pc:docMk/>
            <pc:sldMk cId="3761150598" sldId="261"/>
            <ac:picMk id="3" creationId="{AA32B99A-5C97-B476-4BD4-67E42BFEAC7F}"/>
          </ac:picMkLst>
        </pc:picChg>
        <pc:picChg chg="del">
          <ac:chgData name="Kane, Rebecca" userId="b33e1114-be12-4763-9a8a-71b8915a1d1b" providerId="ADAL" clId="{45025349-E2A8-4638-8A4B-4FA7A14B360D}" dt="2024-09-10T15:57:34.131" v="87" actId="478"/>
          <ac:picMkLst>
            <pc:docMk/>
            <pc:sldMk cId="3761150598" sldId="261"/>
            <ac:picMk id="10" creationId="{1772C604-D251-DC00-070B-5EBC7F224C1E}"/>
          </ac:picMkLst>
        </pc:picChg>
      </pc:sldChg>
      <pc:sldChg chg="modSp mod">
        <pc:chgData name="Kane, Rebecca" userId="b33e1114-be12-4763-9a8a-71b8915a1d1b" providerId="ADAL" clId="{45025349-E2A8-4638-8A4B-4FA7A14B360D}" dt="2024-09-10T15:57:11.532" v="85" actId="20577"/>
        <pc:sldMkLst>
          <pc:docMk/>
          <pc:sldMk cId="2959903885" sldId="264"/>
        </pc:sldMkLst>
        <pc:spChg chg="mod">
          <ac:chgData name="Kane, Rebecca" userId="b33e1114-be12-4763-9a8a-71b8915a1d1b" providerId="ADAL" clId="{45025349-E2A8-4638-8A4B-4FA7A14B360D}" dt="2024-09-10T15:56:28.016" v="83" actId="20577"/>
          <ac:spMkLst>
            <pc:docMk/>
            <pc:sldMk cId="2959903885" sldId="264"/>
            <ac:spMk id="2" creationId="{060EB5DE-E040-CFA4-3F1E-2E846D42BDED}"/>
          </ac:spMkLst>
        </pc:spChg>
        <pc:spChg chg="mod">
          <ac:chgData name="Kane, Rebecca" userId="b33e1114-be12-4763-9a8a-71b8915a1d1b" providerId="ADAL" clId="{45025349-E2A8-4638-8A4B-4FA7A14B360D}" dt="2024-09-10T15:57:11.532" v="85" actId="20577"/>
          <ac:spMkLst>
            <pc:docMk/>
            <pc:sldMk cId="2959903885" sldId="264"/>
            <ac:spMk id="3" creationId="{933C25AB-6B00-A097-26C2-1C69E675B73F}"/>
          </ac:spMkLst>
        </pc:spChg>
      </pc:sldChg>
      <pc:sldChg chg="modSp mod">
        <pc:chgData name="Kane, Rebecca" userId="b33e1114-be12-4763-9a8a-71b8915a1d1b" providerId="ADAL" clId="{45025349-E2A8-4638-8A4B-4FA7A14B360D}" dt="2024-09-10T15:59:12.050" v="90" actId="1076"/>
        <pc:sldMkLst>
          <pc:docMk/>
          <pc:sldMk cId="4267005908" sldId="271"/>
        </pc:sldMkLst>
        <pc:spChg chg="mod">
          <ac:chgData name="Kane, Rebecca" userId="b33e1114-be12-4763-9a8a-71b8915a1d1b" providerId="ADAL" clId="{45025349-E2A8-4638-8A4B-4FA7A14B360D}" dt="2024-09-10T15:59:12.050" v="90" actId="1076"/>
          <ac:spMkLst>
            <pc:docMk/>
            <pc:sldMk cId="4267005908" sldId="271"/>
            <ac:spMk id="99" creationId="{A998FF4E-FF04-3B1E-FA9B-C02884A926A6}"/>
          </ac:spMkLst>
        </pc:spChg>
      </pc:sldChg>
      <pc:sldChg chg="modSp mod">
        <pc:chgData name="Kane, Rebecca" userId="b33e1114-be12-4763-9a8a-71b8915a1d1b" providerId="ADAL" clId="{45025349-E2A8-4638-8A4B-4FA7A14B360D}" dt="2024-09-10T15:59:33.250" v="93" actId="27636"/>
        <pc:sldMkLst>
          <pc:docMk/>
          <pc:sldMk cId="1982330605" sldId="274"/>
        </pc:sldMkLst>
        <pc:spChg chg="mod">
          <ac:chgData name="Kane, Rebecca" userId="b33e1114-be12-4763-9a8a-71b8915a1d1b" providerId="ADAL" clId="{45025349-E2A8-4638-8A4B-4FA7A14B360D}" dt="2024-09-10T15:59:33.250" v="93" actId="27636"/>
          <ac:spMkLst>
            <pc:docMk/>
            <pc:sldMk cId="1982330605" sldId="274"/>
            <ac:spMk id="7" creationId="{F77C3206-037F-1CEB-74E9-B53741420782}"/>
          </ac:spMkLst>
        </pc:spChg>
      </pc:sldChg>
      <pc:sldChg chg="modSp mod">
        <pc:chgData name="Kane, Rebecca" userId="b33e1114-be12-4763-9a8a-71b8915a1d1b" providerId="ADAL" clId="{45025349-E2A8-4638-8A4B-4FA7A14B360D}" dt="2024-09-10T15:53:33.413" v="71" actId="20577"/>
        <pc:sldMkLst>
          <pc:docMk/>
          <pc:sldMk cId="1757779879" sldId="276"/>
        </pc:sldMkLst>
        <pc:spChg chg="mod">
          <ac:chgData name="Kane, Rebecca" userId="b33e1114-be12-4763-9a8a-71b8915a1d1b" providerId="ADAL" clId="{45025349-E2A8-4638-8A4B-4FA7A14B360D}" dt="2024-09-10T15:53:33.413" v="71" actId="20577"/>
          <ac:spMkLst>
            <pc:docMk/>
            <pc:sldMk cId="1757779879" sldId="276"/>
            <ac:spMk id="5" creationId="{2DEBD049-2F69-A7EF-7A18-E6C24B03AA26}"/>
          </ac:spMkLst>
        </pc:spChg>
      </pc:sldChg>
      <pc:sldChg chg="modSp mod">
        <pc:chgData name="Kane, Rebecca" userId="b33e1114-be12-4763-9a8a-71b8915a1d1b" providerId="ADAL" clId="{45025349-E2A8-4638-8A4B-4FA7A14B360D}" dt="2024-09-10T15:54:59.339" v="77" actId="20577"/>
        <pc:sldMkLst>
          <pc:docMk/>
          <pc:sldMk cId="3919207455" sldId="277"/>
        </pc:sldMkLst>
        <pc:spChg chg="mod">
          <ac:chgData name="Kane, Rebecca" userId="b33e1114-be12-4763-9a8a-71b8915a1d1b" providerId="ADAL" clId="{45025349-E2A8-4638-8A4B-4FA7A14B360D}" dt="2024-09-10T15:54:59.339" v="77" actId="20577"/>
          <ac:spMkLst>
            <pc:docMk/>
            <pc:sldMk cId="3919207455" sldId="277"/>
            <ac:spMk id="2" creationId="{B45A6890-16A3-622B-FA52-C13F4E68CEAA}"/>
          </ac:spMkLst>
        </pc:spChg>
      </pc:sldChg>
      <pc:sldChg chg="modSp mod">
        <pc:chgData name="Kane, Rebecca" userId="b33e1114-be12-4763-9a8a-71b8915a1d1b" providerId="ADAL" clId="{45025349-E2A8-4638-8A4B-4FA7A14B360D}" dt="2024-09-10T15:54:49.371" v="76" actId="20577"/>
        <pc:sldMkLst>
          <pc:docMk/>
          <pc:sldMk cId="1855351373" sldId="279"/>
        </pc:sldMkLst>
        <pc:spChg chg="mod">
          <ac:chgData name="Kane, Rebecca" userId="b33e1114-be12-4763-9a8a-71b8915a1d1b" providerId="ADAL" clId="{45025349-E2A8-4638-8A4B-4FA7A14B360D}" dt="2024-09-10T15:54:49.371" v="76" actId="20577"/>
          <ac:spMkLst>
            <pc:docMk/>
            <pc:sldMk cId="1855351373" sldId="279"/>
            <ac:spMk id="5" creationId="{EB845319-C4DA-65BD-C1BF-DCA2A1BC18DA}"/>
          </ac:spMkLst>
        </pc:spChg>
      </pc:sldChg>
      <pc:sldMasterChg chg="modSldLayout">
        <pc:chgData name="Kane, Rebecca" userId="b33e1114-be12-4763-9a8a-71b8915a1d1b" providerId="ADAL" clId="{45025349-E2A8-4638-8A4B-4FA7A14B360D}" dt="2024-09-10T15:57:26.006" v="86" actId="478"/>
        <pc:sldMasterMkLst>
          <pc:docMk/>
          <pc:sldMasterMk cId="884944491" sldId="2147483648"/>
        </pc:sldMasterMkLst>
        <pc:sldLayoutChg chg="delSp">
          <pc:chgData name="Kane, Rebecca" userId="b33e1114-be12-4763-9a8a-71b8915a1d1b" providerId="ADAL" clId="{45025349-E2A8-4638-8A4B-4FA7A14B360D}" dt="2024-09-10T15:57:26.006" v="86" actId="478"/>
          <pc:sldLayoutMkLst>
            <pc:docMk/>
            <pc:sldMasterMk cId="884944491" sldId="2147483648"/>
            <pc:sldLayoutMk cId="960392167" sldId="2147483655"/>
          </pc:sldLayoutMkLst>
          <pc:picChg chg="del">
            <ac:chgData name="Kane, Rebecca" userId="b33e1114-be12-4763-9a8a-71b8915a1d1b" providerId="ADAL" clId="{45025349-E2A8-4638-8A4B-4FA7A14B360D}" dt="2024-09-10T15:57:26.006" v="86" actId="478"/>
            <ac:picMkLst>
              <pc:docMk/>
              <pc:sldMasterMk cId="884944491" sldId="2147483648"/>
              <pc:sldLayoutMk cId="960392167" sldId="2147483655"/>
              <ac:picMk id="3" creationId="{A0600B19-ACE7-3F61-A742-96CF3CF834FC}"/>
            </ac:picMkLst>
          </pc:pic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6CB1B2-A772-4FE1-8734-FD393749C453}" type="datetimeFigureOut">
              <a:rPr lang="en-US" smtClean="0"/>
              <a:t>9/10/2024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1786DB-46C2-4715-879D-703947BEF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8394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Workflow – XML and SOAP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1786DB-46C2-4715-879D-703947BEFF1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3262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Direct to RCRAInfo API</a:t>
            </a:r>
          </a:p>
          <a:p>
            <a:r>
              <a:rPr lang="en-US" dirty="0"/>
              <a:t>Request and API ID/Key</a:t>
            </a:r>
          </a:p>
          <a:p>
            <a:r>
              <a:rPr lang="en-US" dirty="0"/>
              <a:t>Send XML Requests wrapped in JSON directly to RCRAInfo.</a:t>
            </a:r>
          </a:p>
          <a:p>
            <a:r>
              <a:rPr lang="en-US" dirty="0"/>
              <a:t>Processing is the same.</a:t>
            </a:r>
          </a:p>
          <a:p>
            <a:r>
              <a:rPr lang="en-US" dirty="0"/>
              <a:t>This exchange option removes the complications of needing middlemen.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1786DB-46C2-4715-879D-703947BEFF1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7776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Data systems will always change, and this is a much easier way to adapt to changes. </a:t>
            </a:r>
          </a:p>
          <a:p>
            <a:r>
              <a:rPr lang="en-US" dirty="0"/>
              <a:t>Easier to support: only one place to make changes.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1786DB-46C2-4715-879D-703947BEFF1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223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Clr>
                <a:schemeClr val="bg2">
                  <a:lumMod val="50000"/>
                </a:schemeClr>
              </a:buClr>
              <a:buNone/>
            </a:pPr>
            <a:r>
              <a:rPr lang="en-US" sz="3600" dirty="0">
                <a:ea typeface="Verdana" panose="020B0604030504040204" pitchFamily="34" charset="0"/>
              </a:rPr>
              <a:t>Recent experience with hazardous waste manifest and international program exchanges shows how successful this method of exchange is.</a:t>
            </a:r>
          </a:p>
          <a:p>
            <a:pPr>
              <a:buClr>
                <a:schemeClr val="bg2">
                  <a:lumMod val="50000"/>
                </a:schemeClr>
              </a:buClr>
            </a:pPr>
            <a:r>
              <a:rPr lang="en-US" sz="3200" dirty="0">
                <a:ea typeface="Verdana" panose="020B0604030504040204" pitchFamily="34" charset="0"/>
              </a:rPr>
              <a:t>e-Manifest:</a:t>
            </a:r>
          </a:p>
          <a:p>
            <a:pPr lvl="1">
              <a:buClr>
                <a:schemeClr val="bg2">
                  <a:lumMod val="50000"/>
                </a:schemeClr>
              </a:buClr>
            </a:pPr>
            <a:r>
              <a:rPr lang="en-US" sz="2800" dirty="0">
                <a:effectLst/>
                <a:ea typeface="Times New Roman" panose="02020603050405020304" pitchFamily="18" charset="0"/>
              </a:rPr>
              <a:t>Approximately 80% of manifests are received via REST API</a:t>
            </a:r>
            <a:endParaRPr lang="en-US" sz="2800" dirty="0">
              <a:ea typeface="Calibri" panose="020F0502020204030204" pitchFamily="34" charset="0"/>
            </a:endParaRPr>
          </a:p>
          <a:p>
            <a:pPr lvl="1">
              <a:buClr>
                <a:schemeClr val="bg2">
                  <a:lumMod val="50000"/>
                </a:schemeClr>
              </a:buClr>
            </a:pPr>
            <a:r>
              <a:rPr lang="en-US" sz="2800" dirty="0">
                <a:effectLst/>
                <a:ea typeface="Times New Roman" panose="02020603050405020304" pitchFamily="18" charset="0"/>
              </a:rPr>
              <a:t>1.5 million manifests created via API in calendar year 2023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1786DB-46C2-4715-879D-703947BEFF1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2411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chemeClr val="bg2">
                  <a:lumMod val="50000"/>
                </a:schemeClr>
              </a:buClr>
            </a:pPr>
            <a:r>
              <a:rPr lang="en-US" sz="3200" dirty="0">
                <a:ea typeface="Verdana" panose="020B0604030504040204" pitchFamily="34" charset="0"/>
              </a:rPr>
              <a:t>North American Export/Import Notices:</a:t>
            </a:r>
            <a:endParaRPr lang="en-US" sz="2400" dirty="0"/>
          </a:p>
          <a:p>
            <a:pPr lvl="1">
              <a:buClr>
                <a:schemeClr val="bg2">
                  <a:lumMod val="50000"/>
                </a:schemeClr>
              </a:buClr>
            </a:pPr>
            <a:r>
              <a:rPr lang="en-US" sz="26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-In two years of operation, exchanged 3,100 notices with Canada and Mexico via REST APIs - directly between RCRAInfo and partner country IT systems</a:t>
            </a:r>
            <a:endParaRPr lang="en-US" sz="26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1"/>
            <a:r>
              <a:rPr lang="en-US" sz="26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-Exchanged a further 5,800 actions on those notices (acknowledgment of receipt, determinations, etc).</a:t>
            </a:r>
            <a:endParaRPr lang="en-US" sz="26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1786DB-46C2-4715-879D-703947BEFF1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2545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53F4BD8-3B0C-F847-BE98-5BD98E0E571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4587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BD74531-806C-954B-BA72-BACD7EF5F6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3707" y="1126387"/>
            <a:ext cx="5220748" cy="3420379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0655E4B-61F1-EF4C-9B2F-C6AC4D9A7F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3707" y="4634818"/>
            <a:ext cx="5220748" cy="1449577"/>
          </a:xfrm>
        </p:spPr>
        <p:txBody>
          <a:bodyPr/>
          <a:lstStyle>
            <a:lvl1pPr marL="0" indent="0" algn="ctr">
              <a:buNone/>
              <a:defRPr sz="24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F63B8AB-CB5C-AD49-BD6D-824E137507A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70832" y="262749"/>
            <a:ext cx="1720115" cy="606707"/>
          </a:xfrm>
          <a:prstGeom prst="rect">
            <a:avLst/>
          </a:prstGeom>
        </p:spPr>
      </p:pic>
      <p:pic>
        <p:nvPicPr>
          <p:cNvPr id="1026" name="Picture 2" descr="RCRAInfo Logo">
            <a:extLst>
              <a:ext uri="{FF2B5EF4-FFF2-40B4-BE49-F238E27FC236}">
                <a16:creationId xmlns:a16="http://schemas.microsoft.com/office/drawing/2014/main" id="{00E1823C-C27D-253B-CD74-1FF1EA8806D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1102" y="1126387"/>
            <a:ext cx="1917191" cy="606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3B73539-C2D5-C300-E193-6F8F906502C8}"/>
              </a:ext>
            </a:extLst>
          </p:cNvPr>
          <p:cNvSpPr txBox="1"/>
          <p:nvPr userDrawn="1"/>
        </p:nvSpPr>
        <p:spPr>
          <a:xfrm>
            <a:off x="223707" y="6183665"/>
            <a:ext cx="540780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1400" b="1" dirty="0"/>
              <a:t>Office of Land and Emergency Management</a:t>
            </a:r>
          </a:p>
          <a:p>
            <a:pPr lvl="0"/>
            <a:r>
              <a:rPr lang="en-US" sz="1400" b="1" dirty="0"/>
              <a:t>Office of Resource Conservation and Recovery, RCRAInfo Team</a:t>
            </a:r>
          </a:p>
        </p:txBody>
      </p:sp>
    </p:spTree>
    <p:extLst>
      <p:ext uri="{BB962C8B-B14F-4D97-AF65-F5344CB8AC3E}">
        <p14:creationId xmlns:p14="http://schemas.microsoft.com/office/powerpoint/2010/main" val="7167419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5C63F8A-8D36-A640-A4E6-82496FA47B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213603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5401600-E6B4-984A-B2A7-329622914C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425A47C-6047-3A4D-B702-B2FAA41ED2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D86539-2168-C047-AAE5-42B1BC6663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D72D8F94-E895-7332-0BDD-F5E615A2B7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0" y="6356350"/>
            <a:ext cx="4532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U.S. Environmental Protection Agency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5E8EF520-9CAB-D842-4774-04378EBCA1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28850" y="6356350"/>
            <a:ext cx="7249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8D9C3B4F-4B7B-9A4F-9F3C-3A4901A3397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3969696C-39BB-1F5A-A73A-5CAC0027310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006851" y="237352"/>
            <a:ext cx="1968946" cy="65193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5E3C5D5-4A7B-A320-4EAB-ACD7201779EB}"/>
              </a:ext>
            </a:extLst>
          </p:cNvPr>
          <p:cNvSpPr txBox="1"/>
          <p:nvPr userDrawn="1"/>
        </p:nvSpPr>
        <p:spPr>
          <a:xfrm>
            <a:off x="842870" y="6185098"/>
            <a:ext cx="540780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1400" b="1" dirty="0"/>
              <a:t>Office of Land and Emergency Management</a:t>
            </a:r>
          </a:p>
          <a:p>
            <a:pPr lvl="0"/>
            <a:r>
              <a:rPr lang="en-US" sz="1400" b="1" dirty="0"/>
              <a:t>Office of Resource Conservation and Recovery, RCRAInfo Team</a:t>
            </a:r>
          </a:p>
        </p:txBody>
      </p:sp>
    </p:spTree>
    <p:extLst>
      <p:ext uri="{BB962C8B-B14F-4D97-AF65-F5344CB8AC3E}">
        <p14:creationId xmlns:p14="http://schemas.microsoft.com/office/powerpoint/2010/main" val="3609775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6A820A6-B377-6244-9FBF-4C325C95E1C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213603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702A74D-ABC9-DA43-B9E5-273F903F23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DB64E6-AD2A-2943-A9A1-E2D88AA3EA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685800" indent="-228600">
              <a:buFont typeface="Courier New" panose="02070309020205020404" pitchFamily="49" charset="0"/>
              <a:buChar char="o"/>
              <a:defRPr/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ACF5B86F-F9A1-375E-81EF-D789ACFD29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0" y="6356350"/>
            <a:ext cx="4532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U.S. Environmental Protection Agency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BAD8E3EF-454C-ED7E-70D0-B9C5912CC8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28850" y="6356350"/>
            <a:ext cx="7249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8D9C3B4F-4B7B-9A4F-9F3C-3A4901A3397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 descr="Logo, RCRAInfo">
            <a:extLst>
              <a:ext uri="{FF2B5EF4-FFF2-40B4-BE49-F238E27FC236}">
                <a16:creationId xmlns:a16="http://schemas.microsoft.com/office/drawing/2014/main" id="{D5C6B188-643B-3EA0-DE3A-C1A9942F656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006851" y="237352"/>
            <a:ext cx="1968946" cy="65193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BE2E84B-3AF7-0683-E4FD-307C5CEBA6B8}"/>
              </a:ext>
            </a:extLst>
          </p:cNvPr>
          <p:cNvSpPr txBox="1"/>
          <p:nvPr userDrawn="1"/>
        </p:nvSpPr>
        <p:spPr>
          <a:xfrm>
            <a:off x="842870" y="6185098"/>
            <a:ext cx="540780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1400" b="1" dirty="0"/>
              <a:t>Office of Land and Emergency Management</a:t>
            </a:r>
          </a:p>
          <a:p>
            <a:pPr lvl="0"/>
            <a:r>
              <a:rPr lang="en-US" sz="1400" b="1" dirty="0"/>
              <a:t>Office of Resource Conservation and Recovery, RCRAInfo Team</a:t>
            </a:r>
          </a:p>
        </p:txBody>
      </p:sp>
    </p:spTree>
    <p:extLst>
      <p:ext uri="{BB962C8B-B14F-4D97-AF65-F5344CB8AC3E}">
        <p14:creationId xmlns:p14="http://schemas.microsoft.com/office/powerpoint/2010/main" val="1762107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871FD5A-6B7F-524B-9ED1-5A8C30B82C3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10110" y="0"/>
            <a:ext cx="12213603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3E42182-9BCC-EA43-8F60-B2D72BC8A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1D92C2-FFA6-5F45-8B64-DE2D66449E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4F4F4F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364D306E-3B83-EDC0-E7F2-62CEE3D5D2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116912" y="6356350"/>
            <a:ext cx="45119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rgbClr val="4F4F4F"/>
                </a:solidFill>
              </a:defRPr>
            </a:lvl1pPr>
          </a:lstStyle>
          <a:p>
            <a:r>
              <a:rPr lang="en-US" dirty="0"/>
              <a:t>U.S. Environmental Protection Agency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E40B3010-0967-F12F-3946-32D7B8EF2A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28850" y="6356350"/>
            <a:ext cx="7249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rgbClr val="4F4F4F"/>
                </a:solidFill>
              </a:defRPr>
            </a:lvl1pPr>
          </a:lstStyle>
          <a:p>
            <a:fld id="{8D9C3B4F-4B7B-9A4F-9F3C-3A4901A3397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 descr="Logo, EPA">
            <a:extLst>
              <a:ext uri="{FF2B5EF4-FFF2-40B4-BE49-F238E27FC236}">
                <a16:creationId xmlns:a16="http://schemas.microsoft.com/office/drawing/2014/main" id="{918479E8-B4F8-5626-B381-4438DC278B7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24305" y="248161"/>
            <a:ext cx="1720115" cy="606707"/>
          </a:xfrm>
          <a:prstGeom prst="rect">
            <a:avLst/>
          </a:prstGeom>
        </p:spPr>
      </p:pic>
      <p:pic>
        <p:nvPicPr>
          <p:cNvPr id="6" name="Picture 2" descr="RCRAInfo Logo">
            <a:extLst>
              <a:ext uri="{FF2B5EF4-FFF2-40B4-BE49-F238E27FC236}">
                <a16:creationId xmlns:a16="http://schemas.microsoft.com/office/drawing/2014/main" id="{8040154C-F2D2-41D4-EF4B-EF6E9930B72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8615" y="229425"/>
            <a:ext cx="1976399" cy="625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F89707B-406A-036F-D3A6-343A078F0589}"/>
              </a:ext>
            </a:extLst>
          </p:cNvPr>
          <p:cNvSpPr txBox="1"/>
          <p:nvPr userDrawn="1"/>
        </p:nvSpPr>
        <p:spPr>
          <a:xfrm>
            <a:off x="842870" y="6185098"/>
            <a:ext cx="540780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1400" b="1" dirty="0"/>
              <a:t>Office of Land and Emergency Management</a:t>
            </a:r>
          </a:p>
          <a:p>
            <a:pPr lvl="0"/>
            <a:r>
              <a:rPr lang="en-US" sz="1400" b="1" dirty="0"/>
              <a:t>Office of Resource Conservation and Recovery, RCRAInfo Team</a:t>
            </a:r>
          </a:p>
        </p:txBody>
      </p:sp>
    </p:spTree>
    <p:extLst>
      <p:ext uri="{BB962C8B-B14F-4D97-AF65-F5344CB8AC3E}">
        <p14:creationId xmlns:p14="http://schemas.microsoft.com/office/powerpoint/2010/main" val="22634773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62C2650-7135-7118-3761-3143ACA5A7C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213603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ED5196D-3992-9D59-38F8-52954247DF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Table Placeholder 7">
            <a:extLst>
              <a:ext uri="{FF2B5EF4-FFF2-40B4-BE49-F238E27FC236}">
                <a16:creationId xmlns:a16="http://schemas.microsoft.com/office/drawing/2014/main" id="{0C933B78-1679-BA34-1651-D374C8C16CF0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838200" y="1787525"/>
            <a:ext cx="10515600" cy="377507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1B443EFD-1481-590B-83AF-FF9A3ACF263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5639593"/>
            <a:ext cx="8596139" cy="244475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dirty="0"/>
              <a:t>Table title and caption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E51D782D-E16B-E2AF-6D62-E2ABE00EBE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0" y="6356350"/>
            <a:ext cx="4532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U.S. Environmental Protection Agency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01C00D2-0A64-47C6-1607-01C347CD74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28850" y="6356350"/>
            <a:ext cx="7249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8D9C3B4F-4B7B-9A4F-9F3C-3A4901A3397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EE3ACFB2-EA60-0CFD-E97F-748F49903E6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006851" y="237352"/>
            <a:ext cx="1968946" cy="65193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28D24E2-BC73-4B70-DBE9-1815EB1ED6BD}"/>
              </a:ext>
            </a:extLst>
          </p:cNvPr>
          <p:cNvSpPr txBox="1"/>
          <p:nvPr userDrawn="1"/>
        </p:nvSpPr>
        <p:spPr>
          <a:xfrm>
            <a:off x="842870" y="6185098"/>
            <a:ext cx="540780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1400" b="1" dirty="0"/>
              <a:t>Office of Land and Emergency Management</a:t>
            </a:r>
          </a:p>
          <a:p>
            <a:pPr lvl="0"/>
            <a:r>
              <a:rPr lang="en-US" sz="1400" b="1" dirty="0"/>
              <a:t>Office of Resource Conservation and Recovery, RCRAInfo Team</a:t>
            </a:r>
          </a:p>
        </p:txBody>
      </p:sp>
    </p:spTree>
    <p:extLst>
      <p:ext uri="{BB962C8B-B14F-4D97-AF65-F5344CB8AC3E}">
        <p14:creationId xmlns:p14="http://schemas.microsoft.com/office/powerpoint/2010/main" val="35326813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E631D77-1A94-8B40-AEEA-DBA79C39B96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213603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D6DF934-BE9E-674B-89BB-9F85225D2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A19420-E610-9442-BD7A-322F6D60DB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2pPr marL="685800" indent="-228600">
              <a:buFont typeface="Courier New" panose="02070309020205020404" pitchFamily="49" charset="0"/>
              <a:buChar char="o"/>
              <a:defRPr/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DE696A-8D11-5A47-AC31-DFCA6D35F4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2pPr marL="685800" indent="-228600">
              <a:buFont typeface="Courier New" panose="02070309020205020404" pitchFamily="49" charset="0"/>
              <a:buChar char="o"/>
              <a:defRPr/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D653AE89-6802-BD5C-86FA-F19D888A26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111222" y="6356350"/>
            <a:ext cx="45176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U.S. Environmental Protection Agency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B40DE02F-B82A-9B2A-38B2-942BD2C5AD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28850" y="6356350"/>
            <a:ext cx="7249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8D9C3B4F-4B7B-9A4F-9F3C-3A4901A3397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9E939ECA-70E8-15FA-8277-4477C94B4F6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006851" y="237352"/>
            <a:ext cx="1968946" cy="65193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6088B86-6C33-32FA-E045-D38862FE20A3}"/>
              </a:ext>
            </a:extLst>
          </p:cNvPr>
          <p:cNvSpPr txBox="1"/>
          <p:nvPr userDrawn="1"/>
        </p:nvSpPr>
        <p:spPr>
          <a:xfrm>
            <a:off x="842870" y="6185098"/>
            <a:ext cx="540780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1400" b="1" dirty="0"/>
              <a:t>Office of Land and Emergency Management</a:t>
            </a:r>
          </a:p>
          <a:p>
            <a:pPr lvl="0"/>
            <a:r>
              <a:rPr lang="en-US" sz="1400" b="1" dirty="0"/>
              <a:t>Office of Resource Conservation and Recovery, RCRAInfo Team</a:t>
            </a:r>
          </a:p>
        </p:txBody>
      </p:sp>
    </p:spTree>
    <p:extLst>
      <p:ext uri="{BB962C8B-B14F-4D97-AF65-F5344CB8AC3E}">
        <p14:creationId xmlns:p14="http://schemas.microsoft.com/office/powerpoint/2010/main" val="22599443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4826202-0F66-4C4E-B1C8-8D1EF92010A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213603" cy="6858000"/>
          </a:xfrm>
          <a:prstGeom prst="rect">
            <a:avLst/>
          </a:prstGeom>
        </p:spPr>
      </p:pic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149AEAE-D752-0D3C-023D-99D5B1E4D8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0" y="6356350"/>
            <a:ext cx="43851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U.S. Environmental Protection Agency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E5F5966-7AE1-BC57-75D5-7B4E512F56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28850" y="6356350"/>
            <a:ext cx="7249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8D9C3B4F-4B7B-9A4F-9F3C-3A4901A3397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8D7A7F9A-79FE-A513-8E5A-53041D0CD92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006851" y="237352"/>
            <a:ext cx="1968946" cy="65193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8005C01-50D4-1790-6E58-3EF95EBBC334}"/>
              </a:ext>
            </a:extLst>
          </p:cNvPr>
          <p:cNvSpPr txBox="1"/>
          <p:nvPr userDrawn="1"/>
        </p:nvSpPr>
        <p:spPr>
          <a:xfrm>
            <a:off x="842870" y="6185098"/>
            <a:ext cx="540780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1400" b="1" dirty="0"/>
              <a:t>Office of Land and Emergency Management</a:t>
            </a:r>
          </a:p>
          <a:p>
            <a:pPr lvl="0"/>
            <a:r>
              <a:rPr lang="en-US" sz="1400" b="1" dirty="0"/>
              <a:t>Office of Resource Conservation and Recovery, RCRAInfo Team</a:t>
            </a:r>
          </a:p>
        </p:txBody>
      </p:sp>
    </p:spTree>
    <p:extLst>
      <p:ext uri="{BB962C8B-B14F-4D97-AF65-F5344CB8AC3E}">
        <p14:creationId xmlns:p14="http://schemas.microsoft.com/office/powerpoint/2010/main" val="41430858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4826202-0F66-4C4E-B1C8-8D1EF92010A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213603" cy="6858000"/>
          </a:xfrm>
          <a:prstGeom prst="rect">
            <a:avLst/>
          </a:prstGeom>
        </p:spPr>
      </p:pic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149AEAE-D752-0D3C-023D-99D5B1E4D8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112780" y="6356350"/>
            <a:ext cx="45160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U.S. Environmental Protection Agency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E5F5966-7AE1-BC57-75D5-7B4E512F56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28850" y="6356350"/>
            <a:ext cx="7249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8D9C3B4F-4B7B-9A4F-9F3C-3A4901A3397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B725E6C-455E-08EB-1D7B-19EFCD2378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F66B171F-6E42-5518-2292-9A5B09B315E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006851" y="237352"/>
            <a:ext cx="1968946" cy="65193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E9ABB1F-1BEE-0C39-C5DB-11EB5A46F086}"/>
              </a:ext>
            </a:extLst>
          </p:cNvPr>
          <p:cNvSpPr txBox="1"/>
          <p:nvPr userDrawn="1"/>
        </p:nvSpPr>
        <p:spPr>
          <a:xfrm>
            <a:off x="842870" y="6185098"/>
            <a:ext cx="540780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1400" b="1" dirty="0"/>
              <a:t>Office of Land and Emergency Management</a:t>
            </a:r>
          </a:p>
          <a:p>
            <a:pPr lvl="0"/>
            <a:r>
              <a:rPr lang="en-US" sz="1400" b="1" dirty="0"/>
              <a:t>Office of Resource Conservation and Recovery, RCRAInfo Team</a:t>
            </a:r>
          </a:p>
        </p:txBody>
      </p:sp>
    </p:spTree>
    <p:extLst>
      <p:ext uri="{BB962C8B-B14F-4D97-AF65-F5344CB8AC3E}">
        <p14:creationId xmlns:p14="http://schemas.microsoft.com/office/powerpoint/2010/main" val="25073528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164E484-5D7F-0143-8D15-DB44A7DE063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1603" y="0"/>
            <a:ext cx="12213603" cy="6858000"/>
          </a:xfrm>
          <a:prstGeom prst="rect">
            <a:avLst/>
          </a:prstGeom>
        </p:spPr>
      </p:pic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256E2B8-6342-445B-B6CE-75AF0734E3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92645" y="6356350"/>
            <a:ext cx="42573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U.S. Environmental Protection Agency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A70E1BE-F982-2D06-C2B4-B9B5DB440F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28850" y="6356350"/>
            <a:ext cx="7249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8D9C3B4F-4B7B-9A4F-9F3C-3A4901A3397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6CB89E6B-CCC3-4801-C959-2C27B9AE4F9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7910513" y="2030413"/>
            <a:ext cx="3590925" cy="343852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Contact:</a:t>
            </a:r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B395FC71-E34D-92BD-C16C-B4C1A5DB0AB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627889" y="252646"/>
            <a:ext cx="2347908" cy="777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3921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A2901F2-6CE1-A041-84EC-333CC1DFC9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213603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4259204-7483-294D-961C-819A95A40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719F59-5E26-D149-A6B0-563EE15099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 marL="685800" indent="-228600">
              <a:buFont typeface="Courier New" panose="02070309020205020404" pitchFamily="49" charset="0"/>
              <a:buChar char="o"/>
              <a:defRPr sz="2800"/>
            </a:lvl2pPr>
            <a:lvl3pPr marL="1143000" indent="-228600">
              <a:buFont typeface="Wingdings" panose="05000000000000000000" pitchFamily="2" charset="2"/>
              <a:buChar char="§"/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90CE9E-9E35-834D-B166-84F84B3189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653D3416-0AB2-AA6B-70C1-8D4AE7B346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0" y="6356350"/>
            <a:ext cx="4532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U.S. Environmental Protection Agency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454C48E7-A107-8F15-7F28-5FAD640942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28850" y="6356350"/>
            <a:ext cx="7249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8D9C3B4F-4B7B-9A4F-9F3C-3A4901A3397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56DDF116-E01F-FC5A-BA6A-18AB9D4E2E6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006851" y="237352"/>
            <a:ext cx="1968946" cy="65193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B366F90-6600-0B30-BDEB-618F2CA65D68}"/>
              </a:ext>
            </a:extLst>
          </p:cNvPr>
          <p:cNvSpPr txBox="1"/>
          <p:nvPr userDrawn="1"/>
        </p:nvSpPr>
        <p:spPr>
          <a:xfrm>
            <a:off x="842870" y="6185098"/>
            <a:ext cx="540780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1400" b="1" dirty="0"/>
              <a:t>Office of Land and Emergency Management</a:t>
            </a:r>
          </a:p>
          <a:p>
            <a:pPr lvl="0"/>
            <a:r>
              <a:rPr lang="en-US" sz="1400" b="1" dirty="0"/>
              <a:t>Office of Resource Conservation and Recovery, RCRAInfo Team</a:t>
            </a:r>
          </a:p>
        </p:txBody>
      </p:sp>
    </p:spTree>
    <p:extLst>
      <p:ext uri="{BB962C8B-B14F-4D97-AF65-F5344CB8AC3E}">
        <p14:creationId xmlns:p14="http://schemas.microsoft.com/office/powerpoint/2010/main" val="2725794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E9B5DF8-78FD-5841-BD28-013B751C26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CEF579-F39A-5544-9409-0394F3A999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4B3497-91C7-1048-BCE6-DC58EBE319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437820" y="6356350"/>
            <a:ext cx="41910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rgbClr val="4F4F4F"/>
                </a:solidFill>
              </a:defRPr>
            </a:lvl1pPr>
          </a:lstStyle>
          <a:p>
            <a:r>
              <a:rPr lang="en-US" dirty="0"/>
              <a:t>U.S. Environmental Protection Agency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64A5EE-3E3D-B348-A4A0-7369138FC5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28850" y="6356350"/>
            <a:ext cx="7249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rgbClr val="4F4F4F"/>
                </a:solidFill>
              </a:defRPr>
            </a:lvl1pPr>
          </a:lstStyle>
          <a:p>
            <a:fld id="{8D9C3B4F-4B7B-9A4F-9F3C-3A4901A3397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EFB85B3-4C34-7907-B0B7-E618AFADB970}"/>
              </a:ext>
            </a:extLst>
          </p:cNvPr>
          <p:cNvSpPr txBox="1"/>
          <p:nvPr userDrawn="1"/>
        </p:nvSpPr>
        <p:spPr>
          <a:xfrm>
            <a:off x="842870" y="6185098"/>
            <a:ext cx="540780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1400" b="1" dirty="0"/>
              <a:t>Office of Land and Emergency Management</a:t>
            </a:r>
          </a:p>
          <a:p>
            <a:pPr lvl="0"/>
            <a:r>
              <a:rPr lang="en-US" sz="1400" b="1" dirty="0"/>
              <a:t>Office of Resource Conservation and Recovery, RCRAInfo Team</a:t>
            </a:r>
          </a:p>
        </p:txBody>
      </p:sp>
      <p:pic>
        <p:nvPicPr>
          <p:cNvPr id="4" name="Picture 3" descr="Logo, RCRAInfo">
            <a:extLst>
              <a:ext uri="{FF2B5EF4-FFF2-40B4-BE49-F238E27FC236}">
                <a16:creationId xmlns:a16="http://schemas.microsoft.com/office/drawing/2014/main" id="{5E5CFF6A-D424-7CF0-F738-DE0E63A61008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006851" y="237352"/>
            <a:ext cx="1968946" cy="651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944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52" r:id="rId5"/>
    <p:sldLayoutId id="2147483654" r:id="rId6"/>
    <p:sldLayoutId id="2147483661" r:id="rId7"/>
    <p:sldLayoutId id="2147483655" r:id="rId8"/>
    <p:sldLayoutId id="2147483656" r:id="rId9"/>
    <p:sldLayoutId id="2147483657" r:id="rId10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ourier New" panose="02070309020205020404" pitchFamily="49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Kane.rebecca@epa.gov" TargetMode="External"/><Relationship Id="rId2" Type="http://schemas.openxmlformats.org/officeDocument/2006/relationships/hyperlink" Target="mailto:furr.lori@epa.gov" TargetMode="Externa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9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F1FE1897-59D8-2EC6-E5B4-75E94A450C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4376" y="2321812"/>
            <a:ext cx="5502656" cy="1449577"/>
          </a:xfrm>
        </p:spPr>
        <p:txBody>
          <a:bodyPr>
            <a:noAutofit/>
          </a:bodyPr>
          <a:lstStyle/>
          <a:p>
            <a:r>
              <a:rPr lang="en-US" sz="4800" dirty="0"/>
              <a:t>Exchanging RCRAInfo Data with REST APIs</a:t>
            </a:r>
          </a:p>
        </p:txBody>
      </p:sp>
      <p:sp>
        <p:nvSpPr>
          <p:cNvPr id="10" name="Subtitle 9">
            <a:extLst>
              <a:ext uri="{FF2B5EF4-FFF2-40B4-BE49-F238E27FC236}">
                <a16:creationId xmlns:a16="http://schemas.microsoft.com/office/drawing/2014/main" id="{16DFF417-E7C6-210C-D08E-F8F510CEE5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5111" y="4348108"/>
            <a:ext cx="4405645" cy="1449577"/>
          </a:xfrm>
        </p:spPr>
        <p:txBody>
          <a:bodyPr>
            <a:normAutofit/>
          </a:bodyPr>
          <a:lstStyle/>
          <a:p>
            <a:pPr algn="l">
              <a:spcBef>
                <a:spcPts val="600"/>
              </a:spcBef>
            </a:pPr>
            <a:r>
              <a:rPr lang="en-US" dirty="0"/>
              <a:t>Presenters: 	Lori Furr</a:t>
            </a:r>
          </a:p>
          <a:p>
            <a:pPr algn="l">
              <a:spcBef>
                <a:spcPts val="600"/>
              </a:spcBef>
            </a:pPr>
            <a:r>
              <a:rPr lang="en-US" dirty="0"/>
              <a:t>		Rebecca Kane</a:t>
            </a:r>
          </a:p>
          <a:p>
            <a:pPr algn="l">
              <a:spcBef>
                <a:spcPts val="600"/>
              </a:spcBef>
            </a:pPr>
            <a:r>
              <a:rPr lang="en-US" dirty="0"/>
              <a:t>		David Dundua</a:t>
            </a:r>
          </a:p>
        </p:txBody>
      </p:sp>
    </p:spTree>
    <p:extLst>
      <p:ext uri="{BB962C8B-B14F-4D97-AF65-F5344CB8AC3E}">
        <p14:creationId xmlns:p14="http://schemas.microsoft.com/office/powerpoint/2010/main" val="4896804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5A6890-16A3-622B-FA52-C13F4E68C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API Phase I – Completed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577D2948-2EDC-F9CB-7509-B67BF25B3A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84968" y="4233761"/>
            <a:ext cx="6638759" cy="1560075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9AFA821-CE01-D6E1-172B-2E5C1721E4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U.S. Environmental Protection Agency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BEC069-20FB-1CE0-757C-B1711A1E59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D9C3B4F-4B7B-9A4F-9F3C-3A4901A33979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E46B2C80-96C2-20E6-61DD-FA6903B8A048}"/>
              </a:ext>
            </a:extLst>
          </p:cNvPr>
          <p:cNvSpPr txBox="1">
            <a:spLocks/>
          </p:cNvSpPr>
          <p:nvPr/>
        </p:nvSpPr>
        <p:spPr>
          <a:xfrm>
            <a:off x="758224" y="1484934"/>
            <a:ext cx="10692248" cy="25228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1200"/>
              </a:spcBef>
              <a:buClr>
                <a:schemeClr val="bg2">
                  <a:lumMod val="50000"/>
                </a:schemeClr>
              </a:buClr>
            </a:pPr>
            <a:r>
              <a:rPr lang="en-US" sz="3200" dirty="0">
                <a:ea typeface="Verdana" panose="020B0604030504040204" pitchFamily="34" charset="0"/>
              </a:rPr>
              <a:t>Management UI in RCRAInfo (API IDs and auditing)</a:t>
            </a:r>
          </a:p>
          <a:p>
            <a:pPr>
              <a:lnSpc>
                <a:spcPct val="100000"/>
              </a:lnSpc>
              <a:spcBef>
                <a:spcPts val="1200"/>
              </a:spcBef>
              <a:buClr>
                <a:schemeClr val="bg2">
                  <a:lumMod val="50000"/>
                </a:schemeClr>
              </a:buClr>
            </a:pPr>
            <a:r>
              <a:rPr lang="en-US" sz="3200" dirty="0">
                <a:ea typeface="Verdana" panose="020B0604030504040204" pitchFamily="34" charset="0"/>
              </a:rPr>
              <a:t>API ID and Key Authentication </a:t>
            </a:r>
          </a:p>
          <a:p>
            <a:pPr>
              <a:lnSpc>
                <a:spcPct val="100000"/>
              </a:lnSpc>
              <a:spcBef>
                <a:spcPts val="1200"/>
              </a:spcBef>
              <a:buClr>
                <a:schemeClr val="bg2">
                  <a:lumMod val="50000"/>
                </a:schemeClr>
              </a:buClr>
            </a:pPr>
            <a:r>
              <a:rPr lang="en-US" sz="3200" dirty="0">
                <a:ea typeface="Verdana" panose="020B0604030504040204" pitchFamily="34" charset="0"/>
              </a:rPr>
              <a:t>Lookups</a:t>
            </a:r>
          </a:p>
          <a:p>
            <a:pPr>
              <a:lnSpc>
                <a:spcPct val="100000"/>
              </a:lnSpc>
              <a:spcBef>
                <a:spcPts val="1200"/>
              </a:spcBef>
              <a:buClr>
                <a:schemeClr val="bg2">
                  <a:lumMod val="50000"/>
                </a:schemeClr>
              </a:buClr>
            </a:pPr>
            <a:r>
              <a:rPr lang="en-US" sz="3200" dirty="0">
                <a:ea typeface="Verdana" panose="020B0604030504040204" pitchFamily="34" charset="0"/>
              </a:rPr>
              <a:t>Swagger and Confluence Documentation</a:t>
            </a:r>
          </a:p>
          <a:p>
            <a:pPr>
              <a:lnSpc>
                <a:spcPct val="100000"/>
              </a:lnSpc>
              <a:spcBef>
                <a:spcPts val="1200"/>
              </a:spcBef>
              <a:buClr>
                <a:schemeClr val="bg2">
                  <a:lumMod val="50000"/>
                </a:schemeClr>
              </a:buClr>
            </a:pPr>
            <a:endParaRPr lang="en-US" sz="3200" dirty="0">
              <a:ea typeface="Verdana" panose="020B0604030504040204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E86B8D2-16B4-BCCE-6D81-9314205B9B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10119191" y="1484934"/>
            <a:ext cx="1525902" cy="1627458"/>
            <a:chOff x="8597246" y="1044327"/>
            <a:chExt cx="2774948" cy="2959635"/>
          </a:xfrm>
          <a:solidFill>
            <a:srgbClr val="299CC9"/>
          </a:solidFill>
        </p:grpSpPr>
        <p:sp>
          <p:nvSpPr>
            <p:cNvPr id="12" name="Explosion: 8 Points 11">
              <a:extLst>
                <a:ext uri="{FF2B5EF4-FFF2-40B4-BE49-F238E27FC236}">
                  <a16:creationId xmlns:a16="http://schemas.microsoft.com/office/drawing/2014/main" id="{1D898C20-CCB3-F0B8-5B17-EE69C4EAE06F}"/>
                </a:ext>
              </a:extLst>
            </p:cNvPr>
            <p:cNvSpPr/>
            <p:nvPr/>
          </p:nvSpPr>
          <p:spPr>
            <a:xfrm>
              <a:off x="8597246" y="1044327"/>
              <a:ext cx="2774948" cy="2959635"/>
            </a:xfrm>
            <a:prstGeom prst="irregularSeal1">
              <a:avLst/>
            </a:prstGeom>
            <a:grpFill/>
            <a:ln w="28575" cap="flat" cmpd="sng" algn="ctr">
              <a:solidFill>
                <a:srgbClr val="0000CE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3" name="Picture 12" descr="Vintage Key Images - Free Download on Freepik">
              <a:extLst>
                <a:ext uri="{FF2B5EF4-FFF2-40B4-BE49-F238E27FC236}">
                  <a16:creationId xmlns:a16="http://schemas.microsoft.com/office/drawing/2014/main" id="{B800E863-6D6F-06D5-7D33-F9F4ADFB629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9407664" y="1613968"/>
              <a:ext cx="1034738" cy="1690858"/>
            </a:xfrm>
            <a:prstGeom prst="rect">
              <a:avLst/>
            </a:prstGeom>
            <a:grp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919207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0EB5DE-E040-CFA4-3F1E-2E846D42B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2611" y="856455"/>
            <a:ext cx="10018713" cy="1075266"/>
          </a:xfrm>
        </p:spPr>
        <p:txBody>
          <a:bodyPr>
            <a:normAutofit fontScale="90000"/>
          </a:bodyPr>
          <a:lstStyle/>
          <a:p>
            <a:r>
              <a:rPr lang="en-US" sz="4800" dirty="0">
                <a:ea typeface="Verdana" panose="020B0604030504040204" pitchFamily="34" charset="0"/>
              </a:rPr>
              <a:t>API Phase II – Transactional API (In Progress)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3C25AB-6B00-A097-26C2-1C69E675B7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6643" y="2111197"/>
            <a:ext cx="10018713" cy="3886200"/>
          </a:xfrm>
        </p:spPr>
        <p:txBody>
          <a:bodyPr>
            <a:normAutofit/>
          </a:bodyPr>
          <a:lstStyle/>
          <a:p>
            <a:pPr>
              <a:buClr>
                <a:schemeClr val="bg2">
                  <a:lumMod val="50000"/>
                </a:schemeClr>
              </a:buClr>
            </a:pPr>
            <a:r>
              <a:rPr lang="en-US" sz="3200" dirty="0">
                <a:ea typeface="Verdana" panose="020B0604030504040204" pitchFamily="34" charset="0"/>
              </a:rPr>
              <a:t>Retrieve Handler data (</a:t>
            </a:r>
            <a:r>
              <a:rPr lang="en-US" sz="3200" b="1" dirty="0">
                <a:ea typeface="Verdana" panose="020B0604030504040204" pitchFamily="34" charset="0"/>
              </a:rPr>
              <a:t>Completed</a:t>
            </a:r>
            <a:r>
              <a:rPr lang="en-US" sz="3200" dirty="0">
                <a:ea typeface="Verdana" panose="020B0604030504040204" pitchFamily="34" charset="0"/>
              </a:rPr>
              <a:t>)</a:t>
            </a:r>
          </a:p>
          <a:p>
            <a:pPr>
              <a:buClr>
                <a:schemeClr val="bg2">
                  <a:lumMod val="50000"/>
                </a:schemeClr>
              </a:buClr>
            </a:pPr>
            <a:r>
              <a:rPr lang="en-US" sz="3200" dirty="0">
                <a:ea typeface="Verdana" panose="020B0604030504040204" pitchFamily="34" charset="0"/>
              </a:rPr>
              <a:t>Individual Transactions</a:t>
            </a:r>
          </a:p>
          <a:p>
            <a:pPr lvl="1">
              <a:buClr>
                <a:schemeClr val="bg2">
                  <a:lumMod val="50000"/>
                </a:schemeClr>
              </a:buClr>
            </a:pPr>
            <a:r>
              <a:rPr lang="en-US" sz="3200" dirty="0">
                <a:ea typeface="Verdana" panose="020B0604030504040204" pitchFamily="34" charset="0"/>
              </a:rPr>
              <a:t> Add / Update / Delete Handler Source (</a:t>
            </a:r>
            <a:r>
              <a:rPr lang="en-US" sz="3200" u="sng" dirty="0">
                <a:ea typeface="Verdana" panose="020B0604030504040204" pitchFamily="34" charset="0"/>
              </a:rPr>
              <a:t>end of 2024</a:t>
            </a:r>
            <a:r>
              <a:rPr lang="en-US" sz="3200" dirty="0">
                <a:ea typeface="Verdana" panose="020B0604030504040204" pitchFamily="34" charset="0"/>
              </a:rPr>
              <a:t>)</a:t>
            </a:r>
          </a:p>
          <a:p>
            <a:pPr lvl="1">
              <a:buClr>
                <a:schemeClr val="bg2">
                  <a:lumMod val="50000"/>
                </a:schemeClr>
              </a:buClr>
            </a:pPr>
            <a:r>
              <a:rPr lang="en-US" sz="3600" dirty="0">
                <a:ea typeface="Verdana" panose="020B0604030504040204" pitchFamily="34" charset="0"/>
              </a:rPr>
              <a:t> </a:t>
            </a:r>
            <a:r>
              <a:rPr lang="en-US" sz="3200" dirty="0">
                <a:ea typeface="Verdana" panose="020B0604030504040204" pitchFamily="34" charset="0"/>
              </a:rPr>
              <a:t>Other Modules (Compliance, Reporting)</a:t>
            </a:r>
          </a:p>
          <a:p>
            <a:pPr lvl="1">
              <a:buClr>
                <a:schemeClr val="bg2">
                  <a:lumMod val="50000"/>
                </a:schemeClr>
              </a:buClr>
            </a:pPr>
            <a:r>
              <a:rPr lang="en-US" sz="3200" dirty="0">
                <a:ea typeface="Verdana" panose="020B0604030504040204" pitchFamily="34" charset="0"/>
              </a:rPr>
              <a:t> Errors on per-Transaction basis</a:t>
            </a:r>
          </a:p>
          <a:p>
            <a:pPr>
              <a:buClr>
                <a:schemeClr val="bg2">
                  <a:lumMod val="50000"/>
                </a:schemeClr>
              </a:buClr>
            </a:pPr>
            <a:r>
              <a:rPr lang="en-US" sz="3200" dirty="0">
                <a:ea typeface="Verdana" panose="020B0604030504040204" pitchFamily="34" charset="0"/>
              </a:rPr>
              <a:t>Real-time integration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4070A9-43F6-72E7-4538-34E84AC8DB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0" y="6356350"/>
            <a:ext cx="4532850" cy="365125"/>
          </a:xfrm>
        </p:spPr>
        <p:txBody>
          <a:bodyPr/>
          <a:lstStyle/>
          <a:p>
            <a:r>
              <a:rPr lang="en-US"/>
              <a:t>U.S. Environmental Protection Agency</a:t>
            </a:r>
            <a:endParaRPr lang="en-US" dirty="0"/>
          </a:p>
        </p:txBody>
      </p:sp>
      <p:sp>
        <p:nvSpPr>
          <p:cNvPr id="7" name="Slide Number Placeholder 2">
            <a:extLst>
              <a:ext uri="{FF2B5EF4-FFF2-40B4-BE49-F238E27FC236}">
                <a16:creationId xmlns:a16="http://schemas.microsoft.com/office/drawing/2014/main" id="{92FBC3BF-059C-4956-5872-0CF2FE24FE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28850" y="6356350"/>
            <a:ext cx="724949" cy="365125"/>
          </a:xfrm>
        </p:spPr>
        <p:txBody>
          <a:bodyPr/>
          <a:lstStyle/>
          <a:p>
            <a:fld id="{8D9C3B4F-4B7B-9A4F-9F3C-3A4901A33979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99038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FEC5A4B-C685-72C4-7D1A-E782EA0BDB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U.S. Environmental Protection Agency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6E49137-F8AA-96C9-F5DA-A7BA022D8B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D9C3B4F-4B7B-9A4F-9F3C-3A4901A33979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9BCC286-EE74-5D70-5F49-6AC371A03D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Feedback</a:t>
            </a:r>
          </a:p>
        </p:txBody>
      </p:sp>
      <p:sp>
        <p:nvSpPr>
          <p:cNvPr id="12" name="Content Placeholder 8">
            <a:extLst>
              <a:ext uri="{FF2B5EF4-FFF2-40B4-BE49-F238E27FC236}">
                <a16:creationId xmlns:a16="http://schemas.microsoft.com/office/drawing/2014/main" id="{1A56D813-3B3A-B724-6C42-D87CDA962E46}"/>
              </a:ext>
            </a:extLst>
          </p:cNvPr>
          <p:cNvSpPr txBox="1">
            <a:spLocks/>
          </p:cNvSpPr>
          <p:nvPr/>
        </p:nvSpPr>
        <p:spPr>
          <a:xfrm>
            <a:off x="6172200" y="2510633"/>
            <a:ext cx="5181600" cy="132556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dirty="0"/>
              <a:t>What do you need?</a:t>
            </a:r>
          </a:p>
          <a:p>
            <a:r>
              <a:rPr lang="en-US" sz="4400" dirty="0"/>
              <a:t>How can we help?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0E0AD03-508C-A5F2-C0D1-587FEBD5AA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4354" y="1901680"/>
            <a:ext cx="4056630" cy="2699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9469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A9471A-494C-4A14-B992-689F5394A2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28850" y="6356350"/>
            <a:ext cx="724949" cy="365125"/>
          </a:xfrm>
        </p:spPr>
        <p:txBody>
          <a:bodyPr/>
          <a:lstStyle/>
          <a:p>
            <a:fld id="{8D9C3B4F-4B7B-9A4F-9F3C-3A4901A33979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6E92169-4F3E-AA09-E3FE-A5DC86E8420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270438" y="2025315"/>
            <a:ext cx="3590925" cy="2261680"/>
          </a:xfrm>
        </p:spPr>
        <p:txBody>
          <a:bodyPr/>
          <a:lstStyle/>
          <a:p>
            <a:r>
              <a:rPr lang="en-US" dirty="0"/>
              <a:t>Contact:</a:t>
            </a:r>
          </a:p>
          <a:p>
            <a:endParaRPr lang="en-US" dirty="0"/>
          </a:p>
          <a:p>
            <a:r>
              <a:rPr lang="en-US" dirty="0">
                <a:hlinkClick r:id="rId2"/>
              </a:rPr>
              <a:t>furr.lori@epa.gov</a:t>
            </a:r>
            <a:endParaRPr lang="en-US" dirty="0"/>
          </a:p>
          <a:p>
            <a:r>
              <a:rPr lang="en-US" dirty="0">
                <a:hlinkClick r:id="rId3"/>
              </a:rPr>
              <a:t>kane.rebecca@epa.gov</a:t>
            </a:r>
            <a:endParaRPr lang="en-US" dirty="0"/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31C010-44B6-D2D2-96AE-BFA52A2917F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Contact page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A32B99A-5C97-B476-4BD4-67E42BFEAC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7801" y="3263397"/>
            <a:ext cx="2626005" cy="2194560"/>
          </a:xfrm>
          <a:prstGeom prst="rect">
            <a:avLst/>
          </a:prstGeom>
          <a:effectLst>
            <a:outerShdw blurRad="63500" sx="108000" sy="108000" algn="ctr" rotWithShape="0">
              <a:srgbClr val="E8E8E8"/>
            </a:outerShdw>
          </a:effectLst>
        </p:spPr>
      </p:pic>
    </p:spTree>
    <p:extLst>
      <p:ext uri="{BB962C8B-B14F-4D97-AF65-F5344CB8AC3E}">
        <p14:creationId xmlns:p14="http://schemas.microsoft.com/office/powerpoint/2010/main" val="37611505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B91D028E-6FDF-361F-F61F-71DCFA9930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 the Horizon: Efficient Data Exchange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1E820EC-9023-15A4-087D-9239EF1F10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29622" y="2049361"/>
            <a:ext cx="5181600" cy="3457976"/>
          </a:xfrm>
        </p:spPr>
        <p:txBody>
          <a:bodyPr/>
          <a:lstStyle/>
          <a:p>
            <a:r>
              <a:rPr lang="en-US" sz="3200" dirty="0"/>
              <a:t>Where we are?</a:t>
            </a:r>
          </a:p>
          <a:p>
            <a:r>
              <a:rPr lang="en-US" sz="3200" dirty="0"/>
              <a:t>Where are we headed?</a:t>
            </a:r>
          </a:p>
          <a:p>
            <a:r>
              <a:rPr lang="en-US" sz="3200" dirty="0"/>
              <a:t>How do we know?</a:t>
            </a:r>
          </a:p>
          <a:p>
            <a:r>
              <a:rPr lang="en-US" sz="3200" dirty="0"/>
              <a:t>Why now?</a:t>
            </a:r>
          </a:p>
          <a:p>
            <a:r>
              <a:rPr lang="en-US" sz="3200" dirty="0"/>
              <a:t>What are we doing now?</a:t>
            </a:r>
          </a:p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114018-E587-7B52-9695-8E5A9574BC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U.S. Environmental Protection Agency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D7658A-1B07-6DD3-0349-AAED79B41D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D9C3B4F-4B7B-9A4F-9F3C-3A4901A33979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08DE2DB-09ED-E800-7E16-EF4D5A81738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265339" y="1605538"/>
            <a:ext cx="6917987" cy="3678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8644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1CBEF09-7A96-254F-5096-A9432A9751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U.S. Environmental Protection Agency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200018A-6BA6-122D-7FD6-EC0503E884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D9C3B4F-4B7B-9A4F-9F3C-3A4901A33979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164396D-B5B6-7F2A-3500-6FCF5A712F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771" y="249774"/>
            <a:ext cx="1790868" cy="1325563"/>
          </a:xfrm>
        </p:spPr>
        <p:txBody>
          <a:bodyPr>
            <a:normAutofit/>
          </a:bodyPr>
          <a:lstStyle/>
          <a:p>
            <a:r>
              <a:rPr lang="en-US" sz="3600" dirty="0"/>
              <a:t>Where We Are</a:t>
            </a:r>
          </a:p>
        </p:txBody>
      </p:sp>
      <p:grpSp>
        <p:nvGrpSpPr>
          <p:cNvPr id="253" name="Group 252">
            <a:extLst>
              <a:ext uri="{FF2B5EF4-FFF2-40B4-BE49-F238E27FC236}">
                <a16:creationId xmlns:a16="http://schemas.microsoft.com/office/drawing/2014/main" id="{7A98F6DF-9476-ADDC-3074-E145BB58A22A}"/>
              </a:ext>
            </a:extLst>
          </p:cNvPr>
          <p:cNvGrpSpPr/>
          <p:nvPr/>
        </p:nvGrpSpPr>
        <p:grpSpPr>
          <a:xfrm>
            <a:off x="1919812" y="771221"/>
            <a:ext cx="10020299" cy="4970887"/>
            <a:chOff x="1919812" y="771221"/>
            <a:chExt cx="10020299" cy="4970887"/>
          </a:xfrm>
        </p:grpSpPr>
        <p:grpSp>
          <p:nvGrpSpPr>
            <p:cNvPr id="210" name="Group 209">
              <a:extLst>
                <a:ext uri="{FF2B5EF4-FFF2-40B4-BE49-F238E27FC236}">
                  <a16:creationId xmlns:a16="http://schemas.microsoft.com/office/drawing/2014/main" id="{CF89BB37-9597-F134-8D06-91F6E36FDC59}"/>
                </a:ext>
              </a:extLst>
            </p:cNvPr>
            <p:cNvGrpSpPr/>
            <p:nvPr/>
          </p:nvGrpSpPr>
          <p:grpSpPr>
            <a:xfrm>
              <a:off x="1919812" y="771221"/>
              <a:ext cx="8941001" cy="4970887"/>
              <a:chOff x="1444366" y="1477822"/>
              <a:chExt cx="8828729" cy="4725759"/>
            </a:xfrm>
          </p:grpSpPr>
          <p:sp>
            <p:nvSpPr>
              <p:cNvPr id="211" name="Rectangle: Rounded Corners 210">
                <a:extLst>
                  <a:ext uri="{FF2B5EF4-FFF2-40B4-BE49-F238E27FC236}">
                    <a16:creationId xmlns:a16="http://schemas.microsoft.com/office/drawing/2014/main" id="{624B5C76-22B7-0474-9299-57A4A251BFBF}"/>
                  </a:ext>
                </a:extLst>
              </p:cNvPr>
              <p:cNvSpPr/>
              <p:nvPr/>
            </p:nvSpPr>
            <p:spPr>
              <a:xfrm>
                <a:off x="1444366" y="1878496"/>
                <a:ext cx="2172541" cy="2909061"/>
              </a:xfrm>
              <a:prstGeom prst="roundRect">
                <a:avLst/>
              </a:prstGeom>
              <a:solidFill>
                <a:schemeClr val="bg2"/>
              </a:solidFill>
              <a:ln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12" name="Group 211">
                <a:extLst>
                  <a:ext uri="{FF2B5EF4-FFF2-40B4-BE49-F238E27FC236}">
                    <a16:creationId xmlns:a16="http://schemas.microsoft.com/office/drawing/2014/main" id="{0375BBC4-7309-B247-B543-538A1601BCCA}"/>
                  </a:ext>
                </a:extLst>
              </p:cNvPr>
              <p:cNvGrpSpPr/>
              <p:nvPr/>
            </p:nvGrpSpPr>
            <p:grpSpPr>
              <a:xfrm>
                <a:off x="1559515" y="1477822"/>
                <a:ext cx="8713580" cy="4725759"/>
                <a:chOff x="1559515" y="1477822"/>
                <a:chExt cx="8713580" cy="4725759"/>
              </a:xfrm>
            </p:grpSpPr>
            <p:sp>
              <p:nvSpPr>
                <p:cNvPr id="213" name="Rectangle: Rounded Corners 212">
                  <a:extLst>
                    <a:ext uri="{FF2B5EF4-FFF2-40B4-BE49-F238E27FC236}">
                      <a16:creationId xmlns:a16="http://schemas.microsoft.com/office/drawing/2014/main" id="{DA8A48DE-7AAF-8C34-ECFC-20225110BAD2}"/>
                    </a:ext>
                  </a:extLst>
                </p:cNvPr>
                <p:cNvSpPr/>
                <p:nvPr/>
              </p:nvSpPr>
              <p:spPr>
                <a:xfrm>
                  <a:off x="8100554" y="1928440"/>
                  <a:ext cx="2172541" cy="2909061"/>
                </a:xfrm>
                <a:prstGeom prst="roundRect">
                  <a:avLst/>
                </a:prstGeom>
                <a:solidFill>
                  <a:schemeClr val="bg2"/>
                </a:solidFill>
                <a:ln/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4" name="TextBox 213">
                  <a:extLst>
                    <a:ext uri="{FF2B5EF4-FFF2-40B4-BE49-F238E27FC236}">
                      <a16:creationId xmlns:a16="http://schemas.microsoft.com/office/drawing/2014/main" id="{233000E6-2E25-1A4F-CD2E-3EBDD592561F}"/>
                    </a:ext>
                  </a:extLst>
                </p:cNvPr>
                <p:cNvSpPr txBox="1"/>
                <p:nvPr/>
              </p:nvSpPr>
              <p:spPr>
                <a:xfrm>
                  <a:off x="1735959" y="2023338"/>
                  <a:ext cx="162056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>
                      <a:solidFill>
                        <a:srgbClr val="0939C0"/>
                      </a:solidFill>
                    </a:rPr>
                    <a:t>State Node</a:t>
                  </a:r>
                </a:p>
              </p:txBody>
            </p:sp>
            <p:pic>
              <p:nvPicPr>
                <p:cNvPr id="215" name="Graphic 214">
                  <a:extLst>
                    <a:ext uri="{FF2B5EF4-FFF2-40B4-BE49-F238E27FC236}">
                      <a16:creationId xmlns:a16="http://schemas.microsoft.com/office/drawing/2014/main" id="{C820C19C-1B86-1EA9-EC61-E436CEECE90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350132" y="2688107"/>
                  <a:ext cx="1285439" cy="1843458"/>
                </a:xfrm>
                <a:prstGeom prst="rect">
                  <a:avLst/>
                </a:prstGeom>
              </p:spPr>
            </p:pic>
            <p:pic>
              <p:nvPicPr>
                <p:cNvPr id="216" name="Picture 215" descr="A picture containing gambling house, room&#10;&#10;Description generated with high confidence">
                  <a:extLst>
                    <a:ext uri="{FF2B5EF4-FFF2-40B4-BE49-F238E27FC236}">
                      <a16:creationId xmlns:a16="http://schemas.microsoft.com/office/drawing/2014/main" id="{1022A913-0A2E-20AD-8D7F-594B33AD7C5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952873" y="5158161"/>
                  <a:ext cx="561496" cy="805245"/>
                </a:xfrm>
                <a:prstGeom prst="rect">
                  <a:avLst/>
                </a:prstGeom>
              </p:spPr>
            </p:pic>
            <p:pic>
              <p:nvPicPr>
                <p:cNvPr id="217" name="Graphic 216">
                  <a:extLst>
                    <a:ext uri="{FF2B5EF4-FFF2-40B4-BE49-F238E27FC236}">
                      <a16:creationId xmlns:a16="http://schemas.microsoft.com/office/drawing/2014/main" id="{5B329E2A-87C4-6867-6D8F-FCAEB3FA6C7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647966" y="2447751"/>
                  <a:ext cx="1304253" cy="1870438"/>
                </a:xfrm>
                <a:prstGeom prst="rect">
                  <a:avLst/>
                </a:prstGeom>
              </p:spPr>
            </p:pic>
            <p:pic>
              <p:nvPicPr>
                <p:cNvPr id="218" name="Picture 217" descr="A picture containing gambling house, room&#10;&#10;Description generated with high confidence">
                  <a:extLst>
                    <a:ext uri="{FF2B5EF4-FFF2-40B4-BE49-F238E27FC236}">
                      <a16:creationId xmlns:a16="http://schemas.microsoft.com/office/drawing/2014/main" id="{ACFCA457-4F5C-E762-612C-3FF5436CA0F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906159" y="5143933"/>
                  <a:ext cx="561496" cy="805245"/>
                </a:xfrm>
                <a:prstGeom prst="rect">
                  <a:avLst/>
                </a:prstGeom>
              </p:spPr>
            </p:pic>
            <p:sp>
              <p:nvSpPr>
                <p:cNvPr id="219" name="TextBox 218">
                  <a:extLst>
                    <a:ext uri="{FF2B5EF4-FFF2-40B4-BE49-F238E27FC236}">
                      <a16:creationId xmlns:a16="http://schemas.microsoft.com/office/drawing/2014/main" id="{2AA1764D-6C9D-E310-9F40-2109A409DE17}"/>
                    </a:ext>
                  </a:extLst>
                </p:cNvPr>
                <p:cNvSpPr txBox="1"/>
                <p:nvPr/>
              </p:nvSpPr>
              <p:spPr>
                <a:xfrm>
                  <a:off x="5609412" y="5875540"/>
                  <a:ext cx="1600499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>
                      <a:solidFill>
                        <a:schemeClr val="tx1">
                          <a:lumMod val="90000"/>
                          <a:lumOff val="10000"/>
                        </a:schemeClr>
                      </a:solidFill>
                    </a:rPr>
                    <a:t>CDX Database</a:t>
                  </a:r>
                </a:p>
              </p:txBody>
            </p:sp>
            <p:sp>
              <p:nvSpPr>
                <p:cNvPr id="220" name="TextBox 219">
                  <a:extLst>
                    <a:ext uri="{FF2B5EF4-FFF2-40B4-BE49-F238E27FC236}">
                      <a16:creationId xmlns:a16="http://schemas.microsoft.com/office/drawing/2014/main" id="{BA99ABAF-84DB-7640-1016-11639601E107}"/>
                    </a:ext>
                  </a:extLst>
                </p:cNvPr>
                <p:cNvSpPr txBox="1"/>
                <p:nvPr/>
              </p:nvSpPr>
              <p:spPr>
                <a:xfrm>
                  <a:off x="8359063" y="5889782"/>
                  <a:ext cx="1731692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>
                      <a:solidFill>
                        <a:schemeClr val="tx1">
                          <a:lumMod val="90000"/>
                          <a:lumOff val="10000"/>
                        </a:schemeClr>
                      </a:solidFill>
                    </a:rPr>
                    <a:t>RCRAInfo Database</a:t>
                  </a:r>
                </a:p>
              </p:txBody>
            </p:sp>
            <p:sp>
              <p:nvSpPr>
                <p:cNvPr id="221" name="TextBox 220">
                  <a:extLst>
                    <a:ext uri="{FF2B5EF4-FFF2-40B4-BE49-F238E27FC236}">
                      <a16:creationId xmlns:a16="http://schemas.microsoft.com/office/drawing/2014/main" id="{198FFF3A-DBF3-947E-C3B0-7334F226C0A5}"/>
                    </a:ext>
                  </a:extLst>
                </p:cNvPr>
                <p:cNvSpPr txBox="1"/>
                <p:nvPr/>
              </p:nvSpPr>
              <p:spPr>
                <a:xfrm>
                  <a:off x="5609412" y="1495679"/>
                  <a:ext cx="942780" cy="32185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kumimoji="0" lang="en-US" sz="1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B9072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CDX</a:t>
                  </a:r>
                  <a:endParaRPr lang="en-US" sz="1600" b="1" dirty="0">
                    <a:solidFill>
                      <a:srgbClr val="0B9072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22" name="TextBox 221">
                  <a:extLst>
                    <a:ext uri="{FF2B5EF4-FFF2-40B4-BE49-F238E27FC236}">
                      <a16:creationId xmlns:a16="http://schemas.microsoft.com/office/drawing/2014/main" id="{1DD36996-0708-C0F1-E654-48380514DE4E}"/>
                    </a:ext>
                  </a:extLst>
                </p:cNvPr>
                <p:cNvSpPr txBox="1"/>
                <p:nvPr/>
              </p:nvSpPr>
              <p:spPr>
                <a:xfrm>
                  <a:off x="8620832" y="1510443"/>
                  <a:ext cx="1224769" cy="32185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b="1" dirty="0">
                      <a:solidFill>
                        <a:srgbClr val="088B6D"/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RCRAInfo</a:t>
                  </a:r>
                </a:p>
              </p:txBody>
            </p:sp>
            <p:sp>
              <p:nvSpPr>
                <p:cNvPr id="223" name="TextBox 222">
                  <a:extLst>
                    <a:ext uri="{FF2B5EF4-FFF2-40B4-BE49-F238E27FC236}">
                      <a16:creationId xmlns:a16="http://schemas.microsoft.com/office/drawing/2014/main" id="{35CDB969-84A3-FE93-1ED2-676D27AC9A9C}"/>
                    </a:ext>
                  </a:extLst>
                </p:cNvPr>
                <p:cNvSpPr txBox="1"/>
                <p:nvPr/>
              </p:nvSpPr>
              <p:spPr>
                <a:xfrm>
                  <a:off x="3736265" y="3110917"/>
                  <a:ext cx="1024471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dirty="0">
                      <a:solidFill>
                        <a:srgbClr val="0939C0"/>
                      </a:solidFill>
                    </a:rPr>
                    <a:t>1. Solicit</a:t>
                  </a:r>
                </a:p>
              </p:txBody>
            </p:sp>
            <p:sp>
              <p:nvSpPr>
                <p:cNvPr id="224" name="TextBox 223">
                  <a:extLst>
                    <a:ext uri="{FF2B5EF4-FFF2-40B4-BE49-F238E27FC236}">
                      <a16:creationId xmlns:a16="http://schemas.microsoft.com/office/drawing/2014/main" id="{F32AD798-997E-4E6D-1FB9-0F58405591A6}"/>
                    </a:ext>
                  </a:extLst>
                </p:cNvPr>
                <p:cNvSpPr txBox="1"/>
                <p:nvPr/>
              </p:nvSpPr>
              <p:spPr>
                <a:xfrm>
                  <a:off x="4397438" y="5117940"/>
                  <a:ext cx="1590452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dirty="0">
                      <a:solidFill>
                        <a:srgbClr val="0939C0"/>
                      </a:solidFill>
                    </a:rPr>
                    <a:t>2. Archive </a:t>
                  </a:r>
                </a:p>
                <a:p>
                  <a:r>
                    <a:rPr lang="en-US" sz="1600" dirty="0">
                      <a:solidFill>
                        <a:srgbClr val="0939C0"/>
                      </a:solidFill>
                    </a:rPr>
                    <a:t>solicit request</a:t>
                  </a:r>
                </a:p>
              </p:txBody>
            </p:sp>
            <p:sp>
              <p:nvSpPr>
                <p:cNvPr id="225" name="TextBox 224">
                  <a:extLst>
                    <a:ext uri="{FF2B5EF4-FFF2-40B4-BE49-F238E27FC236}">
                      <a16:creationId xmlns:a16="http://schemas.microsoft.com/office/drawing/2014/main" id="{FEE22637-1088-CA3F-F74F-C107BF6CE309}"/>
                    </a:ext>
                  </a:extLst>
                </p:cNvPr>
                <p:cNvSpPr txBox="1"/>
                <p:nvPr/>
              </p:nvSpPr>
              <p:spPr>
                <a:xfrm>
                  <a:off x="7121064" y="3145265"/>
                  <a:ext cx="946540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dirty="0">
                      <a:solidFill>
                        <a:srgbClr val="0939C0"/>
                      </a:solidFill>
                    </a:rPr>
                    <a:t>3. Solicit</a:t>
                  </a:r>
                </a:p>
              </p:txBody>
            </p:sp>
            <p:sp>
              <p:nvSpPr>
                <p:cNvPr id="226" name="TextBox 225">
                  <a:extLst>
                    <a:ext uri="{FF2B5EF4-FFF2-40B4-BE49-F238E27FC236}">
                      <a16:creationId xmlns:a16="http://schemas.microsoft.com/office/drawing/2014/main" id="{8B2D29B4-3802-62F2-07B0-637FE8262D7F}"/>
                    </a:ext>
                  </a:extLst>
                </p:cNvPr>
                <p:cNvSpPr txBox="1"/>
                <p:nvPr/>
              </p:nvSpPr>
              <p:spPr>
                <a:xfrm>
                  <a:off x="7732514" y="5115464"/>
                  <a:ext cx="1492395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dirty="0">
                      <a:solidFill>
                        <a:srgbClr val="0939C0"/>
                      </a:solidFill>
                    </a:rPr>
                    <a:t>5. Generate report</a:t>
                  </a:r>
                </a:p>
              </p:txBody>
            </p:sp>
            <p:sp>
              <p:nvSpPr>
                <p:cNvPr id="227" name="TextBox 226">
                  <a:extLst>
                    <a:ext uri="{FF2B5EF4-FFF2-40B4-BE49-F238E27FC236}">
                      <a16:creationId xmlns:a16="http://schemas.microsoft.com/office/drawing/2014/main" id="{E0112610-6865-70E6-6D19-2D0536A4DFF8}"/>
                    </a:ext>
                  </a:extLst>
                </p:cNvPr>
                <p:cNvSpPr txBox="1"/>
                <p:nvPr/>
              </p:nvSpPr>
              <p:spPr>
                <a:xfrm>
                  <a:off x="7054079" y="4029098"/>
                  <a:ext cx="1109201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dirty="0">
                      <a:solidFill>
                        <a:srgbClr val="0939C0"/>
                      </a:solidFill>
                    </a:rPr>
                    <a:t>6. Submit </a:t>
                  </a:r>
                </a:p>
                <a:p>
                  <a:r>
                    <a:rPr lang="en-US" sz="1600" dirty="0">
                      <a:solidFill>
                        <a:srgbClr val="0939C0"/>
                      </a:solidFill>
                    </a:rPr>
                    <a:t>Report/</a:t>
                  </a:r>
                </a:p>
                <a:p>
                  <a:r>
                    <a:rPr lang="en-US" sz="1600" dirty="0">
                      <a:solidFill>
                        <a:srgbClr val="0939C0"/>
                      </a:solidFill>
                    </a:rPr>
                    <a:t>Email</a:t>
                  </a:r>
                </a:p>
              </p:txBody>
            </p:sp>
            <p:sp>
              <p:nvSpPr>
                <p:cNvPr id="228" name="Rectangle: Rounded Corners 227">
                  <a:extLst>
                    <a:ext uri="{FF2B5EF4-FFF2-40B4-BE49-F238E27FC236}">
                      <a16:creationId xmlns:a16="http://schemas.microsoft.com/office/drawing/2014/main" id="{83ED0F51-E217-1606-29D0-D8EE235E288F}"/>
                    </a:ext>
                  </a:extLst>
                </p:cNvPr>
                <p:cNvSpPr/>
                <p:nvPr/>
              </p:nvSpPr>
              <p:spPr>
                <a:xfrm>
                  <a:off x="4791200" y="1903450"/>
                  <a:ext cx="2172541" cy="2909061"/>
                </a:xfrm>
                <a:prstGeom prst="roundRect">
                  <a:avLst/>
                </a:prstGeom>
                <a:solidFill>
                  <a:schemeClr val="bg2"/>
                </a:solidFill>
                <a:ln/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9" name="TextBox 228">
                  <a:extLst>
                    <a:ext uri="{FF2B5EF4-FFF2-40B4-BE49-F238E27FC236}">
                      <a16:creationId xmlns:a16="http://schemas.microsoft.com/office/drawing/2014/main" id="{C84C8312-6C47-9263-B65A-6C1E89120168}"/>
                    </a:ext>
                  </a:extLst>
                </p:cNvPr>
                <p:cNvSpPr txBox="1"/>
                <p:nvPr/>
              </p:nvSpPr>
              <p:spPr>
                <a:xfrm>
                  <a:off x="5194278" y="2023338"/>
                  <a:ext cx="162056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>
                      <a:solidFill>
                        <a:srgbClr val="0939C0"/>
                      </a:solidFill>
                    </a:rPr>
                    <a:t>CDX Node</a:t>
                  </a:r>
                </a:p>
              </p:txBody>
            </p:sp>
            <p:sp>
              <p:nvSpPr>
                <p:cNvPr id="230" name="TextBox 229">
                  <a:extLst>
                    <a:ext uri="{FF2B5EF4-FFF2-40B4-BE49-F238E27FC236}">
                      <a16:creationId xmlns:a16="http://schemas.microsoft.com/office/drawing/2014/main" id="{7961DC53-3279-7C71-6E01-59609A3483B3}"/>
                    </a:ext>
                  </a:extLst>
                </p:cNvPr>
                <p:cNvSpPr txBox="1"/>
                <p:nvPr/>
              </p:nvSpPr>
              <p:spPr>
                <a:xfrm>
                  <a:off x="8296660" y="2055110"/>
                  <a:ext cx="172938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>
                      <a:solidFill>
                        <a:srgbClr val="0939C0"/>
                      </a:solidFill>
                    </a:rPr>
                    <a:t>RCRAInfo Node</a:t>
                  </a:r>
                </a:p>
              </p:txBody>
            </p:sp>
            <p:pic>
              <p:nvPicPr>
                <p:cNvPr id="231" name="Graphic 230">
                  <a:extLst>
                    <a:ext uri="{FF2B5EF4-FFF2-40B4-BE49-F238E27FC236}">
                      <a16:creationId xmlns:a16="http://schemas.microsoft.com/office/drawing/2014/main" id="{E9C73674-49A1-F1D0-DF2A-6DB5D2035BE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683881" y="2870237"/>
                  <a:ext cx="1312810" cy="1882711"/>
                </a:xfrm>
                <a:prstGeom prst="rect">
                  <a:avLst/>
                </a:prstGeom>
              </p:spPr>
            </p:pic>
            <p:sp>
              <p:nvSpPr>
                <p:cNvPr id="232" name="TextBox 231">
                  <a:extLst>
                    <a:ext uri="{FF2B5EF4-FFF2-40B4-BE49-F238E27FC236}">
                      <a16:creationId xmlns:a16="http://schemas.microsoft.com/office/drawing/2014/main" id="{6FFB1B78-2A70-68F9-DFFE-27EA1C3E6F5F}"/>
                    </a:ext>
                  </a:extLst>
                </p:cNvPr>
                <p:cNvSpPr txBox="1"/>
                <p:nvPr/>
              </p:nvSpPr>
              <p:spPr>
                <a:xfrm>
                  <a:off x="2132786" y="1477822"/>
                  <a:ext cx="942780" cy="32185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kumimoji="0" lang="en-US" sz="1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88B6D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States</a:t>
                  </a:r>
                  <a:endParaRPr lang="en-US" sz="1600" b="1" dirty="0">
                    <a:solidFill>
                      <a:srgbClr val="088B6D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33" name="TextBox 232">
                  <a:extLst>
                    <a:ext uri="{FF2B5EF4-FFF2-40B4-BE49-F238E27FC236}">
                      <a16:creationId xmlns:a16="http://schemas.microsoft.com/office/drawing/2014/main" id="{9FC7CBB9-FCEA-D9E7-9DB6-E56ECE4D893A}"/>
                    </a:ext>
                  </a:extLst>
                </p:cNvPr>
                <p:cNvSpPr txBox="1"/>
                <p:nvPr/>
              </p:nvSpPr>
              <p:spPr>
                <a:xfrm>
                  <a:off x="5194278" y="2381216"/>
                  <a:ext cx="1589415" cy="2462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000" dirty="0">
                      <a:solidFill>
                        <a:srgbClr val="0939C0"/>
                      </a:solidFill>
                    </a:rPr>
                    <a:t>RCRA Dataflow</a:t>
                  </a:r>
                </a:p>
              </p:txBody>
            </p:sp>
            <p:cxnSp>
              <p:nvCxnSpPr>
                <p:cNvPr id="235" name="Straight Arrow Connector 234">
                  <a:extLst>
                    <a:ext uri="{FF2B5EF4-FFF2-40B4-BE49-F238E27FC236}">
                      <a16:creationId xmlns:a16="http://schemas.microsoft.com/office/drawing/2014/main" id="{76D6A3BE-5968-616F-36E7-6DFF1FCF18F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217564" y="4673581"/>
                  <a:ext cx="0" cy="539250"/>
                </a:xfrm>
                <a:prstGeom prst="straightConnector1">
                  <a:avLst/>
                </a:prstGeom>
                <a:ln w="25400">
                  <a:tailEnd type="triangle"/>
                </a:ln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236" name="Straight Arrow Connector 235">
                  <a:extLst>
                    <a:ext uri="{FF2B5EF4-FFF2-40B4-BE49-F238E27FC236}">
                      <a16:creationId xmlns:a16="http://schemas.microsoft.com/office/drawing/2014/main" id="{A723F67D-F862-FC28-481B-AD362733B07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298887" y="4194289"/>
                  <a:ext cx="0" cy="1046429"/>
                </a:xfrm>
                <a:prstGeom prst="straightConnector1">
                  <a:avLst/>
                </a:prstGeom>
                <a:ln w="25400">
                  <a:tailEnd type="triangle"/>
                </a:ln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237" name="Straight Arrow Connector 236">
                  <a:extLst>
                    <a:ext uri="{FF2B5EF4-FFF2-40B4-BE49-F238E27FC236}">
                      <a16:creationId xmlns:a16="http://schemas.microsoft.com/office/drawing/2014/main" id="{A2FA1F27-2FAE-5B29-BB39-8C5BAC24F25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9055608" y="4152294"/>
                  <a:ext cx="0" cy="1085229"/>
                </a:xfrm>
                <a:prstGeom prst="straightConnector1">
                  <a:avLst/>
                </a:prstGeom>
                <a:ln w="25400">
                  <a:headEnd type="none"/>
                  <a:tailEnd type="triangle"/>
                </a:ln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238" name="Straight Arrow Connector 237">
                  <a:extLst>
                    <a:ext uri="{FF2B5EF4-FFF2-40B4-BE49-F238E27FC236}">
                      <a16:creationId xmlns:a16="http://schemas.microsoft.com/office/drawing/2014/main" id="{B35B927D-D4B2-9E85-A0A2-72A7A103BED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6783693" y="3926175"/>
                  <a:ext cx="1957428" cy="4843"/>
                </a:xfrm>
                <a:prstGeom prst="straightConnector1">
                  <a:avLst/>
                </a:prstGeom>
                <a:ln w="25400">
                  <a:tailEnd type="triangle"/>
                </a:ln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239" name="Straight Arrow Connector 238">
                  <a:extLst>
                    <a:ext uri="{FF2B5EF4-FFF2-40B4-BE49-F238E27FC236}">
                      <a16:creationId xmlns:a16="http://schemas.microsoft.com/office/drawing/2014/main" id="{26F78654-8883-E1C1-0CEC-8F5918AB2D8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783693" y="3557081"/>
                  <a:ext cx="1986681" cy="0"/>
                </a:xfrm>
                <a:prstGeom prst="straightConnector1">
                  <a:avLst/>
                </a:prstGeom>
                <a:ln w="25400">
                  <a:headEnd type="none"/>
                  <a:tailEnd type="triangle"/>
                </a:ln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  <p:sp>
              <p:nvSpPr>
                <p:cNvPr id="240" name="TextBox 239">
                  <a:extLst>
                    <a:ext uri="{FF2B5EF4-FFF2-40B4-BE49-F238E27FC236}">
                      <a16:creationId xmlns:a16="http://schemas.microsoft.com/office/drawing/2014/main" id="{ADA00AAB-67AB-8970-CFD8-59B253CC25DD}"/>
                    </a:ext>
                  </a:extLst>
                </p:cNvPr>
                <p:cNvSpPr txBox="1"/>
                <p:nvPr/>
              </p:nvSpPr>
              <p:spPr>
                <a:xfrm>
                  <a:off x="3593419" y="4046534"/>
                  <a:ext cx="1312810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dirty="0">
                      <a:solidFill>
                        <a:srgbClr val="0939C0"/>
                      </a:solidFill>
                    </a:rPr>
                    <a:t>7. GetStatus</a:t>
                  </a:r>
                </a:p>
              </p:txBody>
            </p:sp>
            <p:cxnSp>
              <p:nvCxnSpPr>
                <p:cNvPr id="241" name="Straight Arrow Connector 240">
                  <a:extLst>
                    <a:ext uri="{FF2B5EF4-FFF2-40B4-BE49-F238E27FC236}">
                      <a16:creationId xmlns:a16="http://schemas.microsoft.com/office/drawing/2014/main" id="{FFCED74C-C50E-C336-E211-C4F728EEBD1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410451" y="3522455"/>
                  <a:ext cx="2577438" cy="58974"/>
                </a:xfrm>
                <a:prstGeom prst="straightConnector1">
                  <a:avLst/>
                </a:prstGeom>
                <a:ln w="25400">
                  <a:headEnd type="none"/>
                  <a:tailEnd type="triangle"/>
                </a:ln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  <p:sp>
              <p:nvSpPr>
                <p:cNvPr id="242" name="TextBox 241">
                  <a:extLst>
                    <a:ext uri="{FF2B5EF4-FFF2-40B4-BE49-F238E27FC236}">
                      <a16:creationId xmlns:a16="http://schemas.microsoft.com/office/drawing/2014/main" id="{D13E7615-FE08-CA36-176F-ECBEAADFEE2F}"/>
                    </a:ext>
                  </a:extLst>
                </p:cNvPr>
                <p:cNvSpPr txBox="1"/>
                <p:nvPr/>
              </p:nvSpPr>
              <p:spPr>
                <a:xfrm>
                  <a:off x="3570951" y="4385088"/>
                  <a:ext cx="1312810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dirty="0">
                      <a:solidFill>
                        <a:srgbClr val="0939C0"/>
                      </a:solidFill>
                    </a:rPr>
                    <a:t>8. Download</a:t>
                  </a:r>
                </a:p>
              </p:txBody>
            </p:sp>
            <p:pic>
              <p:nvPicPr>
                <p:cNvPr id="243" name="Graphic 242">
                  <a:extLst>
                    <a:ext uri="{FF2B5EF4-FFF2-40B4-BE49-F238E27FC236}">
                      <a16:creationId xmlns:a16="http://schemas.microsoft.com/office/drawing/2014/main" id="{7A384FB4-E106-CE88-D25F-2BFDB3BDE16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731402" y="2146087"/>
                  <a:ext cx="863526" cy="1238389"/>
                </a:xfrm>
                <a:prstGeom prst="rect">
                  <a:avLst/>
                </a:prstGeom>
              </p:spPr>
            </p:pic>
            <p:cxnSp>
              <p:nvCxnSpPr>
                <p:cNvPr id="244" name="Straight Arrow Connector 243">
                  <a:extLst>
                    <a:ext uri="{FF2B5EF4-FFF2-40B4-BE49-F238E27FC236}">
                      <a16:creationId xmlns:a16="http://schemas.microsoft.com/office/drawing/2014/main" id="{06BC180D-B15A-7B5F-699F-4168AAA21D7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5378308" y="2738320"/>
                  <a:ext cx="794816" cy="382170"/>
                </a:xfrm>
                <a:prstGeom prst="straightConnector1">
                  <a:avLst/>
                </a:prstGeom>
                <a:ln w="25400">
                  <a:headEnd type="none"/>
                  <a:tailEnd type="triangle"/>
                </a:ln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  <p:sp>
              <p:nvSpPr>
                <p:cNvPr id="245" name="TextBox 244">
                  <a:extLst>
                    <a:ext uri="{FF2B5EF4-FFF2-40B4-BE49-F238E27FC236}">
                      <a16:creationId xmlns:a16="http://schemas.microsoft.com/office/drawing/2014/main" id="{91F44B62-33EA-D7F3-891C-BADEE76B6ACC}"/>
                    </a:ext>
                  </a:extLst>
                </p:cNvPr>
                <p:cNvSpPr txBox="1"/>
                <p:nvPr/>
              </p:nvSpPr>
              <p:spPr>
                <a:xfrm>
                  <a:off x="4947230" y="1951415"/>
                  <a:ext cx="532046" cy="2462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000" dirty="0">
                      <a:solidFill>
                        <a:srgbClr val="0939C0"/>
                      </a:solidFill>
                    </a:rPr>
                    <a:t>VES</a:t>
                  </a:r>
                </a:p>
              </p:txBody>
            </p:sp>
            <p:pic>
              <p:nvPicPr>
                <p:cNvPr id="246" name="Picture 245" descr="A picture containing gambling house, room&#10;&#10;Description generated with high confidence">
                  <a:extLst>
                    <a:ext uri="{FF2B5EF4-FFF2-40B4-BE49-F238E27FC236}">
                      <a16:creationId xmlns:a16="http://schemas.microsoft.com/office/drawing/2014/main" id="{1E5DD095-B001-1082-08B6-0DCF83CDA1D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069384" y="5185657"/>
                  <a:ext cx="561496" cy="805245"/>
                </a:xfrm>
                <a:prstGeom prst="rect">
                  <a:avLst/>
                </a:prstGeom>
              </p:spPr>
            </p:pic>
            <p:cxnSp>
              <p:nvCxnSpPr>
                <p:cNvPr id="247" name="Straight Arrow Connector 246">
                  <a:extLst>
                    <a:ext uri="{FF2B5EF4-FFF2-40B4-BE49-F238E27FC236}">
                      <a16:creationId xmlns:a16="http://schemas.microsoft.com/office/drawing/2014/main" id="{5B6EEC0B-1009-FBE8-7596-ED3609DF975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658965" y="2595427"/>
                  <a:ext cx="2288265" cy="8127"/>
                </a:xfrm>
                <a:prstGeom prst="straightConnector1">
                  <a:avLst/>
                </a:prstGeom>
                <a:ln w="28575">
                  <a:tailEnd type="triangle"/>
                </a:ln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248" name="Straight Arrow Connector 247">
                  <a:extLst>
                    <a:ext uri="{FF2B5EF4-FFF2-40B4-BE49-F238E27FC236}">
                      <a16:creationId xmlns:a16="http://schemas.microsoft.com/office/drawing/2014/main" id="{2DA4102B-F382-5E91-F9C7-921AA5D1081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2475120" y="4444596"/>
                  <a:ext cx="359933" cy="841929"/>
                </a:xfrm>
                <a:prstGeom prst="straightConnector1">
                  <a:avLst/>
                </a:prstGeom>
                <a:ln w="25400">
                  <a:tailEnd type="triangle"/>
                </a:ln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  <p:sp>
              <p:nvSpPr>
                <p:cNvPr id="249" name="Rectangle 248">
                  <a:extLst>
                    <a:ext uri="{FF2B5EF4-FFF2-40B4-BE49-F238E27FC236}">
                      <a16:creationId xmlns:a16="http://schemas.microsoft.com/office/drawing/2014/main" id="{6EC1D4DC-E388-4C27-41CF-685A66C90F9D}"/>
                    </a:ext>
                  </a:extLst>
                </p:cNvPr>
                <p:cNvSpPr/>
                <p:nvPr/>
              </p:nvSpPr>
              <p:spPr>
                <a:xfrm>
                  <a:off x="1559515" y="2466869"/>
                  <a:ext cx="1084466" cy="433249"/>
                </a:xfrm>
                <a:prstGeom prst="rect">
                  <a:avLst/>
                </a:prstGeom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/>
                    <a:t>VES Connector</a:t>
                  </a:r>
                </a:p>
              </p:txBody>
            </p:sp>
            <p:cxnSp>
              <p:nvCxnSpPr>
                <p:cNvPr id="250" name="Straight Arrow Connector 249">
                  <a:extLst>
                    <a:ext uri="{FF2B5EF4-FFF2-40B4-BE49-F238E27FC236}">
                      <a16:creationId xmlns:a16="http://schemas.microsoft.com/office/drawing/2014/main" id="{FCC7AD56-0427-1EC0-0B4B-E78A5FDA01B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2272311" y="2929405"/>
                  <a:ext cx="38329" cy="2357120"/>
                </a:xfrm>
                <a:prstGeom prst="straightConnector1">
                  <a:avLst/>
                </a:prstGeom>
                <a:ln w="28575">
                  <a:tailEnd type="triangle"/>
                </a:ln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  <p:sp>
              <p:nvSpPr>
                <p:cNvPr id="251" name="TextBox 250">
                  <a:extLst>
                    <a:ext uri="{FF2B5EF4-FFF2-40B4-BE49-F238E27FC236}">
                      <a16:creationId xmlns:a16="http://schemas.microsoft.com/office/drawing/2014/main" id="{F0CB3F6D-FB48-D2AD-16AD-29DEC4A0122C}"/>
                    </a:ext>
                  </a:extLst>
                </p:cNvPr>
                <p:cNvSpPr txBox="1"/>
                <p:nvPr/>
              </p:nvSpPr>
              <p:spPr>
                <a:xfrm>
                  <a:off x="1668502" y="5895804"/>
                  <a:ext cx="1407064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>
                      <a:solidFill>
                        <a:schemeClr val="tx1">
                          <a:lumMod val="90000"/>
                          <a:lumOff val="10000"/>
                        </a:schemeClr>
                      </a:solidFill>
                    </a:rPr>
                    <a:t>State Database</a:t>
                  </a:r>
                </a:p>
              </p:txBody>
            </p:sp>
          </p:grpSp>
        </p:grpSp>
        <p:sp>
          <p:nvSpPr>
            <p:cNvPr id="252" name="TextBox 251">
              <a:extLst>
                <a:ext uri="{FF2B5EF4-FFF2-40B4-BE49-F238E27FC236}">
                  <a16:creationId xmlns:a16="http://schemas.microsoft.com/office/drawing/2014/main" id="{135046A0-2E32-1FA0-CC46-BA39CC675A3A}"/>
                </a:ext>
              </a:extLst>
            </p:cNvPr>
            <p:cNvSpPr txBox="1"/>
            <p:nvPr/>
          </p:nvSpPr>
          <p:spPr>
            <a:xfrm>
              <a:off x="10208420" y="4600963"/>
              <a:ext cx="173169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0939C0"/>
                  </a:solidFill>
                </a:rPr>
                <a:t>4. Archive </a:t>
              </a:r>
            </a:p>
            <a:p>
              <a:r>
                <a:rPr lang="en-US" sz="1600" dirty="0">
                  <a:solidFill>
                    <a:srgbClr val="0939C0"/>
                  </a:solidFill>
                </a:rPr>
                <a:t>solicit request</a:t>
              </a:r>
            </a:p>
          </p:txBody>
        </p:sp>
      </p:grp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85F93425-6BF0-D8A7-229B-1BB678FA213F}"/>
              </a:ext>
            </a:extLst>
          </p:cNvPr>
          <p:cNvCxnSpPr>
            <a:cxnSpLocks/>
          </p:cNvCxnSpPr>
          <p:nvPr/>
        </p:nvCxnSpPr>
        <p:spPr>
          <a:xfrm>
            <a:off x="3874654" y="3243794"/>
            <a:ext cx="2610215" cy="62033"/>
          </a:xfrm>
          <a:prstGeom prst="straightConnector1">
            <a:avLst/>
          </a:prstGeom>
          <a:ln w="25400">
            <a:headEnd type="none"/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27306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1CBEF09-7A96-254F-5096-A9432A9751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U.S. Environmental Protection Agency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200018A-6BA6-122D-7FD6-EC0503E884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D9C3B4F-4B7B-9A4F-9F3C-3A4901A33979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164396D-B5B6-7F2A-3500-6FCF5A712F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771" y="407132"/>
            <a:ext cx="1790868" cy="1325563"/>
          </a:xfrm>
        </p:spPr>
        <p:txBody>
          <a:bodyPr>
            <a:noAutofit/>
          </a:bodyPr>
          <a:lstStyle/>
          <a:p>
            <a:r>
              <a:rPr lang="en-US" sz="3600" dirty="0"/>
              <a:t>Where We’re Headed</a:t>
            </a:r>
          </a:p>
        </p:txBody>
      </p:sp>
      <p:grpSp>
        <p:nvGrpSpPr>
          <p:cNvPr id="90" name="Group 89">
            <a:extLst>
              <a:ext uri="{FF2B5EF4-FFF2-40B4-BE49-F238E27FC236}">
                <a16:creationId xmlns:a16="http://schemas.microsoft.com/office/drawing/2014/main" id="{DE6EC80A-C911-5AEC-FFA8-8672D2E5CA59}"/>
              </a:ext>
            </a:extLst>
          </p:cNvPr>
          <p:cNvGrpSpPr/>
          <p:nvPr/>
        </p:nvGrpSpPr>
        <p:grpSpPr>
          <a:xfrm>
            <a:off x="2154519" y="803730"/>
            <a:ext cx="9985634" cy="4871440"/>
            <a:chOff x="1444366" y="1477822"/>
            <a:chExt cx="9985634" cy="4871440"/>
          </a:xfrm>
        </p:grpSpPr>
        <p:sp>
          <p:nvSpPr>
            <p:cNvPr id="91" name="Rectangle: Rounded Corners 90">
              <a:extLst>
                <a:ext uri="{FF2B5EF4-FFF2-40B4-BE49-F238E27FC236}">
                  <a16:creationId xmlns:a16="http://schemas.microsoft.com/office/drawing/2014/main" id="{0D3AFB56-504B-BAC6-B172-60DD0C80DB68}"/>
                </a:ext>
              </a:extLst>
            </p:cNvPr>
            <p:cNvSpPr/>
            <p:nvPr/>
          </p:nvSpPr>
          <p:spPr>
            <a:xfrm>
              <a:off x="8183276" y="1905987"/>
              <a:ext cx="2172541" cy="2909061"/>
            </a:xfrm>
            <a:prstGeom prst="roundRect">
              <a:avLst/>
            </a:prstGeom>
            <a:solidFill>
              <a:schemeClr val="bg2"/>
            </a:solidFill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ctangle: Rounded Corners 91">
              <a:extLst>
                <a:ext uri="{FF2B5EF4-FFF2-40B4-BE49-F238E27FC236}">
                  <a16:creationId xmlns:a16="http://schemas.microsoft.com/office/drawing/2014/main" id="{CC02E04A-55E1-9789-12D1-6CAB38520404}"/>
                </a:ext>
              </a:extLst>
            </p:cNvPr>
            <p:cNvSpPr/>
            <p:nvPr/>
          </p:nvSpPr>
          <p:spPr>
            <a:xfrm>
              <a:off x="1444366" y="1878496"/>
              <a:ext cx="2172541" cy="2909061"/>
            </a:xfrm>
            <a:prstGeom prst="roundRect">
              <a:avLst/>
            </a:prstGeom>
            <a:solidFill>
              <a:schemeClr val="bg2"/>
            </a:solidFill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A18B555C-24FF-E676-05BB-414AA40319FD}"/>
                </a:ext>
              </a:extLst>
            </p:cNvPr>
            <p:cNvSpPr txBox="1"/>
            <p:nvPr/>
          </p:nvSpPr>
          <p:spPr>
            <a:xfrm>
              <a:off x="1739548" y="1954212"/>
              <a:ext cx="162056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939C0"/>
                  </a:solidFill>
                </a:rPr>
                <a:t>State Environment</a:t>
              </a:r>
            </a:p>
          </p:txBody>
        </p:sp>
        <p:pic>
          <p:nvPicPr>
            <p:cNvPr id="94" name="Graphic 93">
              <a:extLst>
                <a:ext uri="{FF2B5EF4-FFF2-40B4-BE49-F238E27FC236}">
                  <a16:creationId xmlns:a16="http://schemas.microsoft.com/office/drawing/2014/main" id="{11468BAC-D1E0-80F7-29BA-C975845C1E0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872296" y="2666984"/>
              <a:ext cx="1285439" cy="1843458"/>
            </a:xfrm>
            <a:prstGeom prst="rect">
              <a:avLst/>
            </a:prstGeom>
          </p:spPr>
        </p:pic>
        <p:pic>
          <p:nvPicPr>
            <p:cNvPr id="95" name="Graphic 94">
              <a:extLst>
                <a:ext uri="{FF2B5EF4-FFF2-40B4-BE49-F238E27FC236}">
                  <a16:creationId xmlns:a16="http://schemas.microsoft.com/office/drawing/2014/main" id="{6438AFE1-18A8-B772-33FF-09C2E7D9189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8650231" y="2603554"/>
              <a:ext cx="1304253" cy="1870438"/>
            </a:xfrm>
            <a:prstGeom prst="rect">
              <a:avLst/>
            </a:prstGeom>
          </p:spPr>
        </p:pic>
        <p:pic>
          <p:nvPicPr>
            <p:cNvPr id="96" name="Picture 95" descr="A picture containing gambling house, room&#10;&#10;Description generated with high confidence">
              <a:extLst>
                <a:ext uri="{FF2B5EF4-FFF2-40B4-BE49-F238E27FC236}">
                  <a16:creationId xmlns:a16="http://schemas.microsoft.com/office/drawing/2014/main" id="{9CC92F51-E4CA-D6A9-85F1-48C4B9F644D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09659" y="5286525"/>
              <a:ext cx="561496" cy="805245"/>
            </a:xfrm>
            <a:prstGeom prst="rect">
              <a:avLst/>
            </a:prstGeom>
          </p:spPr>
        </p:pic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AB50ABBD-9CD6-DA2B-86C2-3243DAD7F9A5}"/>
                </a:ext>
              </a:extLst>
            </p:cNvPr>
            <p:cNvSpPr txBox="1"/>
            <p:nvPr/>
          </p:nvSpPr>
          <p:spPr>
            <a:xfrm>
              <a:off x="8349918" y="6041485"/>
              <a:ext cx="173169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tx1">
                      <a:lumMod val="90000"/>
                      <a:lumOff val="10000"/>
                    </a:schemeClr>
                  </a:solidFill>
                </a:rPr>
                <a:t>RCRAInfo Database</a:t>
              </a:r>
            </a:p>
          </p:txBody>
        </p: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4CBF4448-6EF2-12BF-FF1E-9648B3DF6F32}"/>
                </a:ext>
              </a:extLst>
            </p:cNvPr>
            <p:cNvSpPr txBox="1"/>
            <p:nvPr/>
          </p:nvSpPr>
          <p:spPr>
            <a:xfrm>
              <a:off x="8620832" y="1510443"/>
              <a:ext cx="122476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088B6D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RCRAInfo</a:t>
              </a:r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A998FF4E-FF04-3B1E-FA9B-C02884A926A6}"/>
                </a:ext>
              </a:extLst>
            </p:cNvPr>
            <p:cNvSpPr txBox="1"/>
            <p:nvPr/>
          </p:nvSpPr>
          <p:spPr>
            <a:xfrm>
              <a:off x="5244517" y="2999390"/>
              <a:ext cx="170296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0939C0"/>
                  </a:solidFill>
                </a:rPr>
                <a:t>1. Auth (ID/Key)</a:t>
              </a:r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E5B71D1B-2910-7925-C261-51A45F61A252}"/>
                </a:ext>
              </a:extLst>
            </p:cNvPr>
            <p:cNvSpPr txBox="1"/>
            <p:nvPr/>
          </p:nvSpPr>
          <p:spPr>
            <a:xfrm>
              <a:off x="7971342" y="4945469"/>
              <a:ext cx="107006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0939C0"/>
                  </a:solidFill>
                </a:rPr>
                <a:t>3. Query</a:t>
              </a:r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FFFDEFF2-7052-B6F6-43E3-B37EE3997402}"/>
                </a:ext>
              </a:extLst>
            </p:cNvPr>
            <p:cNvSpPr txBox="1"/>
            <p:nvPr/>
          </p:nvSpPr>
          <p:spPr>
            <a:xfrm>
              <a:off x="9386193" y="4930903"/>
              <a:ext cx="204380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0939C0"/>
                  </a:solidFill>
                </a:rPr>
                <a:t>4. Generate response</a:t>
              </a:r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59489274-84D3-4E2F-456A-D7564B725840}"/>
                </a:ext>
              </a:extLst>
            </p:cNvPr>
            <p:cNvSpPr txBox="1"/>
            <p:nvPr/>
          </p:nvSpPr>
          <p:spPr>
            <a:xfrm>
              <a:off x="8404852" y="1984799"/>
              <a:ext cx="172938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939C0"/>
                  </a:solidFill>
                </a:rPr>
                <a:t>RCRAInfo Environment</a:t>
              </a:r>
            </a:p>
          </p:txBody>
        </p: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9C3974D3-4658-009B-981D-AD089195D811}"/>
                </a:ext>
              </a:extLst>
            </p:cNvPr>
            <p:cNvSpPr txBox="1"/>
            <p:nvPr/>
          </p:nvSpPr>
          <p:spPr>
            <a:xfrm>
              <a:off x="2132786" y="1477822"/>
              <a:ext cx="94278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B9072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States</a:t>
              </a:r>
              <a:endParaRPr lang="en-US" sz="1600" b="1" dirty="0">
                <a:solidFill>
                  <a:srgbClr val="0B907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105" name="Straight Arrow Connector 104">
              <a:extLst>
                <a:ext uri="{FF2B5EF4-FFF2-40B4-BE49-F238E27FC236}">
                  <a16:creationId xmlns:a16="http://schemas.microsoft.com/office/drawing/2014/main" id="{110D93FB-CAAC-1D2F-B36B-2E939B3AD4F8}"/>
                </a:ext>
              </a:extLst>
            </p:cNvPr>
            <p:cNvCxnSpPr>
              <a:cxnSpLocks/>
            </p:cNvCxnSpPr>
            <p:nvPr/>
          </p:nvCxnSpPr>
          <p:spPr>
            <a:xfrm>
              <a:off x="9074456" y="4336881"/>
              <a:ext cx="0" cy="1046429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6" name="Straight Arrow Connector 105">
              <a:extLst>
                <a:ext uri="{FF2B5EF4-FFF2-40B4-BE49-F238E27FC236}">
                  <a16:creationId xmlns:a16="http://schemas.microsoft.com/office/drawing/2014/main" id="{E65AEBC9-829A-D983-4236-43361F76889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325722" y="4322982"/>
              <a:ext cx="0" cy="1060328"/>
            </a:xfrm>
            <a:prstGeom prst="straightConnector1">
              <a:avLst/>
            </a:prstGeom>
            <a:ln w="25400">
              <a:headEnd type="none"/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63C9AF7D-0542-0C7F-653B-DEC83864A90D}"/>
                </a:ext>
              </a:extLst>
            </p:cNvPr>
            <p:cNvSpPr txBox="1"/>
            <p:nvPr/>
          </p:nvSpPr>
          <p:spPr>
            <a:xfrm>
              <a:off x="4120592" y="3985912"/>
              <a:ext cx="449291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0939C0"/>
                  </a:solidFill>
                </a:rPr>
                <a:t>2. Requests ( GET Waste Codes,</a:t>
              </a:r>
            </a:p>
            <a:p>
              <a:r>
                <a:rPr lang="en-US" sz="1600" dirty="0">
                  <a:solidFill>
                    <a:srgbClr val="0939C0"/>
                  </a:solidFill>
                </a:rPr>
                <a:t>     GET/PUT/POST/DELETE Handler, </a:t>
              </a:r>
            </a:p>
            <a:p>
              <a:r>
                <a:rPr lang="en-US" sz="1600" dirty="0">
                  <a:solidFill>
                    <a:srgbClr val="0939C0"/>
                  </a:solidFill>
                </a:rPr>
                <a:t>     GET/PUT/POST/DELETE Evaluation, etc.)</a:t>
              </a:r>
            </a:p>
          </p:txBody>
        </p:sp>
        <p:cxnSp>
          <p:nvCxnSpPr>
            <p:cNvPr id="108" name="Straight Arrow Connector 107">
              <a:extLst>
                <a:ext uri="{FF2B5EF4-FFF2-40B4-BE49-F238E27FC236}">
                  <a16:creationId xmlns:a16="http://schemas.microsoft.com/office/drawing/2014/main" id="{173CF9FC-A9E6-ECF1-46EB-F24909C0E0E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39073" y="3333026"/>
              <a:ext cx="5970586" cy="19172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pic>
          <p:nvPicPr>
            <p:cNvPr id="109" name="Picture 108" descr="A picture containing gambling house, room&#10;&#10;Description generated with high confidence">
              <a:extLst>
                <a:ext uri="{FF2B5EF4-FFF2-40B4-BE49-F238E27FC236}">
                  <a16:creationId xmlns:a16="http://schemas.microsoft.com/office/drawing/2014/main" id="{00F37FF7-9AFF-6D57-D057-7FCD74A2561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59349" y="5284023"/>
              <a:ext cx="561496" cy="805245"/>
            </a:xfrm>
            <a:prstGeom prst="rect">
              <a:avLst/>
            </a:prstGeom>
          </p:spPr>
        </p:pic>
        <p:cxnSp>
          <p:nvCxnSpPr>
            <p:cNvPr id="110" name="Straight Arrow Connector 109">
              <a:extLst>
                <a:ext uri="{FF2B5EF4-FFF2-40B4-BE49-F238E27FC236}">
                  <a16:creationId xmlns:a16="http://schemas.microsoft.com/office/drawing/2014/main" id="{09477F46-57B8-E215-3B4C-6F5858C98A07}"/>
                </a:ext>
              </a:extLst>
            </p:cNvPr>
            <p:cNvCxnSpPr>
              <a:cxnSpLocks/>
            </p:cNvCxnSpPr>
            <p:nvPr/>
          </p:nvCxnSpPr>
          <p:spPr>
            <a:xfrm>
              <a:off x="2370841" y="4409769"/>
              <a:ext cx="0" cy="973541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06C5B716-1AEA-29FE-31C6-256DABE51DCD}"/>
                </a:ext>
              </a:extLst>
            </p:cNvPr>
            <p:cNvSpPr txBox="1"/>
            <p:nvPr/>
          </p:nvSpPr>
          <p:spPr>
            <a:xfrm>
              <a:off x="1767269" y="6015921"/>
              <a:ext cx="140706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tx1">
                      <a:lumMod val="90000"/>
                      <a:lumOff val="10000"/>
                    </a:schemeClr>
                  </a:solidFill>
                </a:rPr>
                <a:t>State Database</a:t>
              </a:r>
            </a:p>
          </p:txBody>
        </p:sp>
      </p:grp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65BA6FC0-0DCD-C3A2-C7B7-F51D57DCE8E3}"/>
              </a:ext>
            </a:extLst>
          </p:cNvPr>
          <p:cNvCxnSpPr>
            <a:cxnSpLocks/>
          </p:cNvCxnSpPr>
          <p:nvPr/>
        </p:nvCxnSpPr>
        <p:spPr>
          <a:xfrm flipV="1">
            <a:off x="3624952" y="3215163"/>
            <a:ext cx="5970586" cy="19172"/>
          </a:xfrm>
          <a:prstGeom prst="straightConnector1">
            <a:avLst/>
          </a:prstGeom>
          <a:ln w="28575"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70059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AB5DBC-9EC3-9535-EFFF-F8F4D15CED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Benefits of RCRAInfo APIs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097E78-6F7E-6FF2-A6A7-FFFD94B2A7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U.S. Environmental Protection Agency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3E802E-02EF-5649-E1F7-477AA28E5F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D9C3B4F-4B7B-9A4F-9F3C-3A4901A33979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7" name="Content Placeholder 8">
            <a:extLst>
              <a:ext uri="{FF2B5EF4-FFF2-40B4-BE49-F238E27FC236}">
                <a16:creationId xmlns:a16="http://schemas.microsoft.com/office/drawing/2014/main" id="{F77C3206-037F-1CEB-74E9-B537414207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554211"/>
            <a:ext cx="10515600" cy="4351338"/>
          </a:xfrm>
        </p:spPr>
        <p:txBody>
          <a:bodyPr>
            <a:normAutofit/>
          </a:bodyPr>
          <a:lstStyle/>
          <a:p>
            <a:pPr>
              <a:buClr>
                <a:schemeClr val="bg2">
                  <a:lumMod val="50000"/>
                </a:schemeClr>
              </a:buClr>
            </a:pPr>
            <a:r>
              <a:rPr lang="en-US" sz="3500" dirty="0">
                <a:ea typeface="Verdana" panose="020B0604030504040204" pitchFamily="34" charset="0"/>
              </a:rPr>
              <a:t>Easier integration with RCRAInfo</a:t>
            </a:r>
          </a:p>
          <a:p>
            <a:pPr lvl="1">
              <a:buClr>
                <a:schemeClr val="bg2">
                  <a:lumMod val="50000"/>
                </a:schemeClr>
              </a:buClr>
            </a:pPr>
            <a:r>
              <a:rPr lang="en-US" sz="3500" dirty="0">
                <a:ea typeface="Verdana" panose="020B0604030504040204" pitchFamily="34" charset="0"/>
              </a:rPr>
              <a:t> </a:t>
            </a:r>
            <a:r>
              <a:rPr lang="en-US" sz="3100" dirty="0">
                <a:ea typeface="Verdana" panose="020B0604030504040204" pitchFamily="34" charset="0"/>
              </a:rPr>
              <a:t>Modern, simpler, and cheaper to maintain</a:t>
            </a:r>
          </a:p>
          <a:p>
            <a:pPr lvl="1">
              <a:buClr>
                <a:schemeClr val="bg2">
                  <a:lumMod val="50000"/>
                </a:schemeClr>
              </a:buClr>
            </a:pPr>
            <a:r>
              <a:rPr lang="en-US" sz="3100" dirty="0">
                <a:ea typeface="Verdana" panose="020B0604030504040204" pitchFamily="34" charset="0"/>
              </a:rPr>
              <a:t> REST APIs - JSON format</a:t>
            </a:r>
          </a:p>
          <a:p>
            <a:pPr>
              <a:buClr>
                <a:schemeClr val="bg2">
                  <a:lumMod val="50000"/>
                </a:schemeClr>
              </a:buClr>
            </a:pPr>
            <a:r>
              <a:rPr lang="en-US" sz="3500" dirty="0">
                <a:ea typeface="Verdana" panose="020B0604030504040204" pitchFamily="34" charset="0"/>
              </a:rPr>
              <a:t>Direct to RCRAInfo</a:t>
            </a:r>
          </a:p>
          <a:p>
            <a:pPr lvl="1">
              <a:buClr>
                <a:schemeClr val="bg2">
                  <a:lumMod val="50000"/>
                </a:schemeClr>
              </a:buClr>
            </a:pPr>
            <a:r>
              <a:rPr lang="en-US" sz="3100" dirty="0">
                <a:ea typeface="Verdana" panose="020B0604030504040204" pitchFamily="34" charset="0"/>
              </a:rPr>
              <a:t> Support directly from RCRAInfo Team</a:t>
            </a:r>
          </a:p>
          <a:p>
            <a:pPr lvl="1">
              <a:buClr>
                <a:schemeClr val="bg2">
                  <a:lumMod val="50000"/>
                </a:schemeClr>
              </a:buClr>
            </a:pPr>
            <a:r>
              <a:rPr lang="en-US" sz="3100" dirty="0">
                <a:ea typeface="Verdana" panose="020B0604030504040204" pitchFamily="34" charset="0"/>
              </a:rPr>
              <a:t> Improved security and auditing</a:t>
            </a:r>
          </a:p>
          <a:p>
            <a:pPr lvl="1">
              <a:buClr>
                <a:schemeClr val="bg2">
                  <a:lumMod val="50000"/>
                </a:schemeClr>
              </a:buClr>
            </a:pPr>
            <a:r>
              <a:rPr lang="en-US" sz="3100" dirty="0">
                <a:ea typeface="Verdana" panose="020B0604030504040204" pitchFamily="34" charset="0"/>
              </a:rPr>
              <a:t> Easier implementation</a:t>
            </a:r>
          </a:p>
          <a:p>
            <a:pPr>
              <a:buClr>
                <a:schemeClr val="bg2">
                  <a:lumMod val="50000"/>
                </a:schemeClr>
              </a:buClr>
            </a:pPr>
            <a:r>
              <a:rPr lang="en-US" sz="3500" dirty="0">
                <a:ea typeface="Verdana" panose="020B0604030504040204" pitchFamily="34" charset="0"/>
              </a:rPr>
              <a:t>Improved error handling </a:t>
            </a:r>
            <a:endParaRPr lang="en-US" sz="3500" dirty="0"/>
          </a:p>
          <a:p>
            <a:endParaRPr lang="en-US" dirty="0"/>
          </a:p>
        </p:txBody>
      </p:sp>
      <p:pic>
        <p:nvPicPr>
          <p:cNvPr id="14" name="Picture 2" descr="Sharing is Caring-Helping Your Child Understand Charity">
            <a:extLst>
              <a:ext uri="{FF2B5EF4-FFF2-40B4-BE49-F238E27FC236}">
                <a16:creationId xmlns:a16="http://schemas.microsoft.com/office/drawing/2014/main" id="{181652AA-7159-E5D5-43BB-7A6A12B5E9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rgbClr val="188A54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0162" y="2690496"/>
            <a:ext cx="2224568" cy="2078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2330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AB5DBC-9EC3-9535-EFFF-F8F4D15CED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We Know?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097E78-6F7E-6FF2-A6A7-FFFD94B2A7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U.S. Environmental Protection Agency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3E802E-02EF-5649-E1F7-477AA28E5F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D9C3B4F-4B7B-9A4F-9F3C-3A4901A33979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7" name="Content Placeholder 8">
            <a:extLst>
              <a:ext uri="{FF2B5EF4-FFF2-40B4-BE49-F238E27FC236}">
                <a16:creationId xmlns:a16="http://schemas.microsoft.com/office/drawing/2014/main" id="{F77C3206-037F-1CEB-74E9-B537414207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486793"/>
            <a:ext cx="10650166" cy="526833"/>
          </a:xfrm>
        </p:spPr>
        <p:txBody>
          <a:bodyPr>
            <a:normAutofit/>
          </a:bodyPr>
          <a:lstStyle/>
          <a:p>
            <a:pPr marL="0" indent="0" algn="ctr">
              <a:buClr>
                <a:schemeClr val="bg2">
                  <a:lumMod val="50000"/>
                </a:schemeClr>
              </a:buClr>
              <a:buNone/>
            </a:pPr>
            <a:r>
              <a:rPr lang="en-US" dirty="0">
                <a:ea typeface="Verdana" panose="020B0604030504040204" pitchFamily="34" charset="0"/>
              </a:rPr>
              <a:t>Hazardous Waste Manifest Exchange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522CA85-10CC-179D-6E18-38B15B348DE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16" r="5270"/>
          <a:stretch/>
        </p:blipFill>
        <p:spPr>
          <a:xfrm>
            <a:off x="275093" y="2145975"/>
            <a:ext cx="11700704" cy="3990468"/>
          </a:xfrm>
          <a:prstGeom prst="rect">
            <a:avLst/>
          </a:prstGeom>
        </p:spPr>
      </p:pic>
      <p:pic>
        <p:nvPicPr>
          <p:cNvPr id="6" name="Picture 5" descr="Logo, RCRAInfo">
            <a:extLst>
              <a:ext uri="{FF2B5EF4-FFF2-40B4-BE49-F238E27FC236}">
                <a16:creationId xmlns:a16="http://schemas.microsoft.com/office/drawing/2014/main" id="{5F84BEBA-06DF-BA6E-5E07-A6994C64A8E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006851" y="237352"/>
            <a:ext cx="1968946" cy="651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6244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AB5DBC-9EC3-9535-EFFF-F8F4D15CED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Do We Know?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097E78-6F7E-6FF2-A6A7-FFFD94B2A7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U.S. Environmental Protection Agency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3E802E-02EF-5649-E1F7-477AA28E5F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D9C3B4F-4B7B-9A4F-9F3C-3A4901A33979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7" name="Content Placeholder 8">
            <a:extLst>
              <a:ext uri="{FF2B5EF4-FFF2-40B4-BE49-F238E27FC236}">
                <a16:creationId xmlns:a16="http://schemas.microsoft.com/office/drawing/2014/main" id="{F77C3206-037F-1CEB-74E9-B537414207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514196"/>
            <a:ext cx="10515600" cy="488598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Clr>
                <a:schemeClr val="bg2">
                  <a:lumMod val="50000"/>
                </a:schemeClr>
              </a:buClr>
              <a:buNone/>
            </a:pPr>
            <a:r>
              <a:rPr lang="en-US" dirty="0">
                <a:ea typeface="Verdana" panose="020B0604030504040204" pitchFamily="34" charset="0"/>
              </a:rPr>
              <a:t>Notice and Consent Electronic Data Exchange (NCEDE) International Program Exchange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12CD6FE-A23A-FB71-E96C-91354552E07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8038"/>
          <a:stretch/>
        </p:blipFill>
        <p:spPr>
          <a:xfrm>
            <a:off x="1140557" y="1921057"/>
            <a:ext cx="9910886" cy="4617855"/>
          </a:xfrm>
          <a:prstGeom prst="rect">
            <a:avLst/>
          </a:prstGeom>
        </p:spPr>
      </p:pic>
      <p:pic>
        <p:nvPicPr>
          <p:cNvPr id="6" name="Picture 5" descr="Logo, RCRAInfo">
            <a:extLst>
              <a:ext uri="{FF2B5EF4-FFF2-40B4-BE49-F238E27FC236}">
                <a16:creationId xmlns:a16="http://schemas.microsoft.com/office/drawing/2014/main" id="{5B031105-8D9C-3A98-1F8E-C78D834DD49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006851" y="237352"/>
            <a:ext cx="1968946" cy="651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6229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2200EAD-D75E-F687-49B2-2FDCB1FB43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U.S. Environmental Protection Agency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84552D1-C3D0-3660-88AF-758BC7E842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D9C3B4F-4B7B-9A4F-9F3C-3A4901A33979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6AC1468-2881-4573-72C3-0D23DC2AAE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Now?</a:t>
            </a:r>
          </a:p>
        </p:txBody>
      </p:sp>
      <p:sp>
        <p:nvSpPr>
          <p:cNvPr id="5" name="Content Placeholder 8">
            <a:extLst>
              <a:ext uri="{FF2B5EF4-FFF2-40B4-BE49-F238E27FC236}">
                <a16:creationId xmlns:a16="http://schemas.microsoft.com/office/drawing/2014/main" id="{2DEBD049-2F69-A7EF-7A18-E6C24B03AA26}"/>
              </a:ext>
            </a:extLst>
          </p:cNvPr>
          <p:cNvSpPr txBox="1">
            <a:spLocks/>
          </p:cNvSpPr>
          <p:nvPr/>
        </p:nvSpPr>
        <p:spPr>
          <a:xfrm>
            <a:off x="838199" y="1549020"/>
            <a:ext cx="10920212" cy="4351338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bg2">
                  <a:lumMod val="50000"/>
                </a:schemeClr>
              </a:buClr>
            </a:pPr>
            <a:r>
              <a:rPr lang="en-US" sz="3600" dirty="0">
                <a:ea typeface="Verdana" panose="020B0604030504040204" pitchFamily="34" charset="0"/>
              </a:rPr>
              <a:t>More data is submitted to RCRAInfo</a:t>
            </a:r>
          </a:p>
          <a:p>
            <a:pPr lvl="1">
              <a:buClr>
                <a:schemeClr val="bg2">
                  <a:lumMod val="50000"/>
                </a:schemeClr>
              </a:buClr>
            </a:pPr>
            <a:r>
              <a:rPr lang="en-US" sz="3000" dirty="0">
                <a:ea typeface="Verdana" panose="020B0604030504040204" pitchFamily="34" charset="0"/>
              </a:rPr>
              <a:t> </a:t>
            </a:r>
            <a:r>
              <a:rPr lang="en-US" sz="3100" dirty="0">
                <a:ea typeface="Verdana" panose="020B0604030504040204" pitchFamily="34" charset="0"/>
              </a:rPr>
              <a:t>Industry submits data directly to RCRAInfo.</a:t>
            </a:r>
          </a:p>
          <a:p>
            <a:pPr lvl="1">
              <a:buClr>
                <a:schemeClr val="bg2">
                  <a:lumMod val="50000"/>
                </a:schemeClr>
              </a:buClr>
            </a:pPr>
            <a:r>
              <a:rPr lang="en-US" sz="3100" dirty="0">
                <a:ea typeface="Verdana" panose="020B0604030504040204" pitchFamily="34" charset="0"/>
              </a:rPr>
              <a:t> State/Regional partners review and approve industry submissions in RCRAInfo.  </a:t>
            </a:r>
          </a:p>
          <a:p>
            <a:pPr lvl="2">
              <a:buClr>
                <a:schemeClr val="bg2">
                  <a:lumMod val="50000"/>
                </a:schemeClr>
              </a:buClr>
            </a:pPr>
            <a:r>
              <a:rPr lang="en-US" sz="2600" dirty="0">
                <a:ea typeface="Verdana" panose="020B0604030504040204" pitchFamily="34" charset="0"/>
              </a:rPr>
              <a:t> </a:t>
            </a:r>
            <a:r>
              <a:rPr lang="en-US" sz="2800" dirty="0" err="1">
                <a:ea typeface="Verdana" panose="020B0604030504040204" pitchFamily="34" charset="0"/>
              </a:rPr>
              <a:t>myRCRAid</a:t>
            </a:r>
            <a:r>
              <a:rPr lang="en-US" sz="2800" dirty="0">
                <a:ea typeface="Verdana" panose="020B0604030504040204" pitchFamily="34" charset="0"/>
              </a:rPr>
              <a:t> - 52 partners</a:t>
            </a:r>
          </a:p>
          <a:p>
            <a:pPr lvl="2">
              <a:buClr>
                <a:schemeClr val="bg2">
                  <a:lumMod val="50000"/>
                </a:schemeClr>
              </a:buClr>
            </a:pPr>
            <a:r>
              <a:rPr lang="en-US" sz="2800" dirty="0">
                <a:ea typeface="Verdana" panose="020B0604030504040204" pitchFamily="34" charset="0"/>
              </a:rPr>
              <a:t> Biennial Report - 60 partners</a:t>
            </a:r>
          </a:p>
          <a:p>
            <a:pPr lvl="2">
              <a:buClr>
                <a:schemeClr val="bg2">
                  <a:lumMod val="50000"/>
                </a:schemeClr>
              </a:buClr>
            </a:pPr>
            <a:r>
              <a:rPr lang="en-US" sz="2800" dirty="0">
                <a:ea typeface="Verdana" panose="020B0604030504040204" pitchFamily="34" charset="0"/>
              </a:rPr>
              <a:t> Annual Report - 9 partners</a:t>
            </a:r>
          </a:p>
          <a:p>
            <a:pPr lvl="2">
              <a:buClr>
                <a:schemeClr val="bg2">
                  <a:lumMod val="50000"/>
                </a:schemeClr>
              </a:buClr>
            </a:pPr>
            <a:r>
              <a:rPr lang="en-US" sz="2800" dirty="0">
                <a:ea typeface="Verdana" panose="020B0604030504040204" pitchFamily="34" charset="0"/>
              </a:rPr>
              <a:t> PCB - country-wide!</a:t>
            </a:r>
          </a:p>
          <a:p>
            <a:pPr lvl="2">
              <a:buClr>
                <a:schemeClr val="bg2">
                  <a:lumMod val="50000"/>
                </a:schemeClr>
              </a:buClr>
            </a:pPr>
            <a:r>
              <a:rPr lang="en-US" sz="2800" dirty="0">
                <a:ea typeface="Verdana" panose="020B0604030504040204" pitchFamily="34" charset="0"/>
              </a:rPr>
              <a:t> Waste Import and Export Tracking System (WIETS) - international partners (CA, MX)</a:t>
            </a:r>
          </a:p>
          <a:p>
            <a:pPr lvl="2">
              <a:buClr>
                <a:schemeClr val="bg2">
                  <a:lumMod val="50000"/>
                </a:schemeClr>
              </a:buClr>
            </a:pPr>
            <a:r>
              <a:rPr lang="en-US" sz="2800" dirty="0">
                <a:ea typeface="Verdana" panose="020B0604030504040204" pitchFamily="34" charset="0"/>
              </a:rPr>
              <a:t> e-Manifest - country-wide!</a:t>
            </a:r>
          </a:p>
          <a:p>
            <a:pPr>
              <a:buClr>
                <a:schemeClr val="bg2">
                  <a:lumMod val="50000"/>
                </a:schemeClr>
              </a:buClr>
            </a:pPr>
            <a:r>
              <a:rPr lang="en-US" sz="3600" dirty="0">
                <a:ea typeface="Verdana" panose="020B0604030504040204" pitchFamily="34" charset="0"/>
              </a:rPr>
              <a:t>We are noticing more partners perform data analysis via Metabase.</a:t>
            </a:r>
          </a:p>
          <a:p>
            <a:pPr>
              <a:buClr>
                <a:schemeClr val="bg2">
                  <a:lumMod val="50000"/>
                </a:schemeClr>
              </a:buClr>
            </a:pPr>
            <a:r>
              <a:rPr lang="en-US" sz="3600" dirty="0">
                <a:ea typeface="Verdana" panose="020B0604030504040204" pitchFamily="34" charset="0"/>
              </a:rPr>
              <a:t>Partners are already using REST APIs to retrieve e-Manifest data.</a:t>
            </a:r>
          </a:p>
          <a:p>
            <a:pPr>
              <a:buClr>
                <a:schemeClr val="bg2">
                  <a:lumMod val="50000"/>
                </a:schemeClr>
              </a:buClr>
            </a:pPr>
            <a:r>
              <a:rPr lang="en-US" sz="3600" dirty="0">
                <a:ea typeface="Verdana" panose="020B0604030504040204" pitchFamily="34" charset="0"/>
              </a:rPr>
              <a:t>Partners want to get the data out for further processing.</a:t>
            </a:r>
          </a:p>
        </p:txBody>
      </p:sp>
    </p:spTree>
    <p:extLst>
      <p:ext uri="{BB962C8B-B14F-4D97-AF65-F5344CB8AC3E}">
        <p14:creationId xmlns:p14="http://schemas.microsoft.com/office/powerpoint/2010/main" val="17577798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059348-EDE9-8895-D98F-B4B83AF1AC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BD89E27-D836-7559-0121-A8BC1AD025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U.S. Environmental Protection Agency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99FDB9D-80AE-2706-3843-9D483240C0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D9C3B4F-4B7B-9A4F-9F3C-3A4901A33979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149E89E-462B-7C2A-5D94-BE238FC4AB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Now?</a:t>
            </a:r>
          </a:p>
        </p:txBody>
      </p:sp>
      <p:sp>
        <p:nvSpPr>
          <p:cNvPr id="5" name="Content Placeholder 8">
            <a:extLst>
              <a:ext uri="{FF2B5EF4-FFF2-40B4-BE49-F238E27FC236}">
                <a16:creationId xmlns:a16="http://schemas.microsoft.com/office/drawing/2014/main" id="{EB845319-C4DA-65BD-C1BF-DCA2A1BC18DA}"/>
              </a:ext>
            </a:extLst>
          </p:cNvPr>
          <p:cNvSpPr txBox="1">
            <a:spLocks/>
          </p:cNvSpPr>
          <p:nvPr/>
        </p:nvSpPr>
        <p:spPr>
          <a:xfrm>
            <a:off x="838199" y="1690688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bg2">
                  <a:lumMod val="50000"/>
                </a:schemeClr>
              </a:buClr>
            </a:pPr>
            <a:r>
              <a:rPr lang="en-US" sz="3400" dirty="0">
                <a:ea typeface="Verdana" panose="020B0604030504040204" pitchFamily="34" charset="0"/>
              </a:rPr>
              <a:t>Many states use RCRAInfo as their hazardous waste management data system.</a:t>
            </a:r>
          </a:p>
          <a:p>
            <a:pPr>
              <a:buClr>
                <a:schemeClr val="bg2">
                  <a:lumMod val="50000"/>
                </a:schemeClr>
              </a:buClr>
            </a:pPr>
            <a:r>
              <a:rPr lang="en-US" sz="3400" dirty="0">
                <a:ea typeface="Verdana" panose="020B0604030504040204" pitchFamily="34" charset="0"/>
              </a:rPr>
              <a:t>Getting data out of RCRAInfo is easier than ever now, so there is less need for maintenance of local datasets. </a:t>
            </a:r>
          </a:p>
          <a:p>
            <a:pPr>
              <a:buClr>
                <a:schemeClr val="bg2">
                  <a:lumMod val="50000"/>
                </a:schemeClr>
              </a:buClr>
            </a:pPr>
            <a:r>
              <a:rPr lang="en-US" sz="3400" dirty="0">
                <a:ea typeface="Verdana" panose="020B0604030504040204" pitchFamily="34" charset="0"/>
              </a:rPr>
              <a:t>Resources continue to shrink, and system-to-system exchange doesn’t require specialized vendors.</a:t>
            </a:r>
          </a:p>
          <a:p>
            <a:pPr>
              <a:buClr>
                <a:schemeClr val="bg2">
                  <a:lumMod val="50000"/>
                </a:schemeClr>
              </a:buClr>
            </a:pPr>
            <a:r>
              <a:rPr lang="en-US" sz="3400" dirty="0">
                <a:ea typeface="Verdana" panose="020B0604030504040204" pitchFamily="34" charset="0"/>
              </a:rPr>
              <a:t>More and more requests from our state partners.</a:t>
            </a:r>
          </a:p>
        </p:txBody>
      </p:sp>
    </p:spTree>
    <p:extLst>
      <p:ext uri="{BB962C8B-B14F-4D97-AF65-F5344CB8AC3E}">
        <p14:creationId xmlns:p14="http://schemas.microsoft.com/office/powerpoint/2010/main" val="18553513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ption 1A_EPA_16x9.potx" id="{C73F688E-FAB1-4533-831D-2C093D61E234}" vid="{8ADBB471-3CF7-4424-8B59-1930CD33689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EsriMapsInfo xmlns="ESRI.ArcGIS.Mapping.OfficeIntegration.PowerPointInfo">
  <Version>Version1</Version>
  <RequiresSignIn>False</RequiresSignIn>
</EsriMapsInfo>
</file>

<file path=customXml/itemProps1.xml><?xml version="1.0" encoding="utf-8"?>
<ds:datastoreItem xmlns:ds="http://schemas.openxmlformats.org/officeDocument/2006/customXml" ds:itemID="{3DAE0920-49C0-4BEB-8059-D7BF55C35AD5}">
  <ds:schemaRefs>
    <ds:schemaRef ds:uri="ESRI.ArcGIS.Mapping.OfficeIntegration.PowerPointInfo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6835</TotalTime>
  <Words>753</Words>
  <Application>Microsoft Office PowerPoint</Application>
  <PresentationFormat>Widescreen</PresentationFormat>
  <Paragraphs>142</Paragraphs>
  <Slides>13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Calibri</vt:lpstr>
      <vt:lpstr>Calibri Light</vt:lpstr>
      <vt:lpstr>Courier New</vt:lpstr>
      <vt:lpstr>Times New Roman</vt:lpstr>
      <vt:lpstr>Verdana</vt:lpstr>
      <vt:lpstr>Wingdings</vt:lpstr>
      <vt:lpstr>Office Theme</vt:lpstr>
      <vt:lpstr>Exchanging RCRAInfo Data with REST APIs</vt:lpstr>
      <vt:lpstr>On the Horizon: Efficient Data Exchange</vt:lpstr>
      <vt:lpstr>Where We Are</vt:lpstr>
      <vt:lpstr>Where We’re Headed</vt:lpstr>
      <vt:lpstr>Benefits of RCRAInfo APIs</vt:lpstr>
      <vt:lpstr>How Do We Know?</vt:lpstr>
      <vt:lpstr>How Do We Know?</vt:lpstr>
      <vt:lpstr>Why Now?</vt:lpstr>
      <vt:lpstr>Why Now?</vt:lpstr>
      <vt:lpstr>API Phase I – Completed</vt:lpstr>
      <vt:lpstr>API Phase II – Transactional API (In Progress)</vt:lpstr>
      <vt:lpstr>Feedback</vt:lpstr>
      <vt:lpstr>Contact page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Tarpley, Keith</dc:creator>
  <cp:lastModifiedBy>Kane, Rebecca</cp:lastModifiedBy>
  <cp:revision>40</cp:revision>
  <dcterms:created xsi:type="dcterms:W3CDTF">2021-07-20T15:54:23Z</dcterms:created>
  <dcterms:modified xsi:type="dcterms:W3CDTF">2024-09-10T15:59:36Z</dcterms:modified>
</cp:coreProperties>
</file>