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52" r:id="rId4"/>
    <p:sldId id="354" r:id="rId5"/>
    <p:sldId id="355" r:id="rId6"/>
    <p:sldId id="358" r:id="rId7"/>
    <p:sldId id="360" r:id="rId8"/>
    <p:sldId id="357" r:id="rId9"/>
    <p:sldId id="356" r:id="rId10"/>
    <p:sldId id="353" r:id="rId11"/>
    <p:sldId id="361" r:id="rId12"/>
  </p:sldIdLst>
  <p:sldSz cx="15544800" cy="10058400"/>
  <p:notesSz cx="15544800" cy="10058400"/>
  <p:embeddedFontLs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Lato Black" panose="020F0A02020204030203" pitchFamily="34" charset="0"/>
      <p:bold r:id="rId18"/>
      <p:boldItalic r:id="rId19"/>
    </p:embeddedFont>
    <p:embeddedFont>
      <p:font typeface="Lato Light" panose="020F0502020204030203" pitchFamily="34" charset="0"/>
      <p:regular r:id="rId20"/>
      <p:bold r:id="rId21"/>
      <p:italic r:id="rId22"/>
      <p:boldItalic r:id="rId23"/>
    </p:embeddedFont>
    <p:embeddedFont>
      <p:font typeface="Proxima Nova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hkbCGDvdWu9i+Dj3UdGJWITBur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4138" autoAdjust="0"/>
    <p:restoredTop sz="86410" autoAdjust="0"/>
  </p:normalViewPr>
  <p:slideViewPr>
    <p:cSldViewPr snapToGrid="0">
      <p:cViewPr>
        <p:scale>
          <a:sx n="64" d="100"/>
          <a:sy n="64" d="100"/>
        </p:scale>
        <p:origin x="1116" y="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6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68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6735763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8805863" y="0"/>
            <a:ext cx="673576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53575"/>
            <a:ext cx="6735763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8805863" y="9553575"/>
            <a:ext cx="673576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34;p1:notes"/>
          <p:cNvSpPr txBox="1">
            <a:spLocks noGrp="1"/>
          </p:cNvSpPr>
          <p:nvPr>
            <p:ph type="sldNum" idx="12"/>
          </p:nvPr>
        </p:nvSpPr>
        <p:spPr>
          <a:xfrm>
            <a:off x="8805863" y="9553575"/>
            <a:ext cx="673576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2:notes"/>
          <p:cNvSpPr txBox="1">
            <a:spLocks noGrp="1"/>
          </p:cNvSpPr>
          <p:nvPr>
            <p:ph type="sldNum" idx="12"/>
          </p:nvPr>
        </p:nvSpPr>
        <p:spPr>
          <a:xfrm>
            <a:off x="8805863" y="9553575"/>
            <a:ext cx="673576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66DCDDEF-8B2E-BFD3-9872-5996AD1DE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:notes">
            <a:extLst>
              <a:ext uri="{FF2B5EF4-FFF2-40B4-BE49-F238E27FC236}">
                <a16:creationId xmlns:a16="http://schemas.microsoft.com/office/drawing/2014/main" id="{CD10934B-AC1F-D691-EFEC-354E3730FF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149850" y="1257300"/>
            <a:ext cx="5245100" cy="3394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2:notes">
            <a:extLst>
              <a:ext uri="{FF2B5EF4-FFF2-40B4-BE49-F238E27FC236}">
                <a16:creationId xmlns:a16="http://schemas.microsoft.com/office/drawing/2014/main" id="{DA137F0F-8D84-F6A9-3DCA-63FCF54EAE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54163" y="4840288"/>
            <a:ext cx="12436475" cy="396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dirty="0"/>
          </a:p>
        </p:txBody>
      </p:sp>
      <p:sp>
        <p:nvSpPr>
          <p:cNvPr id="112" name="Google Shape;112;p12:notes">
            <a:extLst>
              <a:ext uri="{FF2B5EF4-FFF2-40B4-BE49-F238E27FC236}">
                <a16:creationId xmlns:a16="http://schemas.microsoft.com/office/drawing/2014/main" id="{DB3EAC8A-E3BF-6C56-C3C3-BFAA24243C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805863" y="9553575"/>
            <a:ext cx="6735762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73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title"/>
          </p:nvPr>
        </p:nvSpPr>
        <p:spPr>
          <a:xfrm>
            <a:off x="2708528" y="3910390"/>
            <a:ext cx="10127742" cy="178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>
                <a:solidFill>
                  <a:srgbClr val="34363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sldNum" idx="12"/>
          </p:nvPr>
        </p:nvSpPr>
        <p:spPr>
          <a:xfrm>
            <a:off x="14699998" y="9521749"/>
            <a:ext cx="197484" cy="14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5405" marR="0" lvl="0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65405" marR="0" lvl="1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65405" marR="0" lvl="2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65405" marR="0" lvl="3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65405" marR="0" lvl="4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65405" marR="0" lvl="5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65405" marR="0" lvl="6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65405" marR="0" lvl="7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65405" marR="0" lvl="8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6540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9"/>
          <p:cNvSpPr txBox="1">
            <a:spLocks noGrp="1"/>
          </p:cNvSpPr>
          <p:nvPr>
            <p:ph type="title"/>
          </p:nvPr>
        </p:nvSpPr>
        <p:spPr>
          <a:xfrm>
            <a:off x="990600" y="983995"/>
            <a:ext cx="1370939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rgbClr val="17365D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body" idx="1"/>
          </p:nvPr>
        </p:nvSpPr>
        <p:spPr>
          <a:xfrm>
            <a:off x="990600" y="1905000"/>
            <a:ext cx="13709398" cy="754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508000" algn="l">
              <a:spcBef>
                <a:spcPts val="600"/>
              </a:spcBef>
              <a:spcAft>
                <a:spcPts val="0"/>
              </a:spcAft>
              <a:buClr>
                <a:srgbClr val="4C4D4F"/>
              </a:buClr>
              <a:buSzPts val="4400"/>
              <a:buFont typeface="Arial"/>
              <a:buChar char="•"/>
              <a:defRPr sz="4400" b="0" i="0" u="none">
                <a:solidFill>
                  <a:srgbClr val="4C4D4F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457200" algn="l">
              <a:spcBef>
                <a:spcPts val="300"/>
              </a:spcBef>
              <a:spcAft>
                <a:spcPts val="0"/>
              </a:spcAft>
              <a:buClr>
                <a:srgbClr val="4C4D4F"/>
              </a:buClr>
              <a:buSzPts val="3600"/>
              <a:buFont typeface="Arial"/>
              <a:buChar char="•"/>
              <a:defRPr sz="3600" b="0" i="0" u="none">
                <a:solidFill>
                  <a:srgbClr val="4C4D4F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431800" algn="l">
              <a:spcBef>
                <a:spcPts val="300"/>
              </a:spcBef>
              <a:spcAft>
                <a:spcPts val="0"/>
              </a:spcAft>
              <a:buClr>
                <a:srgbClr val="4C4D4F"/>
              </a:buClr>
              <a:buSzPts val="3200"/>
              <a:buFont typeface="Arial"/>
              <a:buChar char="•"/>
              <a:defRPr sz="3200" b="0" i="0" u="none">
                <a:solidFill>
                  <a:srgbClr val="4C4D4F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406400" algn="l">
              <a:spcBef>
                <a:spcPts val="300"/>
              </a:spcBef>
              <a:spcAft>
                <a:spcPts val="0"/>
              </a:spcAft>
              <a:buClr>
                <a:srgbClr val="4C4D4F"/>
              </a:buClr>
              <a:buSzPts val="2800"/>
              <a:buFont typeface="Arial"/>
              <a:buChar char="•"/>
              <a:defRPr sz="2800" b="0" i="0" u="none">
                <a:solidFill>
                  <a:srgbClr val="4C4D4F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9"/>
          <p:cNvSpPr txBox="1">
            <a:spLocks noGrp="1"/>
          </p:cNvSpPr>
          <p:nvPr>
            <p:ph type="sldNum" idx="12"/>
          </p:nvPr>
        </p:nvSpPr>
        <p:spPr>
          <a:xfrm>
            <a:off x="14699998" y="9521749"/>
            <a:ext cx="197484" cy="14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5405" marR="0" lvl="0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65405" marR="0" lvl="1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65405" marR="0" lvl="2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65405" marR="0" lvl="3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65405" marR="0" lvl="4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65405" marR="0" lvl="5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65405" marR="0" lvl="6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65405" marR="0" lvl="7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65405" marR="0" lvl="8" indent="0" algn="l" rtl="0">
              <a:lnSpc>
                <a:spcPct val="100000"/>
              </a:lnSpc>
              <a:spcBef>
                <a:spcPts val="0"/>
              </a:spcBef>
              <a:buNone/>
              <a:defRPr sz="800" b="0" i="0" u="none" strike="noStrike" cap="none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6540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>
            <a:spLocks noGrp="1"/>
          </p:cNvSpPr>
          <p:nvPr>
            <p:ph type="ctrTitle"/>
          </p:nvPr>
        </p:nvSpPr>
        <p:spPr>
          <a:xfrm>
            <a:off x="838200" y="2625849"/>
            <a:ext cx="11061015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>
                <a:solidFill>
                  <a:srgbClr val="1A2654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ubTitle" idx="1"/>
          </p:nvPr>
        </p:nvSpPr>
        <p:spPr>
          <a:xfrm>
            <a:off x="2331720" y="5632704"/>
            <a:ext cx="1088136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sldNum" idx="12"/>
          </p:nvPr>
        </p:nvSpPr>
        <p:spPr>
          <a:xfrm>
            <a:off x="14699998" y="9521749"/>
            <a:ext cx="197484" cy="14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5405" marR="0" lvl="0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65405" marR="0" lvl="1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65405" marR="0" lvl="2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65405" marR="0" lvl="3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65405" marR="0" lvl="4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65405" marR="0" lvl="5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65405" marR="0" lvl="6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65405" marR="0" lvl="7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65405" marR="0" lvl="8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6540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sldNum" idx="12"/>
          </p:nvPr>
        </p:nvSpPr>
        <p:spPr>
          <a:xfrm>
            <a:off x="14699998" y="9521749"/>
            <a:ext cx="197484" cy="14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5405" marR="0" lvl="0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65405" marR="0" lvl="1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65405" marR="0" lvl="2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65405" marR="0" lvl="3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65405" marR="0" lvl="4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65405" marR="0" lvl="5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65405" marR="0" lvl="6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65405" marR="0" lvl="7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65405" marR="0" lvl="8" indent="0" algn="l" rtl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939598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65405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2708528" y="3910390"/>
            <a:ext cx="10127742" cy="1783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343634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3244850" y="1875534"/>
            <a:ext cx="7853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 u="none" strike="noStrike" cap="none">
                <a:solidFill>
                  <a:srgbClr val="17365D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9227372"/>
            <a:ext cx="2133600" cy="60242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>
            <a:spLocks noGrp="1"/>
          </p:cNvSpPr>
          <p:nvPr>
            <p:ph type="title"/>
          </p:nvPr>
        </p:nvSpPr>
        <p:spPr>
          <a:xfrm>
            <a:off x="917863" y="976746"/>
            <a:ext cx="13009373" cy="763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1300" rIns="0" bIns="0" anchor="t" anchorCtr="0">
            <a:spAutoFit/>
          </a:bodyPr>
          <a:lstStyle/>
          <a:p>
            <a:pPr marL="12700" marR="5080" lvl="0"/>
            <a:br>
              <a:rPr lang="en-US" sz="4800" dirty="0"/>
            </a:br>
            <a:br>
              <a:rPr lang="en-US" sz="4800" dirty="0"/>
            </a:br>
            <a:r>
              <a:rPr lang="en-US" sz="6000" b="1" dirty="0">
                <a:solidFill>
                  <a:srgbClr val="192754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br>
              <a:rPr lang="en-US" sz="6000" b="1" dirty="0">
                <a:solidFill>
                  <a:srgbClr val="192754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en-US" sz="6000" b="1" dirty="0">
                <a:solidFill>
                  <a:srgbClr val="192754"/>
                </a:solidFill>
                <a:latin typeface="Lato Black"/>
                <a:ea typeface="Lato Black"/>
                <a:cs typeface="Lato Black"/>
                <a:sym typeface="Lato Black"/>
              </a:rPr>
              <a:t>AI Chatbot for Environmental Regulatory Support</a:t>
            </a:r>
            <a:br>
              <a:rPr lang="en-US" sz="6000" b="1" dirty="0">
                <a:solidFill>
                  <a:srgbClr val="192754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br>
              <a:rPr lang="en-US" sz="4800" b="1" dirty="0"/>
            </a:br>
            <a:br>
              <a:rPr lang="en-US" sz="4800" b="1" dirty="0"/>
            </a:br>
            <a:r>
              <a:rPr lang="en-US" sz="3600" b="0" i="0" u="none" strike="noStrike" cap="none" dirty="0">
                <a:solidFill>
                  <a:srgbClr val="4C4D4F"/>
                </a:solidFill>
                <a:latin typeface="Calibri"/>
                <a:ea typeface="Calibri"/>
                <a:cs typeface="Calibri"/>
                <a:sym typeface="Lato"/>
              </a:rPr>
              <a:t>September 17, 2024</a:t>
            </a:r>
            <a:br>
              <a:rPr lang="en-US" sz="3600" b="0" i="0" u="none" strike="noStrike" cap="none" dirty="0">
                <a:solidFill>
                  <a:srgbClr val="4C4D4F"/>
                </a:solidFill>
                <a:latin typeface="Calibri"/>
                <a:ea typeface="Calibri"/>
                <a:cs typeface="Calibri"/>
                <a:sym typeface="Lato"/>
              </a:rPr>
            </a:br>
            <a:r>
              <a:rPr lang="en-US" sz="3600" b="0" i="0" u="none" strike="noStrike" cap="none" dirty="0">
                <a:solidFill>
                  <a:srgbClr val="4C4D4F"/>
                </a:solidFill>
                <a:latin typeface="Calibri"/>
                <a:ea typeface="Calibri"/>
                <a:cs typeface="Calibri"/>
                <a:sym typeface="Lato"/>
              </a:rPr>
              <a:t>Presented by Will Rensmith</a:t>
            </a:r>
            <a:br>
              <a:rPr lang="en-US" sz="3600" b="0" i="0" u="none" strike="noStrike" cap="none" dirty="0">
                <a:solidFill>
                  <a:srgbClr val="4C4D4F"/>
                </a:solidFill>
                <a:latin typeface="Calibri"/>
                <a:ea typeface="Calibri"/>
                <a:cs typeface="Calibri"/>
                <a:sym typeface="Lato"/>
              </a:rPr>
            </a:br>
            <a:r>
              <a:rPr lang="en-US" sz="3600" b="0" i="0" u="none" strike="noStrike" cap="none" dirty="0">
                <a:solidFill>
                  <a:srgbClr val="4C4D4F"/>
                </a:solidFill>
                <a:latin typeface="Calibri"/>
                <a:ea typeface="Calibri"/>
                <a:cs typeface="Calibri"/>
                <a:sym typeface="Lato"/>
              </a:rPr>
              <a:t>Windsor Solutions, Inc.</a:t>
            </a:r>
            <a:endParaRPr sz="4400" b="0" i="0" u="none" strike="noStrike" cap="none" dirty="0">
              <a:solidFill>
                <a:srgbClr val="4C4D4F"/>
              </a:solidFill>
              <a:latin typeface="Calibri"/>
              <a:ea typeface="Calibri"/>
              <a:cs typeface="Calibri"/>
              <a:sym typeface="Lato"/>
            </a:endParaRPr>
          </a:p>
        </p:txBody>
      </p:sp>
      <p:sp>
        <p:nvSpPr>
          <p:cNvPr id="37" name="Google Shape;37;p1"/>
          <p:cNvSpPr txBox="1">
            <a:spLocks noGrp="1"/>
          </p:cNvSpPr>
          <p:nvPr>
            <p:ph type="sldNum" idx="12"/>
          </p:nvPr>
        </p:nvSpPr>
        <p:spPr>
          <a:xfrm>
            <a:off x="14699998" y="9521749"/>
            <a:ext cx="197484" cy="14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175" rIns="0" bIns="0" anchor="t" anchorCtr="0">
            <a:spAutoFit/>
          </a:bodyPr>
          <a:lstStyle/>
          <a:p>
            <a:pPr marL="6540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pic>
        <p:nvPicPr>
          <p:cNvPr id="3" name="Picture 2" descr="Event Logo">
            <a:extLst>
              <a:ext uri="{FF2B5EF4-FFF2-40B4-BE49-F238E27FC236}">
                <a16:creationId xmlns:a16="http://schemas.microsoft.com/office/drawing/2014/main" id="{269A2839-1F9F-386C-B0BB-8C66C33B3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36" y="1259878"/>
            <a:ext cx="1392780" cy="152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AAB8E-2972-4B13-F26A-692992D52C72}"/>
              </a:ext>
            </a:extLst>
          </p:cNvPr>
          <p:cNvSpPr txBox="1"/>
          <p:nvPr/>
        </p:nvSpPr>
        <p:spPr>
          <a:xfrm>
            <a:off x="2227516" y="1761555"/>
            <a:ext cx="1017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92754"/>
                </a:solidFill>
                <a:latin typeface="Lato Black"/>
                <a:ea typeface="Lato Black"/>
                <a:cs typeface="Lato Black"/>
                <a:sym typeface="Lato Black"/>
              </a:rPr>
              <a:t>Environmental Information and Innovation National Meeting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85EE6-B1E5-4A62-0D8A-1CB42579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17365D"/>
                </a:solidFill>
                <a:effectLst/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Beyond the Chatbot: Other Candidate AI Use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14062-EB9B-056E-25F0-970E09077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905000"/>
            <a:ext cx="13709398" cy="7555915"/>
          </a:xfrm>
        </p:spPr>
        <p:txBody>
          <a:bodyPr/>
          <a:lstStyle/>
          <a:p>
            <a:r>
              <a:rPr lang="en-US" sz="4400" b="0" i="0" u="none" strike="noStrike" cap="none" dirty="0">
                <a:solidFill>
                  <a:srgbClr val="4C4D4F"/>
                </a:solidFill>
                <a:effectLst/>
                <a:latin typeface="Lato"/>
                <a:ea typeface="Lato"/>
                <a:cs typeface="Lato"/>
                <a:sym typeface="Lato"/>
              </a:rPr>
              <a:t>Reporting</a:t>
            </a:r>
            <a:endParaRPr lang="en-US" dirty="0"/>
          </a:p>
          <a:p>
            <a:pPr lvl="1"/>
            <a:r>
              <a:rPr lang="en-US" b="0" i="0" u="none" strike="noStrike" cap="none" dirty="0">
                <a:solidFill>
                  <a:srgbClr val="4C4D4F"/>
                </a:solidFill>
                <a:effectLst/>
                <a:latin typeface="Lato"/>
                <a:ea typeface="Lato"/>
                <a:cs typeface="Lato"/>
                <a:sym typeface="Lato"/>
              </a:rPr>
              <a:t>Natural Language data search and summarization</a:t>
            </a:r>
            <a:endParaRPr lang="en-US" dirty="0"/>
          </a:p>
          <a:p>
            <a:pPr lvl="1"/>
            <a:r>
              <a:rPr lang="en-US" b="0" i="0" u="none" strike="noStrike" cap="none" dirty="0">
                <a:solidFill>
                  <a:srgbClr val="4C4D4F"/>
                </a:solidFill>
                <a:effectLst/>
                <a:latin typeface="Lato"/>
                <a:ea typeface="Lato"/>
                <a:cs typeface="Lato"/>
                <a:sym typeface="Lato"/>
              </a:rPr>
              <a:t>Natural Language spatial search</a:t>
            </a:r>
          </a:p>
          <a:p>
            <a:r>
              <a:rPr lang="en-US" sz="4400" b="0" i="0" u="none" strike="noStrike" cap="none" dirty="0">
                <a:solidFill>
                  <a:srgbClr val="4C4D4F"/>
                </a:solidFill>
                <a:effectLst/>
                <a:latin typeface="Lato"/>
                <a:ea typeface="Lato"/>
                <a:cs typeface="Lato"/>
                <a:sym typeface="Lato"/>
              </a:rPr>
              <a:t>Application Processing and Review</a:t>
            </a:r>
          </a:p>
          <a:p>
            <a:pPr lvl="1"/>
            <a:r>
              <a:rPr lang="en-US" sz="3600" b="0" i="0" u="none" strike="noStrike" cap="none" dirty="0">
                <a:solidFill>
                  <a:srgbClr val="4C4D4F"/>
                </a:solidFill>
                <a:effectLst/>
                <a:latin typeface="Lato"/>
                <a:ea typeface="Lato"/>
                <a:cs typeface="Lato"/>
                <a:sym typeface="Lato"/>
              </a:rPr>
              <a:t>Document analysis for legal compliance</a:t>
            </a:r>
          </a:p>
          <a:p>
            <a:pPr lvl="1"/>
            <a:r>
              <a:rPr lang="en-US" sz="3600" b="0" i="0" u="none" strike="noStrike" cap="none" dirty="0">
                <a:solidFill>
                  <a:srgbClr val="4C4D4F"/>
                </a:solidFill>
                <a:effectLst/>
                <a:latin typeface="Lato"/>
                <a:ea typeface="Lato"/>
                <a:cs typeface="Lato"/>
                <a:sym typeface="Lato"/>
              </a:rPr>
              <a:t>Automated document processing</a:t>
            </a:r>
          </a:p>
          <a:p>
            <a:pPr lvl="1"/>
            <a:r>
              <a:rPr lang="en-US" sz="3600" b="0" i="0" u="none" strike="noStrike" cap="none" dirty="0">
                <a:solidFill>
                  <a:srgbClr val="4C4D4F"/>
                </a:solidFill>
                <a:effectLst/>
                <a:latin typeface="Lato"/>
                <a:ea typeface="Lato"/>
                <a:cs typeface="Lato"/>
                <a:sym typeface="Lato"/>
              </a:rPr>
              <a:t>Permitted limit analysis</a:t>
            </a:r>
          </a:p>
          <a:p>
            <a:r>
              <a:rPr lang="en-US" sz="4400" b="0" i="0" u="none" strike="noStrike" cap="none" dirty="0">
                <a:solidFill>
                  <a:srgbClr val="4C4D4F"/>
                </a:solidFill>
                <a:effectLst/>
                <a:latin typeface="Lato"/>
                <a:ea typeface="Lato"/>
                <a:cs typeface="Lato"/>
                <a:sym typeface="Lato"/>
              </a:rPr>
              <a:t>Predictive Analytics</a:t>
            </a:r>
          </a:p>
          <a:p>
            <a:pPr lvl="1"/>
            <a:r>
              <a:rPr lang="en-US" sz="3600" b="0" i="0" u="none" strike="noStrike" cap="none" dirty="0">
                <a:solidFill>
                  <a:srgbClr val="4C4D4F"/>
                </a:solidFill>
                <a:effectLst/>
                <a:latin typeface="Lato"/>
                <a:ea typeface="Lato"/>
                <a:cs typeface="Lato"/>
                <a:sym typeface="Lato"/>
              </a:rPr>
              <a:t>Identify anomalous air or water quality trends</a:t>
            </a:r>
          </a:p>
          <a:p>
            <a:pPr lvl="1"/>
            <a:r>
              <a:rPr lang="en-US" sz="3600" b="0" i="0" u="none" strike="noStrike" cap="none" dirty="0">
                <a:solidFill>
                  <a:srgbClr val="4C4D4F"/>
                </a:solidFill>
                <a:effectLst/>
                <a:latin typeface="Lato"/>
                <a:ea typeface="Lato"/>
                <a:cs typeface="Lato"/>
                <a:sym typeface="Lato"/>
              </a:rPr>
              <a:t>Inspection planning - identify facility inspection priority</a:t>
            </a:r>
          </a:p>
          <a:p>
            <a:pPr lvl="1"/>
            <a:r>
              <a:rPr lang="en-US" sz="3600" b="0" i="0" u="none" strike="noStrike" cap="none" dirty="0">
                <a:solidFill>
                  <a:srgbClr val="4C4D4F"/>
                </a:solidFill>
                <a:effectLst/>
                <a:latin typeface="Lato"/>
                <a:ea typeface="Lato"/>
                <a:cs typeface="Lato"/>
                <a:sym typeface="Lato"/>
              </a:rPr>
              <a:t>Image analysis - identify issues </a:t>
            </a:r>
            <a:r>
              <a:rPr lang="en-US" dirty="0"/>
              <a:t>observed during a </a:t>
            </a:r>
            <a:r>
              <a:rPr lang="en-US" sz="3600" b="0" i="0" u="none" strike="noStrike" cap="none" dirty="0">
                <a:solidFill>
                  <a:srgbClr val="4C4D4F"/>
                </a:solidFill>
                <a:effectLst/>
                <a:latin typeface="Lato"/>
                <a:ea typeface="Lato"/>
                <a:cs typeface="Lato"/>
                <a:sym typeface="Lato"/>
              </a:rPr>
              <a:t>site inspection</a:t>
            </a:r>
          </a:p>
        </p:txBody>
      </p:sp>
    </p:spTree>
    <p:extLst>
      <p:ext uri="{BB962C8B-B14F-4D97-AF65-F5344CB8AC3E}">
        <p14:creationId xmlns:p14="http://schemas.microsoft.com/office/powerpoint/2010/main" val="120736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D29BB-B846-8E19-1174-00C1A638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22" y="1148887"/>
            <a:ext cx="13709398" cy="738664"/>
          </a:xfrm>
        </p:spPr>
        <p:txBody>
          <a:bodyPr/>
          <a:lstStyle/>
          <a:p>
            <a:pPr lvl="0" algn="ctr"/>
            <a:r>
              <a:rPr lang="en-US" sz="4800" b="0" i="0" u="none" strike="noStrike" cap="none" dirty="0">
                <a:solidFill>
                  <a:srgbClr val="17365D"/>
                </a:solidFill>
                <a:effectLst/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Questions?</a:t>
            </a:r>
          </a:p>
        </p:txBody>
      </p:sp>
      <p:pic>
        <p:nvPicPr>
          <p:cNvPr id="6" name="Picture 5" descr="A person standing in front of a large robot&#10;&#10;Description automatically generated">
            <a:extLst>
              <a:ext uri="{FF2B5EF4-FFF2-40B4-BE49-F238E27FC236}">
                <a16:creationId xmlns:a16="http://schemas.microsoft.com/office/drawing/2014/main" id="{DBBBD6C0-C482-288D-3594-703726B4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711" y="2139447"/>
            <a:ext cx="7045377" cy="704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7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762000" y="3439886"/>
            <a:ext cx="4114800" cy="1665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192754"/>
                </a:solidFill>
                <a:latin typeface="Lato Black"/>
                <a:ea typeface="Lato Black"/>
                <a:cs typeface="Lato Black"/>
                <a:sym typeface="Lato Black"/>
              </a:rPr>
              <a:t>Agenda</a:t>
            </a:r>
            <a:endParaRPr dirty="0"/>
          </a:p>
        </p:txBody>
      </p:sp>
      <p:sp>
        <p:nvSpPr>
          <p:cNvPr id="45" name="Google Shape;45;p2"/>
          <p:cNvSpPr/>
          <p:nvPr/>
        </p:nvSpPr>
        <p:spPr>
          <a:xfrm>
            <a:off x="13521295" y="1012343"/>
            <a:ext cx="1651635" cy="116586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9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4876800" y="1612745"/>
            <a:ext cx="0" cy="6469380"/>
          </a:xfrm>
          <a:custGeom>
            <a:avLst/>
            <a:gdLst/>
            <a:ahLst/>
            <a:cxnLst/>
            <a:rect l="l" t="t" r="r" b="b"/>
            <a:pathLst>
              <a:path w="120000" h="6469380" extrusionOk="0">
                <a:moveTo>
                  <a:pt x="0" y="0"/>
                </a:moveTo>
                <a:lnTo>
                  <a:pt x="0" y="6468846"/>
                </a:lnTo>
              </a:path>
            </a:pathLst>
          </a:custGeom>
          <a:noFill/>
          <a:ln w="25400" cap="flat" cmpd="sng">
            <a:solidFill>
              <a:srgbClr val="1A265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 txBox="1">
            <a:spLocks noGrp="1"/>
          </p:cNvSpPr>
          <p:nvPr>
            <p:ph type="body" idx="1"/>
          </p:nvPr>
        </p:nvSpPr>
        <p:spPr>
          <a:xfrm>
            <a:off x="5287638" y="2381403"/>
            <a:ext cx="9204875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4400"/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Project Background</a:t>
            </a:r>
          </a:p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4400"/>
              <a:buFont typeface="Arial"/>
              <a:buChar char="•"/>
            </a:pPr>
            <a:r>
              <a:rPr lang="en-US" u="none" dirty="0">
                <a:latin typeface="Calibri"/>
                <a:ea typeface="Calibri"/>
                <a:cs typeface="Calibri"/>
                <a:sym typeface="Calibri"/>
              </a:rPr>
              <a:t>Why a Chatbot</a:t>
            </a:r>
          </a:p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4400"/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How we Built It</a:t>
            </a:r>
          </a:p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4400"/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Lessons Learned/Learning</a:t>
            </a:r>
          </a:p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  <a:buClr>
                <a:srgbClr val="4C4D4F"/>
              </a:buClr>
              <a:buSzPts val="4400"/>
              <a:buFont typeface="Arial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What’s Next</a:t>
            </a:r>
          </a:p>
          <a:p>
            <a:pPr marL="742950" lvl="0" indent="-742950">
              <a:spcBef>
                <a:spcPts val="0"/>
              </a:spcBef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Beyond the Chatbot: Other Candidate AI Use Cases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>
          <a:extLst>
            <a:ext uri="{FF2B5EF4-FFF2-40B4-BE49-F238E27FC236}">
              <a16:creationId xmlns:a16="http://schemas.microsoft.com/office/drawing/2014/main" id="{24FDCC1F-CC59-262A-B34D-C4FDBA869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>
            <a:extLst>
              <a:ext uri="{FF2B5EF4-FFF2-40B4-BE49-F238E27FC236}">
                <a16:creationId xmlns:a16="http://schemas.microsoft.com/office/drawing/2014/main" id="{987E69EC-204E-2E87-9E72-C1A346C623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600" y="983995"/>
            <a:ext cx="1370939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17365D"/>
                </a:solidFill>
                <a:effectLst/>
                <a:latin typeface="Lato" panose="020F0502020204030203" pitchFamily="34" charset="0"/>
                <a:sym typeface="Lato Light"/>
              </a:rPr>
              <a:t>Project Background</a:t>
            </a:r>
            <a:endParaRPr dirty="0">
              <a:latin typeface="Lato" panose="020F0502020204030203" pitchFamily="34" charset="0"/>
            </a:endParaRPr>
          </a:p>
        </p:txBody>
      </p:sp>
      <p:sp>
        <p:nvSpPr>
          <p:cNvPr id="115" name="Google Shape;115;p12">
            <a:extLst>
              <a:ext uri="{FF2B5EF4-FFF2-40B4-BE49-F238E27FC236}">
                <a16:creationId xmlns:a16="http://schemas.microsoft.com/office/drawing/2014/main" id="{49C5AFE5-EDE3-DB2E-F66B-5A537C088F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90600" y="1905000"/>
            <a:ext cx="13189428" cy="592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indent="-365760">
              <a:spcBef>
                <a:spcPts val="600"/>
              </a:spcBef>
              <a:buSzPts val="4400"/>
            </a:pPr>
            <a:r>
              <a:rPr lang="en-US" dirty="0"/>
              <a:t>Partnership with South Carolina DES</a:t>
            </a:r>
          </a:p>
          <a:p>
            <a:pPr lvl="1" indent="-365760">
              <a:spcBef>
                <a:spcPts val="600"/>
              </a:spcBef>
              <a:buSzPts val="4400"/>
            </a:pPr>
            <a:r>
              <a:rPr lang="en-US" dirty="0"/>
              <a:t>SCDES ePermitting System is a comprehensive </a:t>
            </a:r>
            <a:br>
              <a:rPr lang="en-US" dirty="0"/>
            </a:br>
            <a:r>
              <a:rPr lang="en-US" dirty="0"/>
              <a:t>Environmental Information System (EIS) </a:t>
            </a:r>
            <a:br>
              <a:rPr lang="en-US" dirty="0"/>
            </a:br>
            <a:r>
              <a:rPr lang="en-US" dirty="0"/>
              <a:t>based</a:t>
            </a:r>
            <a:r>
              <a:rPr lang="en-US" baseline="0" dirty="0"/>
              <a:t> on Windsor’s nVIRO platform</a:t>
            </a:r>
          </a:p>
          <a:p>
            <a:pPr lvl="1" indent="-365760">
              <a:spcBef>
                <a:spcPts val="600"/>
              </a:spcBef>
              <a:buSzPts val="4400"/>
            </a:pPr>
            <a:r>
              <a:rPr lang="en-US" dirty="0"/>
              <a:t>Supports all environmental programs and media</a:t>
            </a:r>
          </a:p>
          <a:p>
            <a:pPr lvl="1" indent="-365760">
              <a:spcBef>
                <a:spcPts val="600"/>
              </a:spcBef>
              <a:buSzPts val="4400"/>
            </a:pPr>
            <a:r>
              <a:rPr lang="en-US" dirty="0"/>
              <a:t>Full regulatory lifecycle management: permitting,</a:t>
            </a:r>
            <a:br>
              <a:rPr lang="en-US" dirty="0"/>
            </a:br>
            <a:r>
              <a:rPr lang="en-US" dirty="0"/>
              <a:t>inspections, compliance, enforcement, financials, </a:t>
            </a:r>
            <a:br>
              <a:rPr lang="en-US" dirty="0"/>
            </a:br>
            <a:r>
              <a:rPr lang="en-US" dirty="0"/>
              <a:t>spatial data, sampling…</a:t>
            </a:r>
          </a:p>
          <a:p>
            <a:pPr lvl="1" indent="-365760">
              <a:spcBef>
                <a:spcPts val="600"/>
              </a:spcBef>
              <a:buSzPts val="4400"/>
            </a:pPr>
            <a:r>
              <a:rPr lang="en-US" baseline="0" dirty="0"/>
              <a:t>Hundreds of agency users, thousands of external</a:t>
            </a:r>
            <a:br>
              <a:rPr lang="en-US" baseline="0" dirty="0"/>
            </a:br>
            <a:r>
              <a:rPr lang="en-US" baseline="0" dirty="0"/>
              <a:t>(public users)</a:t>
            </a:r>
          </a:p>
        </p:txBody>
      </p:sp>
      <p:pic>
        <p:nvPicPr>
          <p:cNvPr id="2050" name="Picture 2" descr="Homepage | SCDHEC">
            <a:extLst>
              <a:ext uri="{FF2B5EF4-FFF2-40B4-BE49-F238E27FC236}">
                <a16:creationId xmlns:a16="http://schemas.microsoft.com/office/drawing/2014/main" id="{35389A3F-DDE9-2218-DAB0-E7BB99627E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4" r="21343"/>
          <a:stretch/>
        </p:blipFill>
        <p:spPr bwMode="auto">
          <a:xfrm>
            <a:off x="11789763" y="1541129"/>
            <a:ext cx="3649188" cy="29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een logo with a green pointed arrow&#10;&#10;Description automatically generated">
            <a:extLst>
              <a:ext uri="{FF2B5EF4-FFF2-40B4-BE49-F238E27FC236}">
                <a16:creationId xmlns:a16="http://schemas.microsoft.com/office/drawing/2014/main" id="{E053234D-7450-E1D5-06BA-428104A19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5439" y="5032756"/>
            <a:ext cx="2908963" cy="18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8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ECF8A-D1D9-08B6-736C-E8DAF53F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17365D"/>
                </a:solidFill>
                <a:effectLst/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Why a Chatbot?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2237E-B1EA-5B2C-943D-35E27F99C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905000"/>
            <a:ext cx="7101840" cy="5909310"/>
          </a:xfrm>
        </p:spPr>
        <p:txBody>
          <a:bodyPr/>
          <a:lstStyle/>
          <a:p>
            <a:r>
              <a:rPr lang="en-US" dirty="0"/>
              <a:t>Agency resources required to support:</a:t>
            </a:r>
          </a:p>
          <a:p>
            <a:pPr lvl="1"/>
            <a:r>
              <a:rPr lang="en-US" dirty="0"/>
              <a:t>A large community of both agency and external users</a:t>
            </a:r>
          </a:p>
          <a:p>
            <a:pPr lvl="1"/>
            <a:r>
              <a:rPr lang="en-US" dirty="0"/>
              <a:t>The complexities of regulatory programs and software</a:t>
            </a:r>
          </a:p>
          <a:p>
            <a:r>
              <a:rPr lang="en-US" dirty="0"/>
              <a:t>Relatively low barrier of entry into AI</a:t>
            </a:r>
          </a:p>
          <a:p>
            <a:r>
              <a:rPr lang="en-US" dirty="0"/>
              <a:t>Proven use case</a:t>
            </a:r>
          </a:p>
        </p:txBody>
      </p:sp>
      <p:pic>
        <p:nvPicPr>
          <p:cNvPr id="5" name="Picture 4" descr="A group of people around a person&#10;&#10;Description automatically generated">
            <a:extLst>
              <a:ext uri="{FF2B5EF4-FFF2-40B4-BE49-F238E27FC236}">
                <a16:creationId xmlns:a16="http://schemas.microsoft.com/office/drawing/2014/main" id="{B5B7D449-FB95-448A-9A51-5E6EF9B98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678" y="1722659"/>
            <a:ext cx="6370320" cy="6370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D8DBF0-1E16-5EC0-8037-06E328E72A03}"/>
              </a:ext>
            </a:extLst>
          </p:cNvPr>
          <p:cNvSpPr txBox="1"/>
          <p:nvPr/>
        </p:nvSpPr>
        <p:spPr>
          <a:xfrm>
            <a:off x="8329678" y="8368308"/>
            <a:ext cx="6498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Prompt: </a:t>
            </a:r>
            <a:r>
              <a:rPr lang="en-US" sz="1800" i="1" dirty="0"/>
              <a:t>“Create an illustration of a mob of people waiting to speak to a person sitting at a desk with a computer. A sign reading "Help Desk" is prominently displayed on the desk”</a:t>
            </a:r>
          </a:p>
        </p:txBody>
      </p:sp>
    </p:spTree>
    <p:extLst>
      <p:ext uri="{BB962C8B-B14F-4D97-AF65-F5344CB8AC3E}">
        <p14:creationId xmlns:p14="http://schemas.microsoft.com/office/powerpoint/2010/main" val="274236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9C100-70E8-93AD-CB82-C9146BE0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17365D"/>
                </a:solidFill>
                <a:effectLst/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How We Built 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A3F10-2839-FED4-F553-82C2955FF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905000"/>
            <a:ext cx="7121083" cy="5893921"/>
          </a:xfrm>
        </p:spPr>
        <p:txBody>
          <a:bodyPr/>
          <a:lstStyle/>
          <a:p>
            <a:r>
              <a:rPr lang="en-US" dirty="0"/>
              <a:t>Step 1: Create Knowledge Base</a:t>
            </a:r>
          </a:p>
          <a:p>
            <a:pPr lvl="1"/>
            <a:r>
              <a:rPr lang="en-US" dirty="0"/>
              <a:t>Exported entire customer support wiki (150+ pages)</a:t>
            </a:r>
          </a:p>
          <a:p>
            <a:pPr lvl="1"/>
            <a:r>
              <a:rPr lang="en-US" dirty="0"/>
              <a:t>Exported library of 450+ dynamic application forms</a:t>
            </a:r>
          </a:p>
          <a:p>
            <a:pPr lvl="2"/>
            <a:r>
              <a:rPr lang="en-US" dirty="0"/>
              <a:t>2000+ Instructions controls within forms</a:t>
            </a:r>
          </a:p>
          <a:p>
            <a:pPr lvl="1"/>
            <a:r>
              <a:rPr lang="en-US" dirty="0"/>
              <a:t>Optional: scrape agency program web pages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91932-DB25-0421-0488-E59BCDBFE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683" y="983995"/>
            <a:ext cx="5829495" cy="56454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3ADCBC-E46B-B36D-B9A1-219131306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8230" y="5132948"/>
            <a:ext cx="6286500" cy="41624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7B7A62E8-6252-0DD7-4F3F-CB6F56F4FE94}"/>
              </a:ext>
            </a:extLst>
          </p:cNvPr>
          <p:cNvSpPr/>
          <p:nvPr/>
        </p:nvSpPr>
        <p:spPr>
          <a:xfrm>
            <a:off x="4991725" y="7959777"/>
            <a:ext cx="2158583" cy="1753849"/>
          </a:xfrm>
          <a:prstGeom prst="flowChartMagneticDisk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DOCUMENT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REPOSITORY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695CEF7-2760-4C50-1B28-3144D982952B}"/>
              </a:ext>
            </a:extLst>
          </p:cNvPr>
          <p:cNvCxnSpPr/>
          <p:nvPr/>
        </p:nvCxnSpPr>
        <p:spPr>
          <a:xfrm rot="10800000" flipV="1">
            <a:off x="7150308" y="7289110"/>
            <a:ext cx="1547922" cy="162254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5ABAF0FC-B109-B86E-F204-742038BAB877}"/>
              </a:ext>
            </a:extLst>
          </p:cNvPr>
          <p:cNvCxnSpPr>
            <a:stCxn id="5" idx="1"/>
            <a:endCxn id="10" idx="4"/>
          </p:cNvCxnSpPr>
          <p:nvPr/>
        </p:nvCxnSpPr>
        <p:spPr>
          <a:xfrm rot="10800000" flipV="1">
            <a:off x="7150309" y="3806698"/>
            <a:ext cx="961375" cy="503000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c 29" descr="Web design outline">
            <a:extLst>
              <a:ext uri="{FF2B5EF4-FFF2-40B4-BE49-F238E27FC236}">
                <a16:creationId xmlns:a16="http://schemas.microsoft.com/office/drawing/2014/main" id="{EC54B381-7CA3-BC7B-BEB5-5CB1BAED5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5525" y="8905303"/>
            <a:ext cx="1032316" cy="1032316"/>
          </a:xfrm>
          <a:prstGeom prst="rect">
            <a:avLst/>
          </a:prstGeom>
        </p:spPr>
      </p:pic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CF7D51B9-AEF1-24F9-2BCB-C180CFE4EF01}"/>
              </a:ext>
            </a:extLst>
          </p:cNvPr>
          <p:cNvCxnSpPr>
            <a:stCxn id="30" idx="1"/>
          </p:cNvCxnSpPr>
          <p:nvPr/>
        </p:nvCxnSpPr>
        <p:spPr>
          <a:xfrm rot="10800000">
            <a:off x="7150307" y="8997557"/>
            <a:ext cx="445219" cy="42390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23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2EC13-C9AF-7E96-A3C1-726B7DA0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17365D"/>
                </a:solidFill>
                <a:effectLst/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How We Built It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B793B-CC32-EDC2-49C7-C9B97C46B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905000"/>
            <a:ext cx="7650480" cy="7125027"/>
          </a:xfrm>
        </p:spPr>
        <p:txBody>
          <a:bodyPr/>
          <a:lstStyle/>
          <a:p>
            <a:r>
              <a:rPr lang="en-US" dirty="0"/>
              <a:t>Step 2: Develop Model</a:t>
            </a:r>
          </a:p>
          <a:p>
            <a:pPr lvl="1"/>
            <a:r>
              <a:rPr lang="en-US" dirty="0"/>
              <a:t>Used Azure AI Studio</a:t>
            </a:r>
          </a:p>
          <a:p>
            <a:pPr lvl="1"/>
            <a:r>
              <a:rPr lang="en-US" dirty="0"/>
              <a:t>Load docs to Azure storage</a:t>
            </a:r>
          </a:p>
          <a:p>
            <a:pPr lvl="1"/>
            <a:r>
              <a:rPr lang="en-US" dirty="0"/>
              <a:t>Create index/vector</a:t>
            </a:r>
          </a:p>
          <a:p>
            <a:pPr lvl="1"/>
            <a:r>
              <a:rPr lang="en-US" dirty="0"/>
              <a:t>Create flow</a:t>
            </a:r>
          </a:p>
          <a:p>
            <a:pPr lvl="1"/>
            <a:r>
              <a:rPr lang="en-US" dirty="0"/>
              <a:t>Develop prompt</a:t>
            </a:r>
          </a:p>
          <a:p>
            <a:r>
              <a:rPr lang="en-US" dirty="0"/>
              <a:t>Step 3: Test Model</a:t>
            </a:r>
          </a:p>
          <a:p>
            <a:pPr lvl="1"/>
            <a:r>
              <a:rPr lang="en-US" dirty="0"/>
              <a:t>Use Azure chat playground to test/exercise the chatbot</a:t>
            </a:r>
          </a:p>
          <a:p>
            <a:r>
              <a:rPr lang="en-US" dirty="0"/>
              <a:t>Step 4: Deploy Model</a:t>
            </a:r>
          </a:p>
          <a:p>
            <a:pPr lvl="1"/>
            <a:r>
              <a:rPr lang="en-US" dirty="0"/>
              <a:t>Publish REST API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9B8C7-7260-0BC3-07F0-9AC5F3507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495" y="1905000"/>
            <a:ext cx="4932025" cy="7169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0FDB6E-B80E-01C2-7D9D-D81A044150E1}"/>
              </a:ext>
            </a:extLst>
          </p:cNvPr>
          <p:cNvSpPr txBox="1"/>
          <p:nvPr/>
        </p:nvSpPr>
        <p:spPr>
          <a:xfrm>
            <a:off x="9604067" y="9194177"/>
            <a:ext cx="399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Azure AI Studio Flow Graph</a:t>
            </a:r>
          </a:p>
        </p:txBody>
      </p:sp>
    </p:spTree>
    <p:extLst>
      <p:ext uri="{BB962C8B-B14F-4D97-AF65-F5344CB8AC3E}">
        <p14:creationId xmlns:p14="http://schemas.microsoft.com/office/powerpoint/2010/main" val="308214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2EC13-C9AF-7E96-A3C1-726B7DA0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17365D"/>
                </a:solidFill>
                <a:effectLst/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How We Built It (Cont’d)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B793B-CC32-EDC2-49C7-C9B97C46B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905000"/>
            <a:ext cx="7650480" cy="6217087"/>
          </a:xfrm>
        </p:spPr>
        <p:txBody>
          <a:bodyPr/>
          <a:lstStyle/>
          <a:p>
            <a:r>
              <a:rPr lang="en-US" dirty="0"/>
              <a:t>Step 5: Develop App Services</a:t>
            </a:r>
          </a:p>
          <a:p>
            <a:pPr lvl="1"/>
            <a:r>
              <a:rPr lang="en-US" dirty="0"/>
              <a:t>Azure authentication</a:t>
            </a:r>
          </a:p>
          <a:p>
            <a:pPr lvl="1"/>
            <a:r>
              <a:rPr lang="en-US" dirty="0"/>
              <a:t>Stores chat session history and metadata in database</a:t>
            </a:r>
          </a:p>
          <a:p>
            <a:pPr lvl="1"/>
            <a:r>
              <a:rPr lang="en-US" dirty="0"/>
              <a:t>Provides REST services to web client</a:t>
            </a:r>
          </a:p>
          <a:p>
            <a:r>
              <a:rPr lang="en-US" dirty="0"/>
              <a:t>Step 6. Develop User</a:t>
            </a:r>
            <a:r>
              <a:rPr lang="en-US" baseline="0" dirty="0"/>
              <a:t> Interface Component</a:t>
            </a:r>
          </a:p>
          <a:p>
            <a:pPr lvl="1"/>
            <a:r>
              <a:rPr lang="en-US" dirty="0"/>
              <a:t>More design decisions than we anticipated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EE150-1C74-AD7A-EA99-FC8788C9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760" y="3789997"/>
            <a:ext cx="6486525" cy="6105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F76DED-4821-4969-2C51-B7A2706A5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887" y="828482"/>
            <a:ext cx="4982270" cy="2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6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94E38-DBCF-FE3B-C0CC-82A6AD17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17365D"/>
                </a:solidFill>
                <a:effectLst/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Lessons </a:t>
            </a:r>
            <a:r>
              <a:rPr lang="en-US" sz="4800" b="0" i="0" u="none" cap="none" dirty="0">
                <a:solidFill>
                  <a:srgbClr val="17365D"/>
                </a:solidFill>
                <a:effectLst/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Learned/</a:t>
            </a:r>
            <a:r>
              <a:rPr lang="en-US" sz="4800" b="0" i="0" u="none" strike="noStrike" cap="none" dirty="0">
                <a:solidFill>
                  <a:srgbClr val="17365D"/>
                </a:solidFill>
                <a:effectLst/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4B6E2-9591-9542-0835-659EAE923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905000"/>
            <a:ext cx="13709398" cy="6694140"/>
          </a:xfrm>
        </p:spPr>
        <p:txBody>
          <a:bodyPr/>
          <a:lstStyle/>
          <a:p>
            <a:r>
              <a:rPr lang="en-US" sz="4000" dirty="0"/>
              <a:t>Separate configurations for external</a:t>
            </a:r>
            <a:r>
              <a:rPr lang="en-US" sz="4000" baseline="0" dirty="0"/>
              <a:t> and internal users</a:t>
            </a:r>
          </a:p>
          <a:p>
            <a:pPr lvl="1"/>
            <a:r>
              <a:rPr lang="en-US" sz="3200" dirty="0"/>
              <a:t>External users need </a:t>
            </a:r>
            <a:r>
              <a:rPr lang="en-US" sz="3200" b="1" dirty="0"/>
              <a:t>customer service</a:t>
            </a:r>
          </a:p>
          <a:p>
            <a:pPr lvl="1"/>
            <a:r>
              <a:rPr lang="en-US" sz="3200" dirty="0"/>
              <a:t>Internal users need </a:t>
            </a:r>
            <a:r>
              <a:rPr lang="en-US" sz="3200" b="1" dirty="0"/>
              <a:t>technical support</a:t>
            </a:r>
          </a:p>
          <a:p>
            <a:pPr lvl="0"/>
            <a:r>
              <a:rPr lang="en-US" sz="4000" dirty="0"/>
              <a:t>Automated</a:t>
            </a:r>
            <a:r>
              <a:rPr lang="en-US" sz="4000" baseline="0" dirty="0"/>
              <a:t> refresh of AI knowledge base</a:t>
            </a:r>
          </a:p>
          <a:p>
            <a:r>
              <a:rPr lang="en-US" sz="4000" dirty="0"/>
              <a:t>Chat session memory</a:t>
            </a:r>
          </a:p>
          <a:p>
            <a:pPr lvl="1"/>
            <a:r>
              <a:rPr lang="en-US" sz="3200" dirty="0"/>
              <a:t>ChatGPT API has no memory of previous questions/responses</a:t>
            </a:r>
          </a:p>
          <a:p>
            <a:pPr lvl="1"/>
            <a:r>
              <a:rPr lang="en-US" sz="3200" dirty="0"/>
              <a:t>Client needs to include relevant history in each new chat message request for chatbot to “remember” what is being discussed</a:t>
            </a:r>
            <a:endParaRPr lang="en-US" sz="4000" baseline="0" dirty="0"/>
          </a:p>
          <a:p>
            <a:pPr lvl="0"/>
            <a:r>
              <a:rPr lang="en-US" sz="4000" dirty="0"/>
              <a:t>Cost mitigation</a:t>
            </a:r>
          </a:p>
          <a:p>
            <a:pPr lvl="0"/>
            <a:r>
              <a:rPr lang="en-US" sz="4000" dirty="0"/>
              <a:t>Terms of use/legal </a:t>
            </a:r>
            <a:br>
              <a:rPr lang="en-US" sz="4000" dirty="0"/>
            </a:br>
            <a:r>
              <a:rPr lang="en-US" sz="4000" dirty="0"/>
              <a:t>considerations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9A3283-FA97-A524-C75B-3544381C415C}"/>
              </a:ext>
            </a:extLst>
          </p:cNvPr>
          <p:cNvGrpSpPr/>
          <p:nvPr/>
        </p:nvGrpSpPr>
        <p:grpSpPr>
          <a:xfrm>
            <a:off x="6224275" y="6970426"/>
            <a:ext cx="8651727" cy="2103979"/>
            <a:chOff x="6224275" y="6970426"/>
            <a:chExt cx="8651727" cy="21039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B2F6B3-0219-FB6C-F629-B1284F3A1FE4}"/>
                </a:ext>
              </a:extLst>
            </p:cNvPr>
            <p:cNvSpPr/>
            <p:nvPr/>
          </p:nvSpPr>
          <p:spPr>
            <a:xfrm>
              <a:off x="6224275" y="6970426"/>
              <a:ext cx="8475723" cy="21039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4250F1-E81D-D3C5-EA0C-A482E720E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74175" y="7086132"/>
              <a:ext cx="8162925" cy="7429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256381-53DE-D744-87C4-B08E56240435}"/>
                </a:ext>
              </a:extLst>
            </p:cNvPr>
            <p:cNvSpPr txBox="1"/>
            <p:nvPr/>
          </p:nvSpPr>
          <p:spPr>
            <a:xfrm>
              <a:off x="6224275" y="7902783"/>
              <a:ext cx="86517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Asked if a restaurant could serve cheese nibbled on by a rodent, it responded: “Yes, you can </a:t>
              </a:r>
              <a:br>
                <a:rPr lang="en-US" sz="1600" dirty="0"/>
              </a:br>
              <a:r>
                <a:rPr lang="en-US" sz="1600" dirty="0"/>
                <a:t>still serve the cheese to customers if it has rat bites,” before adding that it was important to </a:t>
              </a:r>
              <a:br>
                <a:rPr lang="en-US" sz="1600" dirty="0"/>
              </a:br>
              <a:r>
                <a:rPr lang="en-US" sz="1600" dirty="0"/>
                <a:t>assess the “the extent of the damage caused by the rat” and to “inform customers about the </a:t>
              </a:r>
              <a:br>
                <a:rPr lang="en-US" sz="1600" dirty="0"/>
              </a:br>
              <a:r>
                <a:rPr lang="en-US" sz="1600" dirty="0"/>
                <a:t>situation.”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0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05E78-F039-54E2-D59C-D24B9580C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800" b="0" i="0" u="none" strike="noStrike" cap="none" dirty="0">
                <a:solidFill>
                  <a:srgbClr val="17365D"/>
                </a:solidFill>
                <a:effectLst/>
                <a:latin typeface="Lato" panose="020F0502020204030203" pitchFamily="34" charset="0"/>
                <a:ea typeface="Lato Light"/>
                <a:cs typeface="Lato Light"/>
                <a:sym typeface="Lato Light"/>
              </a:rPr>
              <a:t>What’s Next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0D474-872C-BBF3-B6BA-92E777C94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600" y="1905000"/>
            <a:ext cx="13709398" cy="6455613"/>
          </a:xfrm>
        </p:spPr>
        <p:txBody>
          <a:bodyPr/>
          <a:lstStyle/>
          <a:p>
            <a:r>
              <a:rPr lang="en-US" dirty="0"/>
              <a:t>Add User-specific</a:t>
            </a:r>
            <a:r>
              <a:rPr lang="en-US" baseline="0" dirty="0"/>
              <a:t> Knowledge</a:t>
            </a:r>
          </a:p>
          <a:p>
            <a:pPr lvl="1"/>
            <a:r>
              <a:rPr lang="en-US" dirty="0"/>
              <a:t>When chat session is begun, app will tailor the chat prompt with information about the current user’s facilities, permits, reporting requirements, etc.</a:t>
            </a:r>
          </a:p>
          <a:p>
            <a:r>
              <a:rPr lang="en-US" dirty="0"/>
              <a:t>Collect/Analyze User Feedback</a:t>
            </a:r>
          </a:p>
          <a:p>
            <a:pPr lvl="1"/>
            <a:r>
              <a:rPr lang="en-US" dirty="0"/>
              <a:t>Update prompt to gather feedback about usefulness/quality of responses 👍👎</a:t>
            </a:r>
          </a:p>
          <a:p>
            <a:pPr lvl="1"/>
            <a:r>
              <a:rPr lang="en-US" dirty="0"/>
              <a:t>Analyze interactions, tune model/prompt</a:t>
            </a:r>
          </a:p>
          <a:p>
            <a:r>
              <a:rPr lang="en-US" dirty="0"/>
              <a:t>Assess Costs</a:t>
            </a:r>
          </a:p>
          <a:p>
            <a:r>
              <a:rPr lang="en-US" dirty="0"/>
              <a:t>Determine Next Steps for Wider Deployment</a:t>
            </a:r>
          </a:p>
        </p:txBody>
      </p:sp>
    </p:spTree>
    <p:extLst>
      <p:ext uri="{BB962C8B-B14F-4D97-AF65-F5344CB8AC3E}">
        <p14:creationId xmlns:p14="http://schemas.microsoft.com/office/powerpoint/2010/main" val="192605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8797</TotalTime>
  <Words>611</Words>
  <Application>Microsoft Office PowerPoint</Application>
  <PresentationFormat>Custom</PresentationFormat>
  <Paragraphs>84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Lato Light</vt:lpstr>
      <vt:lpstr>Calibri</vt:lpstr>
      <vt:lpstr>Proxima Nova</vt:lpstr>
      <vt:lpstr>Lato</vt:lpstr>
      <vt:lpstr>Lato Black</vt:lpstr>
      <vt:lpstr>Office Theme</vt:lpstr>
      <vt:lpstr>    AI Chatbot for Environmental Regulatory Support   September 17, 2024 Presented by Will Rensmith Windsor Solutions, Inc.</vt:lpstr>
      <vt:lpstr>Agenda</vt:lpstr>
      <vt:lpstr>Project Background</vt:lpstr>
      <vt:lpstr>Why a Chatbot?</vt:lpstr>
      <vt:lpstr>How We Built It</vt:lpstr>
      <vt:lpstr>How We Built It (Cont’d)</vt:lpstr>
      <vt:lpstr>How We Built It (Cont’d)</vt:lpstr>
      <vt:lpstr>Lessons Learned/Learning</vt:lpstr>
      <vt:lpstr>What’s Next</vt:lpstr>
      <vt:lpstr>Beyond the Chatbot: Other Candidate AI Use Cases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nVIRO  Release 2022.2 Demo  Windsor Solutions, Inc. September 7, 2022</dc:title>
  <dc:creator>Simon Watson</dc:creator>
  <cp:lastModifiedBy>Will Rensmith</cp:lastModifiedBy>
  <cp:revision>182</cp:revision>
  <dcterms:created xsi:type="dcterms:W3CDTF">2020-01-28T20:35:57Z</dcterms:created>
  <dcterms:modified xsi:type="dcterms:W3CDTF">2024-09-12T06:09:42Z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2020-01-16T00:00:00Z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2020-01-28T00:00:00Z</vt:filetime>
  </property>
</Properties>
</file>