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4"/>
  </p:notesMasterIdLst>
  <p:sldIdLst>
    <p:sldId id="613" r:id="rId5"/>
    <p:sldId id="263" r:id="rId6"/>
    <p:sldId id="272" r:id="rId7"/>
    <p:sldId id="630" r:id="rId8"/>
    <p:sldId id="264" r:id="rId9"/>
    <p:sldId id="626" r:id="rId10"/>
    <p:sldId id="628" r:id="rId11"/>
    <p:sldId id="614" r:id="rId12"/>
    <p:sldId id="619" r:id="rId13"/>
    <p:sldId id="620" r:id="rId14"/>
    <p:sldId id="621" r:id="rId15"/>
    <p:sldId id="622" r:id="rId16"/>
    <p:sldId id="623" r:id="rId17"/>
    <p:sldId id="616" r:id="rId18"/>
    <p:sldId id="617" r:id="rId19"/>
    <p:sldId id="624" r:id="rId20"/>
    <p:sldId id="618" r:id="rId21"/>
    <p:sldId id="629" r:id="rId22"/>
    <p:sldId id="625" r:id="rId23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4FF011-1FE0-FD35-7B7F-D538087C281B}" name="Hirschl, Meta, ENV" initials="HE" userId="S::meta.hirschl@env.nm.gov::149a71a7-2d33-4e03-b5e0-60977fc9c812" providerId="AD"/>
  <p188:author id="{6C3A8C46-52E6-D546-479B-A270B0E1710D}" name="Goretzka, Drew, ENV" initials="GE" userId="S::drew.goretzka@env.nm.gov::ff3ced82-2326-45a4-b479-b39287f887f8" providerId="AD"/>
  <p188:author id="{418F4795-D4E6-40EB-CD96-CA443097F8B2}" name="Ollison, Angela, ENV" initials="OE" userId="S::angela.ollison@env.nm.gov::d33d9159-c6e8-4c32-bdba-6058397e72c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1E2"/>
    <a:srgbClr val="F1E1C0"/>
    <a:srgbClr val="FEFAC9"/>
    <a:srgbClr val="0D2345"/>
    <a:srgbClr val="026773"/>
    <a:srgbClr val="718C55"/>
    <a:srgbClr val="6297E6"/>
    <a:srgbClr val="199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0176D-3DB2-D68B-87F3-2CD50A0B32B0}" v="332" dt="2024-09-10T22:33:14.174"/>
    <p1510:client id="{12EAB5F9-0F37-4FE7-EBA1-27E7A8FD6B3C}" v="10" dt="2024-09-11T19:45:36.146"/>
    <p1510:client id="{22B9DC27-7656-EB7E-9D3D-79FC98A70AA4}" v="21" dt="2024-09-11T20:52:05.566"/>
    <p1510:client id="{614CD357-93DA-7A55-CA3D-D8D91BBE5304}" v="232" dt="2024-09-11T19:58:33.605"/>
    <p1510:client id="{D47F6A26-F697-937D-0758-100C656ABE73}" v="2" dt="2024-09-11T20:34:45.277"/>
    <p1510:client id="{E4FF6C85-AFE8-44F1-A3F9-072E870E5CD0}" v="59" dt="2024-09-11T21:08:24.0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3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12878A-C084-3468-043E-4BECAF94E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96DF8-B72F-CD9E-D363-BE9036EE4C9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82BA1E-096E-41DD-8C4D-65F84BE82BA8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20FE863-B5D1-329E-AC39-0D8958EEB1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AFA15D4-49A6-69CF-9B2F-622F7BC86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0F249-F05A-5E63-A121-0720105D39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9804F-6DAB-DA45-B890-4837EBEC29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3E2925-B91B-491E-BFF2-D2FA1B5BA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exact timing of the leaks is not known, so a direct validation was not possible. However, the fact that some remarkable changes were present at those exact locations is encouraging.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E2925-B91B-491E-BFF2-D2FA1B5BA31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6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152400"/>
            <a:ext cx="7772400" cy="838200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New Mexico Environment Department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047255" y="1371600"/>
            <a:ext cx="7049489" cy="15372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noProof="0"/>
              <a:t>Presentation Title</a:t>
            </a:r>
          </a:p>
          <a:p>
            <a:pPr lvl="0"/>
            <a:r>
              <a:rPr lang="en-US" noProof="0"/>
              <a:t>Presenter Name(s), Title(s)</a:t>
            </a:r>
          </a:p>
          <a:p>
            <a:pPr lvl="0"/>
            <a:r>
              <a:rPr lang="en-US" noProof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32510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8486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53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43AA1B-15A2-121E-365B-9B9024E7B1EE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noFill/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F81E21-DC6A-BFE2-FE03-328B5DB9513A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718C5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solidFill>
            <a:srgbClr val="026773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23249DAF-CC9A-4C4C-79E9-6A7190F70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1752600"/>
            <a:ext cx="1295400" cy="701675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Oswald Medium" panose="00000600000000000000" pitchFamily="50" charset="0"/>
              </a:defRPr>
            </a:lvl1pPr>
          </a:lstStyle>
          <a:p>
            <a:pPr>
              <a:defRPr/>
            </a:pPr>
            <a:r>
              <a:rPr lang="en-US"/>
              <a:t>#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A62CA7-1C32-A29C-7B90-2C8B193EF818}"/>
              </a:ext>
            </a:extLst>
          </p:cNvPr>
          <p:cNvSpPr txBox="1">
            <a:spLocks/>
          </p:cNvSpPr>
          <p:nvPr userDrawn="1"/>
        </p:nvSpPr>
        <p:spPr>
          <a:xfrm>
            <a:off x="8610600" y="6537325"/>
            <a:ext cx="533400" cy="244475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Lato Semibold" panose="020F0702020204030203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29F5B89-AE73-4BAA-92C9-1AC8FC83F5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0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153400" cy="5105400"/>
          </a:xfrm>
          <a:prstGeom prst="rect">
            <a:avLst/>
          </a:prstGeom>
        </p:spPr>
        <p:txBody>
          <a:bodyPr/>
          <a:lstStyle>
            <a:lvl1pPr>
              <a:buClr>
                <a:srgbClr val="0D2345"/>
              </a:buClr>
              <a:defRPr/>
            </a:lvl1pPr>
            <a:lvl2pPr>
              <a:buClr>
                <a:srgbClr val="026773"/>
              </a:buClr>
              <a:defRPr/>
            </a:lvl2pPr>
            <a:lvl3pPr>
              <a:buClr>
                <a:srgbClr val="718C55"/>
              </a:buClr>
              <a:defRPr/>
            </a:lvl3pPr>
            <a:lvl4pPr>
              <a:buClr>
                <a:srgbClr val="FFA168"/>
              </a:buClr>
              <a:defRPr/>
            </a:lvl4pPr>
            <a:lvl5pPr>
              <a:buClr>
                <a:srgbClr val="0D234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2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8712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4509DAA-020A-41FE-D4CF-E27DB9601F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9F5B89-AE73-4BAA-92C9-1AC8FC83F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8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8712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7"/>
          </p:nvPr>
        </p:nvSpPr>
        <p:spPr>
          <a:xfrm>
            <a:off x="412899" y="1599265"/>
            <a:ext cx="3532908" cy="4562302"/>
          </a:xfrm>
          <a:prstGeom prst="rect">
            <a:avLst/>
          </a:prstGeom>
        </p:spPr>
        <p:txBody>
          <a:bodyPr/>
          <a:lstStyle>
            <a:lvl1pPr>
              <a:buClr>
                <a:srgbClr val="0D2345"/>
              </a:buClr>
              <a:defRPr/>
            </a:lvl1pPr>
            <a:lvl2pPr>
              <a:buClr>
                <a:srgbClr val="026773"/>
              </a:buClr>
              <a:defRPr/>
            </a:lvl2pPr>
            <a:lvl3pPr>
              <a:buClr>
                <a:srgbClr val="718C55"/>
              </a:buClr>
              <a:defRPr/>
            </a:lvl3pPr>
            <a:lvl4pPr>
              <a:buClr>
                <a:srgbClr val="FFA168"/>
              </a:buClr>
              <a:defRPr/>
            </a:lvl4pPr>
            <a:lvl5pPr>
              <a:buClr>
                <a:srgbClr val="0D234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5198193" y="1599265"/>
            <a:ext cx="3532908" cy="4562302"/>
          </a:xfrm>
          <a:prstGeom prst="rect">
            <a:avLst/>
          </a:prstGeom>
        </p:spPr>
        <p:txBody>
          <a:bodyPr/>
          <a:lstStyle>
            <a:lvl1pPr>
              <a:buClr>
                <a:srgbClr val="0D2345"/>
              </a:buClr>
              <a:defRPr/>
            </a:lvl1pPr>
            <a:lvl2pPr>
              <a:buClr>
                <a:srgbClr val="026773"/>
              </a:buClr>
              <a:defRPr/>
            </a:lvl2pPr>
            <a:lvl3pPr>
              <a:buClr>
                <a:srgbClr val="718C55"/>
              </a:buClr>
              <a:defRPr/>
            </a:lvl3pPr>
            <a:lvl4pPr>
              <a:buClr>
                <a:srgbClr val="FFA168"/>
              </a:buClr>
              <a:defRPr/>
            </a:lvl4pPr>
            <a:lvl5pPr>
              <a:buClr>
                <a:srgbClr val="0D234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8EDF449C-D81D-5582-974E-B0CF17A68EF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>
              <a:defRPr sz="1600"/>
            </a:lvl1pPr>
          </a:lstStyle>
          <a:p>
            <a:pPr>
              <a:defRPr/>
            </a:pPr>
            <a:fld id="{3D14B331-C8C3-4174-9750-65D5A819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5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46980" y="1524000"/>
            <a:ext cx="3886200" cy="640080"/>
          </a:xfrm>
          <a:prstGeom prst="rect">
            <a:avLst/>
          </a:prstGeom>
          <a:solidFill>
            <a:srgbClr val="718C55"/>
          </a:solidFill>
          <a:ln>
            <a:noFill/>
          </a:ln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37980" y="1524000"/>
            <a:ext cx="3886200" cy="640080"/>
          </a:xfrm>
          <a:prstGeom prst="rect">
            <a:avLst/>
          </a:prstGeom>
          <a:solidFill>
            <a:srgbClr val="0D2345"/>
          </a:solidFill>
          <a:ln>
            <a:noFill/>
          </a:ln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8712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7"/>
          <p:cNvSpPr>
            <a:spLocks noGrp="1"/>
          </p:cNvSpPr>
          <p:nvPr>
            <p:ph sz="quarter" idx="17"/>
          </p:nvPr>
        </p:nvSpPr>
        <p:spPr>
          <a:xfrm>
            <a:off x="546980" y="2213956"/>
            <a:ext cx="3886200" cy="3577244"/>
          </a:xfrm>
          <a:prstGeom prst="rect">
            <a:avLst/>
          </a:prstGeom>
        </p:spPr>
        <p:txBody>
          <a:bodyPr/>
          <a:lstStyle>
            <a:lvl1pPr>
              <a:buClr>
                <a:srgbClr val="0D2345"/>
              </a:buClr>
              <a:defRPr/>
            </a:lvl1pPr>
            <a:lvl2pPr>
              <a:buClr>
                <a:srgbClr val="026773"/>
              </a:buClr>
              <a:defRPr/>
            </a:lvl2pPr>
            <a:lvl3pPr>
              <a:buClr>
                <a:srgbClr val="718C55"/>
              </a:buClr>
              <a:defRPr/>
            </a:lvl3pPr>
            <a:lvl4pPr>
              <a:buClr>
                <a:srgbClr val="FFA168"/>
              </a:buClr>
              <a:defRPr/>
            </a:lvl4pPr>
            <a:lvl5pPr>
              <a:buClr>
                <a:srgbClr val="0D234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8"/>
          </p:nvPr>
        </p:nvSpPr>
        <p:spPr>
          <a:xfrm>
            <a:off x="4737980" y="2213956"/>
            <a:ext cx="3886200" cy="3577244"/>
          </a:xfrm>
          <a:prstGeom prst="rect">
            <a:avLst/>
          </a:prstGeom>
        </p:spPr>
        <p:txBody>
          <a:bodyPr/>
          <a:lstStyle>
            <a:lvl1pPr>
              <a:buClr>
                <a:srgbClr val="0D2345"/>
              </a:buClr>
              <a:defRPr/>
            </a:lvl1pPr>
            <a:lvl2pPr>
              <a:buClr>
                <a:srgbClr val="026773"/>
              </a:buClr>
              <a:defRPr/>
            </a:lvl2pPr>
            <a:lvl3pPr>
              <a:buClr>
                <a:srgbClr val="718C55"/>
              </a:buClr>
              <a:defRPr/>
            </a:lvl3pPr>
            <a:lvl4pPr>
              <a:buClr>
                <a:srgbClr val="FFA168"/>
              </a:buClr>
              <a:defRPr/>
            </a:lvl4pPr>
            <a:lvl5pPr>
              <a:buClr>
                <a:srgbClr val="0D234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9661E3C2-5993-5593-0F04-AFB7A1426F9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>
              <a:defRPr sz="1600"/>
            </a:lvl1pPr>
          </a:lstStyle>
          <a:p>
            <a:pPr>
              <a:defRPr/>
            </a:pPr>
            <a:fld id="{4484D1E7-4E03-4120-A586-48E4AB399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0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419600"/>
          </a:xfrm>
          <a:prstGeom prst="rect">
            <a:avLst/>
          </a:prstGeom>
          <a:solidFill>
            <a:srgbClr val="0D2345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Lato Semibold" panose="020F0702020204030203" pitchFamily="34" charset="0"/>
                <a:cs typeface="Lato Semibold" panose="020F0702020204030203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2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8712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7"/>
          <p:cNvSpPr>
            <a:spLocks noGrp="1"/>
          </p:cNvSpPr>
          <p:nvPr>
            <p:ph sz="quarter" idx="17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D2345"/>
              </a:buClr>
              <a:defRPr/>
            </a:lvl1pPr>
            <a:lvl2pPr>
              <a:buClr>
                <a:srgbClr val="026773"/>
              </a:buClr>
              <a:defRPr/>
            </a:lvl2pPr>
            <a:lvl3pPr>
              <a:buClr>
                <a:srgbClr val="718C55"/>
              </a:buClr>
              <a:defRPr/>
            </a:lvl3pPr>
            <a:lvl4pPr>
              <a:buClr>
                <a:srgbClr val="FFA168"/>
              </a:buClr>
              <a:defRPr/>
            </a:lvl4pPr>
            <a:lvl5pPr>
              <a:buClr>
                <a:srgbClr val="0D234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A44071C-AF5D-D4FD-4306-D8271092A4B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B70139-7108-4D29-ADD7-EAAF23BE6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9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B48287-6391-246B-CF8D-0461FF97393F}"/>
              </a:ext>
            </a:extLst>
          </p:cNvPr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2677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21">
            <a:extLst>
              <a:ext uri="{FF2B5EF4-FFF2-40B4-BE49-F238E27FC236}">
                <a16:creationId xmlns:a16="http://schemas.microsoft.com/office/drawing/2014/main" id="{535AD94D-6232-B0E0-FB09-D85EEC8E3E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208B5325-965B-A34C-A862-09E78185B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463675"/>
            <a:ext cx="837882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8302CC-431E-D10D-886C-A5DD713AF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37325"/>
            <a:ext cx="533400" cy="244475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000" b="1">
                <a:solidFill>
                  <a:schemeClr val="tx1"/>
                </a:solidFill>
                <a:latin typeface="Lato Semibold" panose="020F0702020204030203" pitchFamily="34" charset="0"/>
                <a:cs typeface="Lato Semibold" panose="020F0702020204030203" pitchFamily="34" charset="0"/>
              </a:defRPr>
            </a:lvl1pPr>
          </a:lstStyle>
          <a:p>
            <a:pPr>
              <a:defRPr/>
            </a:pPr>
            <a:fld id="{5CCCF42B-CA38-4E21-BF6E-450AF76DE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FECAB38-199C-CC95-30F4-22CF984BA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Oswald Medium" panose="00000600000000000000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0D2345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Lato Semibold" panose="020F0702020204030203" pitchFamily="34" charset="0"/>
          <a:ea typeface="+mn-ea"/>
          <a:cs typeface="Lato Semibold" panose="020F0702020204030203" pitchFamily="34" charset="0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026773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Lato Medium" panose="020F0602020204030203" pitchFamily="34" charset="0"/>
          <a:ea typeface="+mn-ea"/>
          <a:cs typeface="Lato Medium" panose="020F0602020204030203" pitchFamily="34" charset="0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718C55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Lato Medium" panose="020F0602020204030203" pitchFamily="34" charset="0"/>
          <a:ea typeface="+mn-ea"/>
          <a:cs typeface="Lato Medium" panose="020F0602020204030203" pitchFamily="34" charset="0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FFA168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Lato Medium" panose="020F0602020204030203" pitchFamily="34" charset="0"/>
          <a:ea typeface="+mn-ea"/>
          <a:cs typeface="Lato Medium" panose="020F0602020204030203" pitchFamily="34" charset="0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0D2345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Lato Medium" panose="020F0602020204030203" pitchFamily="34" charset="0"/>
          <a:ea typeface="+mn-ea"/>
          <a:cs typeface="Lato Medium" panose="020F0602020204030203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frame.io/presentations/1d2fa46c-a226-4e28-9935-676701d98b5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v_TIUIWFIc4?start=1&amp;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5AA82FA7-2CB2-617D-DC17-CC9C3FD2E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07963"/>
            <a:ext cx="7772400" cy="782637"/>
          </a:xfrm>
        </p:spPr>
        <p:txBody>
          <a:bodyPr/>
          <a:lstStyle/>
          <a:p>
            <a:pPr eaLnBrk="1" hangingPunct="1"/>
            <a:r>
              <a:rPr lang="en-US" altLang="en-US"/>
              <a:t>New Mexico Environment Department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DE77179-2386-2D21-6CD2-66C9E6427A28}"/>
              </a:ext>
            </a:extLst>
          </p:cNvPr>
          <p:cNvSpPr txBox="1">
            <a:spLocks/>
          </p:cNvSpPr>
          <p:nvPr/>
        </p:nvSpPr>
        <p:spPr>
          <a:xfrm>
            <a:off x="2775176" y="3639648"/>
            <a:ext cx="3967494" cy="560818"/>
          </a:xfrm>
          <a:prstGeom prst="rect">
            <a:avLst/>
          </a:prstGeom>
        </p:spPr>
        <p:txBody>
          <a:bodyPr anchor="t">
            <a:normAutofit fontScale="55000" lnSpcReduction="20000"/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D2345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Lato Semibold" panose="020F0702020204030203" pitchFamily="34" charset="0"/>
                <a:ea typeface="+mn-ea"/>
                <a:cs typeface="Lato Semibold" panose="020F0702020204030203" pitchFamily="34" charset="0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26773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Lato Medium" panose="020F0602020204030203" pitchFamily="34" charset="0"/>
                <a:ea typeface="+mn-ea"/>
                <a:cs typeface="Lato Medium" panose="020F0602020204030203" pitchFamily="34" charset="0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718C55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Lato Medium" panose="020F0602020204030203" pitchFamily="34" charset="0"/>
                <a:ea typeface="+mn-ea"/>
                <a:cs typeface="Lato Medium" panose="020F0602020204030203" pitchFamily="34" charset="0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FFA168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Lato Medium" panose="020F0602020204030203" pitchFamily="34" charset="0"/>
                <a:ea typeface="+mn-ea"/>
                <a:cs typeface="Lato Medium" panose="020F0602020204030203" pitchFamily="34" charset="0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D2345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Lato Medium" panose="020F0602020204030203" pitchFamily="34" charset="0"/>
                <a:ea typeface="+mn-ea"/>
                <a:cs typeface="Lato Medium" panose="020F0602020204030203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>
                <a:solidFill>
                  <a:schemeClr val="bg1"/>
                </a:solidFill>
              </a:rPr>
              <a:t>REINVIGORATE | COLLABORATE | INNOVATE</a:t>
            </a:r>
          </a:p>
          <a:p>
            <a:pPr algn="r"/>
            <a:r>
              <a:rPr lang="en-US" sz="2000">
                <a:solidFill>
                  <a:schemeClr val="bg1"/>
                </a:solidFill>
              </a:rPr>
              <a:t>SEPTEMBER 17 - 19, 2024 | KANSAS CITY, MO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3E1950-B5BA-F80C-A128-1C307910D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978" y="3639648"/>
            <a:ext cx="1517822" cy="1875800"/>
          </a:xfrm>
          <a:prstGeom prst="rect">
            <a:avLst/>
          </a:prstGeom>
        </p:spPr>
      </p:pic>
      <p:pic>
        <p:nvPicPr>
          <p:cNvPr id="4" name="Picture 2" descr="E2i: Environmental Information &amp;amp; Innovation Meetingonal Meeting (Copy)">
            <a:extLst>
              <a:ext uri="{FF2B5EF4-FFF2-40B4-BE49-F238E27FC236}">
                <a16:creationId xmlns:a16="http://schemas.microsoft.com/office/drawing/2014/main" id="{53983915-EB03-580B-5F90-A3232FC6A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30" y="1283535"/>
            <a:ext cx="9186795" cy="21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AC0567AB-084E-79AC-A845-AC20502C7E0B}"/>
              </a:ext>
            </a:extLst>
          </p:cNvPr>
          <p:cNvSpPr txBox="1">
            <a:spLocks/>
          </p:cNvSpPr>
          <p:nvPr/>
        </p:nvSpPr>
        <p:spPr>
          <a:xfrm>
            <a:off x="1099751" y="4446176"/>
            <a:ext cx="5642919" cy="11466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>
                <a:solidFill>
                  <a:schemeClr val="bg1"/>
                </a:solidFill>
              </a:rPr>
              <a:t>New Mexico Environment Department Presenters:</a:t>
            </a:r>
          </a:p>
          <a:p>
            <a:pPr algn="r"/>
            <a:r>
              <a:rPr lang="en-US" sz="1600" b="1">
                <a:solidFill>
                  <a:schemeClr val="bg1"/>
                </a:solidFill>
              </a:rPr>
              <a:t>Meta Hirschl, Chief Data &amp; Technology Steward</a:t>
            </a:r>
          </a:p>
          <a:p>
            <a:pPr algn="r"/>
            <a:r>
              <a:rPr lang="en-US" sz="1600" b="1">
                <a:solidFill>
                  <a:schemeClr val="bg1"/>
                </a:solidFill>
              </a:rPr>
              <a:t>Angela Ollison, Applications Developer III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>
            <a:extLst>
              <a:ext uri="{FF2B5EF4-FFF2-40B4-BE49-F238E27FC236}">
                <a16:creationId xmlns:a16="http://schemas.microsoft.com/office/drawing/2014/main" id="{56590437-928F-6D32-810B-F9125ADF74A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0C38C9-1192-4EFB-861D-92271296D56F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68" name="Title 3">
            <a:extLst>
              <a:ext uri="{FF2B5EF4-FFF2-40B4-BE49-F238E27FC236}">
                <a16:creationId xmlns:a16="http://schemas.microsoft.com/office/drawing/2014/main" id="{042DC8CD-CDE8-202B-ADAD-AD7BDCD1C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3338"/>
            <a:ext cx="7848600" cy="990600"/>
          </a:xfrm>
        </p:spPr>
        <p:txBody>
          <a:bodyPr>
            <a:normAutofit/>
          </a:bodyPr>
          <a:lstStyle/>
          <a:p>
            <a:r>
              <a:rPr lang="en-US" altLang="en-US">
                <a:latin typeface="Oswald Medium"/>
              </a:rPr>
              <a:t>Dashboard – Fly to Location</a:t>
            </a:r>
            <a:endParaRPr lang="en-US" alt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ABD770-5629-3B56-0C24-C33B59050B7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55093" y="1141514"/>
            <a:ext cx="8057744" cy="5717974"/>
          </a:xfrm>
        </p:spPr>
      </p:pic>
    </p:spTree>
    <p:extLst>
      <p:ext uri="{BB962C8B-B14F-4D97-AF65-F5344CB8AC3E}">
        <p14:creationId xmlns:p14="http://schemas.microsoft.com/office/powerpoint/2010/main" val="348573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>
            <a:extLst>
              <a:ext uri="{FF2B5EF4-FFF2-40B4-BE49-F238E27FC236}">
                <a16:creationId xmlns:a16="http://schemas.microsoft.com/office/drawing/2014/main" id="{56590437-928F-6D32-810B-F9125ADF74A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0C38C9-1192-4EFB-861D-92271296D56F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68" name="Title 3">
            <a:extLst>
              <a:ext uri="{FF2B5EF4-FFF2-40B4-BE49-F238E27FC236}">
                <a16:creationId xmlns:a16="http://schemas.microsoft.com/office/drawing/2014/main" id="{042DC8CD-CDE8-202B-ADAD-AD7BDCD1C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3338"/>
            <a:ext cx="7848600" cy="990600"/>
          </a:xfrm>
        </p:spPr>
        <p:txBody>
          <a:bodyPr>
            <a:noAutofit/>
          </a:bodyPr>
          <a:lstStyle/>
          <a:p>
            <a:r>
              <a:rPr lang="en-US" altLang="en-US">
                <a:latin typeface="Oswald Medium"/>
              </a:rPr>
              <a:t>Dashboard – Filter Events </a:t>
            </a:r>
            <a:endParaRPr lang="en-US" alt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186ABC-E37A-7398-643A-8E1E1301888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306" y="1149620"/>
            <a:ext cx="8041530" cy="5709868"/>
          </a:xfrm>
        </p:spPr>
      </p:pic>
    </p:spTree>
    <p:extLst>
      <p:ext uri="{BB962C8B-B14F-4D97-AF65-F5344CB8AC3E}">
        <p14:creationId xmlns:p14="http://schemas.microsoft.com/office/powerpoint/2010/main" val="2960146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>
            <a:extLst>
              <a:ext uri="{FF2B5EF4-FFF2-40B4-BE49-F238E27FC236}">
                <a16:creationId xmlns:a16="http://schemas.microsoft.com/office/drawing/2014/main" id="{56590437-928F-6D32-810B-F9125ADF74A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0C38C9-1192-4EFB-861D-92271296D56F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68" name="Title 3">
            <a:extLst>
              <a:ext uri="{FF2B5EF4-FFF2-40B4-BE49-F238E27FC236}">
                <a16:creationId xmlns:a16="http://schemas.microsoft.com/office/drawing/2014/main" id="{042DC8CD-CDE8-202B-ADAD-AD7BDCD1C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3338"/>
            <a:ext cx="7848600" cy="990600"/>
          </a:xfrm>
        </p:spPr>
        <p:txBody>
          <a:bodyPr>
            <a:normAutofit/>
          </a:bodyPr>
          <a:lstStyle/>
          <a:p>
            <a:r>
              <a:rPr lang="en-US" altLang="en-US">
                <a:latin typeface="Oswald Medium"/>
              </a:rPr>
              <a:t>Dashboard – Feature Info</a:t>
            </a:r>
            <a:endParaRPr lang="en-US" alt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EF5431-20C0-FC4A-EF07-50C4EAA20FF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306" y="1148402"/>
            <a:ext cx="8000999" cy="5777154"/>
          </a:xfrm>
        </p:spPr>
      </p:pic>
    </p:spTree>
    <p:extLst>
      <p:ext uri="{BB962C8B-B14F-4D97-AF65-F5344CB8AC3E}">
        <p14:creationId xmlns:p14="http://schemas.microsoft.com/office/powerpoint/2010/main" val="3472005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>
            <a:extLst>
              <a:ext uri="{FF2B5EF4-FFF2-40B4-BE49-F238E27FC236}">
                <a16:creationId xmlns:a16="http://schemas.microsoft.com/office/drawing/2014/main" id="{56590437-928F-6D32-810B-F9125ADF74A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0C38C9-1192-4EFB-861D-92271296D56F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68" name="Title 3">
            <a:extLst>
              <a:ext uri="{FF2B5EF4-FFF2-40B4-BE49-F238E27FC236}">
                <a16:creationId xmlns:a16="http://schemas.microsoft.com/office/drawing/2014/main" id="{042DC8CD-CDE8-202B-ADAD-AD7BDCD1C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3338"/>
            <a:ext cx="7848600" cy="990600"/>
          </a:xfrm>
        </p:spPr>
        <p:txBody>
          <a:bodyPr>
            <a:normAutofit/>
          </a:bodyPr>
          <a:lstStyle/>
          <a:p>
            <a:r>
              <a:rPr lang="en-US" altLang="en-US">
                <a:latin typeface="Oswald Medium"/>
              </a:rPr>
              <a:t>Dashboard – Zooming In</a:t>
            </a:r>
            <a:endParaRPr lang="en-US" alt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B2DAF66-D597-DAF5-5FA7-EF98BFEF059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52370" y="1166205"/>
            <a:ext cx="7846977" cy="5692909"/>
          </a:xfrm>
        </p:spPr>
      </p:pic>
    </p:spTree>
    <p:extLst>
      <p:ext uri="{BB962C8B-B14F-4D97-AF65-F5344CB8AC3E}">
        <p14:creationId xmlns:p14="http://schemas.microsoft.com/office/powerpoint/2010/main" val="1216013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CEAB282-332A-5A1E-FED3-67595E2F6318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679106" y="2640103"/>
            <a:ext cx="4348322" cy="3257553"/>
          </a:xfrm>
        </p:spPr>
      </p:pic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0B6AB15-D3F2-5AD4-26A8-C15636C2F656}"/>
              </a:ext>
            </a:extLst>
          </p:cNvPr>
          <p:cNvSpPr>
            <a:spLocks noGrp="1" noChangeArrowheads="1"/>
          </p:cNvSpPr>
          <p:nvPr>
            <p:ph type="sldNum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F9A5C-BF81-4047-824A-E962DC4D01DE}" type="slidenum">
              <a:rPr lang="en-US" altLang="en-US" smtClean="0">
                <a:latin typeface="Lato Semibold" panose="020F070202020403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Lato Semibold" panose="020F0702020204030203" pitchFamily="34" charset="0"/>
            </a:endParaRPr>
          </a:p>
        </p:txBody>
      </p:sp>
      <p:sp>
        <p:nvSpPr>
          <p:cNvPr id="13317" name="Text Placeholder 4">
            <a:extLst>
              <a:ext uri="{FF2B5EF4-FFF2-40B4-BE49-F238E27FC236}">
                <a16:creationId xmlns:a16="http://schemas.microsoft.com/office/drawing/2014/main" id="{8FF786C3-F2D5-DE47-25F3-45735272F81E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>
          <a:xfrm>
            <a:off x="343581" y="1907721"/>
            <a:ext cx="3886200" cy="639763"/>
          </a:xfrm>
        </p:spPr>
        <p:txBody>
          <a:bodyPr/>
          <a:lstStyle/>
          <a:p>
            <a:pPr algn="ctr"/>
            <a:r>
              <a:rPr lang="en-US" altLang="en-US" sz="3000">
                <a:latin typeface="Lato Semibold"/>
                <a:ea typeface="Lato Semibold"/>
                <a:cs typeface="Lato Semibold"/>
              </a:rPr>
              <a:t>Satellite Layer Option</a:t>
            </a:r>
            <a:endParaRPr lang="en-US" altLang="en-US" sz="3000">
              <a:ea typeface="Lato Semibold" panose="020F0702020204030203" pitchFamily="34" charset="0"/>
            </a:endParaRPr>
          </a:p>
        </p:txBody>
      </p:sp>
      <p:sp>
        <p:nvSpPr>
          <p:cNvPr id="13318" name="Text Placeholder 5">
            <a:extLst>
              <a:ext uri="{FF2B5EF4-FFF2-40B4-BE49-F238E27FC236}">
                <a16:creationId xmlns:a16="http://schemas.microsoft.com/office/drawing/2014/main" id="{554BBD0B-6888-25AD-68F2-B98B8A5585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910138" y="1907721"/>
            <a:ext cx="3886200" cy="639763"/>
          </a:xfrm>
        </p:spPr>
        <p:txBody>
          <a:bodyPr/>
          <a:lstStyle/>
          <a:p>
            <a:pPr algn="ctr"/>
            <a:r>
              <a:rPr lang="en-US" altLang="en-US" sz="3000">
                <a:latin typeface="Lato Semibold"/>
                <a:ea typeface="Lato Semibold"/>
                <a:cs typeface="Lato Semibold"/>
              </a:rPr>
              <a:t>Dark Layer Option</a:t>
            </a:r>
            <a:endParaRPr lang="en-US" altLang="en-US" sz="3000">
              <a:ea typeface="Lato Semibold" panose="020F0702020204030203" pitchFamily="34" charset="0"/>
            </a:endParaRPr>
          </a:p>
        </p:txBody>
      </p:sp>
      <p:sp>
        <p:nvSpPr>
          <p:cNvPr id="13319" name="Title 6">
            <a:extLst>
              <a:ext uri="{FF2B5EF4-FFF2-40B4-BE49-F238E27FC236}">
                <a16:creationId xmlns:a16="http://schemas.microsoft.com/office/drawing/2014/main" id="{8712B751-D25F-F105-1C68-0C39F3D20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3338"/>
            <a:ext cx="7848600" cy="990600"/>
          </a:xfrm>
        </p:spPr>
        <p:txBody>
          <a:bodyPr/>
          <a:lstStyle/>
          <a:p>
            <a:r>
              <a:rPr lang="en-US" altLang="en-US">
                <a:latin typeface="Oswald Medium"/>
              </a:rPr>
              <a:t>Hydro Delta Layer Option</a:t>
            </a:r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62740-A900-FF26-5F6F-45ED3B9F5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8" y="2637639"/>
            <a:ext cx="4372641" cy="32543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>
            <a:extLst>
              <a:ext uri="{FF2B5EF4-FFF2-40B4-BE49-F238E27FC236}">
                <a16:creationId xmlns:a16="http://schemas.microsoft.com/office/drawing/2014/main" id="{48D2F787-5B42-0331-1CCA-80B1B863380D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143D94-A092-4B35-A3C6-0549742ED408}" type="slidenum">
              <a:rPr lang="en-US" altLang="en-US" smtClean="0">
                <a:latin typeface="Lato Semibold" panose="020F070202020403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Lato Semibold" panose="020F0702020204030203" pitchFamily="34" charset="0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7DE8AA7E-D82C-844B-2252-6A8F371F60EE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897782" y="1301320"/>
            <a:ext cx="7353589" cy="5354878"/>
          </a:xfrm>
        </p:spPr>
      </p:pic>
      <p:sp>
        <p:nvSpPr>
          <p:cNvPr id="14341" name="Title 4">
            <a:extLst>
              <a:ext uri="{FF2B5EF4-FFF2-40B4-BE49-F238E27FC236}">
                <a16:creationId xmlns:a16="http://schemas.microsoft.com/office/drawing/2014/main" id="{DFF98950-3A62-2876-40F5-17356D429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9975" y="33338"/>
            <a:ext cx="7921625" cy="990600"/>
          </a:xfrm>
        </p:spPr>
        <p:txBody>
          <a:bodyPr/>
          <a:lstStyle/>
          <a:p>
            <a:r>
              <a:rPr lang="en-US" altLang="en-US">
                <a:latin typeface="Oswald Medium"/>
              </a:rPr>
              <a:t>Close-Up Anomaly Detection</a:t>
            </a:r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0B6AB15-D3F2-5AD4-26A8-C15636C2F656}"/>
              </a:ext>
            </a:extLst>
          </p:cNvPr>
          <p:cNvSpPr>
            <a:spLocks noGrp="1" noChangeArrowheads="1"/>
          </p:cNvSpPr>
          <p:nvPr>
            <p:ph type="sldNum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F9A5C-BF81-4047-824A-E962DC4D01DE}" type="slidenum">
              <a:rPr lang="en-US" altLang="en-US" smtClean="0">
                <a:latin typeface="Lato Semibold" panose="020F070202020403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Lato Semibold" panose="020F0702020204030203" pitchFamily="34" charset="0"/>
            </a:endParaRPr>
          </a:p>
        </p:txBody>
      </p:sp>
      <p:sp>
        <p:nvSpPr>
          <p:cNvPr id="13317" name="Text Placeholder 4">
            <a:extLst>
              <a:ext uri="{FF2B5EF4-FFF2-40B4-BE49-F238E27FC236}">
                <a16:creationId xmlns:a16="http://schemas.microsoft.com/office/drawing/2014/main" id="{8FF786C3-F2D5-DE47-25F3-45735272F81E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>
          <a:xfrm>
            <a:off x="335417" y="1785257"/>
            <a:ext cx="3886200" cy="639763"/>
          </a:xfrm>
        </p:spPr>
        <p:txBody>
          <a:bodyPr/>
          <a:lstStyle/>
          <a:p>
            <a:pPr algn="ctr"/>
            <a:r>
              <a:rPr lang="en-US" altLang="en-US" sz="3200">
                <a:latin typeface="Lato Semibold"/>
                <a:ea typeface="Lato Semibold"/>
                <a:cs typeface="Lato Semibold"/>
              </a:rPr>
              <a:t>Admin Users</a:t>
            </a:r>
            <a:endParaRPr lang="en-US" sz="3200">
              <a:ea typeface="Lato Semibold" panose="020F0702020204030203" pitchFamily="34" charset="0"/>
            </a:endParaRPr>
          </a:p>
        </p:txBody>
      </p:sp>
      <p:sp>
        <p:nvSpPr>
          <p:cNvPr id="13318" name="Text Placeholder 5">
            <a:extLst>
              <a:ext uri="{FF2B5EF4-FFF2-40B4-BE49-F238E27FC236}">
                <a16:creationId xmlns:a16="http://schemas.microsoft.com/office/drawing/2014/main" id="{554BBD0B-6888-25AD-68F2-B98B8A5585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918302" y="1785257"/>
            <a:ext cx="3861881" cy="639763"/>
          </a:xfrm>
        </p:spPr>
        <p:txBody>
          <a:bodyPr/>
          <a:lstStyle/>
          <a:p>
            <a:pPr algn="ctr"/>
            <a:r>
              <a:rPr lang="en-US" altLang="en-US" sz="3200">
                <a:latin typeface="Lato Semibold"/>
                <a:ea typeface="Lato Semibold"/>
                <a:cs typeface="Lato Semibold"/>
              </a:rPr>
              <a:t>Admin Orgs</a:t>
            </a:r>
            <a:endParaRPr lang="en-US" altLang="en-US" sz="3200">
              <a:ea typeface="Lato Semibold" panose="020F0702020204030203" pitchFamily="34" charset="0"/>
            </a:endParaRPr>
          </a:p>
        </p:txBody>
      </p:sp>
      <p:sp>
        <p:nvSpPr>
          <p:cNvPr id="13319" name="Title 6">
            <a:extLst>
              <a:ext uri="{FF2B5EF4-FFF2-40B4-BE49-F238E27FC236}">
                <a16:creationId xmlns:a16="http://schemas.microsoft.com/office/drawing/2014/main" id="{8712B751-D25F-F105-1C68-0C39F3D20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3338"/>
            <a:ext cx="7848600" cy="990600"/>
          </a:xfrm>
        </p:spPr>
        <p:txBody>
          <a:bodyPr/>
          <a:lstStyle/>
          <a:p>
            <a:r>
              <a:rPr lang="en-US" altLang="en-US">
                <a:latin typeface="Oswald Medium"/>
              </a:rPr>
              <a:t>Hydro Delta Admin</a:t>
            </a:r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36107-15EC-B84E-2DBE-E552A6A4D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8" y="2573966"/>
            <a:ext cx="4356487" cy="3161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CF078D-FDD3-2C2C-48E7-DF97471E7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756" y="2577257"/>
            <a:ext cx="4364883" cy="316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23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7C09-26C7-4239-C8AE-1CF057A85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swald Medium"/>
              </a:rPr>
              <a:t>Thank you!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82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he perfect entertainment snack">
            <a:extLst>
              <a:ext uri="{FF2B5EF4-FFF2-40B4-BE49-F238E27FC236}">
                <a16:creationId xmlns:a16="http://schemas.microsoft.com/office/drawing/2014/main" id="{AE88CE32-0FC3-BEAB-FCF8-EF8EA4E5637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18" y="1431925"/>
            <a:ext cx="7648763" cy="51054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B78BCA6-ACCE-DC3F-EE6B-CADE87AFD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F33E0-DF9F-2584-0A9A-BB21EF9650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F5B89-AE73-4BAA-92C9-1AC8FC83F57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18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>
            <a:extLst>
              <a:ext uri="{FF2B5EF4-FFF2-40B4-BE49-F238E27FC236}">
                <a16:creationId xmlns:a16="http://schemas.microsoft.com/office/drawing/2014/main" id="{56590437-928F-6D32-810B-F9125ADF74A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0C38C9-1192-4EFB-861D-92271296D56F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68" name="Title 3">
            <a:extLst>
              <a:ext uri="{FF2B5EF4-FFF2-40B4-BE49-F238E27FC236}">
                <a16:creationId xmlns:a16="http://schemas.microsoft.com/office/drawing/2014/main" id="{042DC8CD-CDE8-202B-ADAD-AD7BDCD1C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3338"/>
            <a:ext cx="7848600" cy="990600"/>
          </a:xfrm>
        </p:spPr>
        <p:txBody>
          <a:bodyPr>
            <a:normAutofit/>
          </a:bodyPr>
          <a:lstStyle/>
          <a:p>
            <a:r>
              <a:rPr lang="en-US" altLang="en-US" sz="4000">
                <a:latin typeface="Oswald Medium"/>
              </a:rPr>
              <a:t>Hydro Delta - Admin - Regions</a:t>
            </a:r>
            <a:endParaRPr lang="en-US" altLang="en-US" sz="400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BE1C5C-D6B8-1A1C-08C1-809E87E1BAC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52370" y="1154867"/>
            <a:ext cx="7846978" cy="5699374"/>
          </a:xfrm>
        </p:spPr>
      </p:pic>
    </p:spTree>
    <p:extLst>
      <p:ext uri="{BB962C8B-B14F-4D97-AF65-F5344CB8AC3E}">
        <p14:creationId xmlns:p14="http://schemas.microsoft.com/office/powerpoint/2010/main" val="330302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blue circle with a drop of water and a planet&#10;&#10;Description automatically generated">
            <a:extLst>
              <a:ext uri="{FF2B5EF4-FFF2-40B4-BE49-F238E27FC236}">
                <a16:creationId xmlns:a16="http://schemas.microsoft.com/office/drawing/2014/main" id="{574C94D1-BA99-5A5B-A965-6EED1C873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3" y="1173246"/>
            <a:ext cx="8779421" cy="5483057"/>
          </a:xfrm>
        </p:spPr>
      </p:pic>
    </p:spTree>
    <p:extLst>
      <p:ext uri="{BB962C8B-B14F-4D97-AF65-F5344CB8AC3E}">
        <p14:creationId xmlns:p14="http://schemas.microsoft.com/office/powerpoint/2010/main" val="183138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blue shirt&#10;&#10;Description automatically generated">
            <a:extLst>
              <a:ext uri="{FF2B5EF4-FFF2-40B4-BE49-F238E27FC236}">
                <a16:creationId xmlns:a16="http://schemas.microsoft.com/office/drawing/2014/main" id="{025C9B4C-BED5-CAB8-7842-2B385E0F67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104392"/>
            <a:ext cx="9143985" cy="514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5561B9-7942-E575-CBBA-2B7A5AE5C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337311"/>
            <a:ext cx="2064266" cy="2031956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350">
                <a:solidFill>
                  <a:srgbClr val="262626"/>
                </a:solidFill>
              </a:rPr>
              <a:t>Play video: </a:t>
            </a:r>
            <a:r>
              <a:rPr lang="en-US" sz="1350">
                <a:solidFill>
                  <a:srgbClr val="262626"/>
                </a:solidFill>
                <a:hlinkClick r:id="rId3"/>
              </a:rPr>
              <a:t>https://app.frame.io/presentations/1d2fa46c-a226-4e28-9935-676701d98b5a</a:t>
            </a:r>
            <a:r>
              <a:rPr lang="en-US" sz="1350">
                <a:solidFill>
                  <a:srgbClr val="26262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145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8E8030-F3E2-55E0-D1F1-285DED85B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swald Medium"/>
              </a:rPr>
              <a:t>Official Announcement Video</a:t>
            </a:r>
            <a:endParaRPr lang="en-US"/>
          </a:p>
        </p:txBody>
      </p:sp>
      <p:pic>
        <p:nvPicPr>
          <p:cNvPr id="5" name="Online Media 4" title="Introducing Hydro Delta">
            <a:hlinkClick r:id="" action="ppaction://media"/>
            <a:extLst>
              <a:ext uri="{FF2B5EF4-FFF2-40B4-BE49-F238E27FC236}">
                <a16:creationId xmlns:a16="http://schemas.microsoft.com/office/drawing/2014/main" id="{16F3AA8B-52A4-DA2B-7A28-2998229C10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" y="1337582"/>
            <a:ext cx="8915400" cy="506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9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aerial view of a landscape&#10;&#10;Description automatically generated">
            <a:extLst>
              <a:ext uri="{FF2B5EF4-FFF2-40B4-BE49-F238E27FC236}">
                <a16:creationId xmlns:a16="http://schemas.microsoft.com/office/drawing/2014/main" id="{41AE1CC7-2696-0F9D-396D-C3812A571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" r="17913"/>
          <a:stretch/>
        </p:blipFill>
        <p:spPr>
          <a:xfrm>
            <a:off x="3100388" y="2200276"/>
            <a:ext cx="5887470" cy="40098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68BB5E-0EA7-97FC-DC0A-7137AD4A90D0}"/>
              </a:ext>
            </a:extLst>
          </p:cNvPr>
          <p:cNvSpPr txBox="1"/>
          <p:nvPr/>
        </p:nvSpPr>
        <p:spPr>
          <a:xfrm>
            <a:off x="142635" y="2200180"/>
            <a:ext cx="2893038" cy="47397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900">
                <a:latin typeface="Tw Cen MT"/>
              </a:rPr>
              <a:t>This pioneering initiative uses satellites to provide real-time insights, enabling operators to quickly detect and repair leaks.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90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900">
                <a:latin typeface="Tw Cen MT"/>
              </a:rPr>
              <a:t>At the core is Google Earth Engine, which enables the platform to detect subsurface anomalies in moisture, temperature and a variety of other factors.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DC82A-AEC6-2589-385A-977B8432DB83}"/>
              </a:ext>
            </a:extLst>
          </p:cNvPr>
          <p:cNvSpPr txBox="1"/>
          <p:nvPr/>
        </p:nvSpPr>
        <p:spPr>
          <a:xfrm>
            <a:off x="142634" y="1453198"/>
            <a:ext cx="832324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i="1">
                <a:latin typeface="Tw Cen MT"/>
              </a:rPr>
              <a:t>A tool to save state and local governments time and money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3D2605-DC4B-4536-A9A6-D808009D222C}"/>
              </a:ext>
            </a:extLst>
          </p:cNvPr>
          <p:cNvSpPr txBox="1">
            <a:spLocks/>
          </p:cNvSpPr>
          <p:nvPr/>
        </p:nvSpPr>
        <p:spPr bwMode="auto">
          <a:xfrm>
            <a:off x="1143000" y="152400"/>
            <a:ext cx="7848600" cy="87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bg1"/>
                </a:solidFill>
                <a:latin typeface="Oswald Medium" panose="00000600000000000000" pitchFamily="50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Oswald Medium" panose="00000600000000000000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Oswald Medium" panose="00000600000000000000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Oswald Medium" panose="00000600000000000000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Oswald Medium" panose="00000600000000000000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Oswald Medium" panose="00000600000000000000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Oswald Medium" panose="00000600000000000000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Oswald Medium" panose="00000600000000000000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Oswald Medium" panose="00000600000000000000" pitchFamily="50" charset="0"/>
              </a:defRPr>
            </a:lvl9pPr>
          </a:lstStyle>
          <a:p>
            <a:r>
              <a:rPr lang="en-US">
                <a:latin typeface="Oswald Medium"/>
              </a:rPr>
              <a:t>Innovating Water Leak Detection</a:t>
            </a:r>
          </a:p>
        </p:txBody>
      </p:sp>
    </p:spTree>
    <p:extLst>
      <p:ext uri="{BB962C8B-B14F-4D97-AF65-F5344CB8AC3E}">
        <p14:creationId xmlns:p14="http://schemas.microsoft.com/office/powerpoint/2010/main" val="2021297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C610D7-BB64-DA8F-47F7-E7A21B8D8B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383226"/>
            <a:ext cx="4305341" cy="5259693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Test Data:</a:t>
            </a:r>
          </a:p>
          <a:p>
            <a:r>
              <a:rPr lang="en-US" sz="1400" dirty="0"/>
              <a:t>Four locations for leaks occurred in Chama during the summer of 2022 (figure A).</a:t>
            </a:r>
          </a:p>
          <a:p>
            <a:r>
              <a:rPr lang="en-US" sz="1400" dirty="0"/>
              <a:t>Three locations for leaks occurred in Truth or Consequences (figure B).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Test Plan: </a:t>
            </a:r>
          </a:p>
          <a:p>
            <a:pPr marL="0" indent="0">
              <a:buNone/>
            </a:pPr>
            <a:r>
              <a:rPr lang="en-US" sz="1400" dirty="0"/>
              <a:t>The Woolpert team tests Continuous Change Detection Engine (CCDE) algorithm against the known locations listed above. </a:t>
            </a:r>
          </a:p>
          <a:p>
            <a:pPr marL="0" indent="0">
              <a:buNone/>
            </a:pPr>
            <a:r>
              <a:rPr lang="en-US" sz="1400" dirty="0"/>
              <a:t>Testing will be done using location-specific time series analysis and qualitative assessment of the anomaly index images produced  by CCDE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Success Criteria: </a:t>
            </a:r>
          </a:p>
          <a:p>
            <a:pPr marL="0" indent="0">
              <a:buNone/>
            </a:pPr>
            <a:r>
              <a:rPr lang="en-US" sz="1400" dirty="0"/>
              <a:t>CCDE will be considered successful if </a:t>
            </a:r>
          </a:p>
          <a:p>
            <a:r>
              <a:rPr lang="en-US" sz="1400" dirty="0"/>
              <a:t>It detects significant anomalies that are interpretable as water-driven dynamics, and </a:t>
            </a:r>
          </a:p>
          <a:p>
            <a:r>
              <a:rPr lang="en-US" sz="1400" dirty="0"/>
              <a:t>the known leaks listed above are detected as such anomalies.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B72BE6-318B-1DC6-0A33-F51579FEE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Test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D23AF-CC48-8A9B-E707-A058D03573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F5B89-AE73-4BAA-92C9-1AC8FC83F57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821F8-D842-C559-6828-1B5D98AD3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352" y="1132535"/>
            <a:ext cx="4646248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6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972155-14FC-404F-718A-D13E26A2069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0369" y="1196628"/>
            <a:ext cx="4798287" cy="18220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Anomalies are clearly visible from the time series of spectral indices anomalies from known  leaks locations.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368D91-27D1-2B17-C7B3-B736B0259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Truth or Consequences – Time Series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58232-C2F9-361E-0758-1B785C5565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F5B89-AE73-4BAA-92C9-1AC8FC83F5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8F8788-C9A6-1F58-376E-C2442A6F5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10" y="3609978"/>
            <a:ext cx="4651330" cy="3171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680D06-966B-5FED-7006-485D563E4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166" y="1311827"/>
            <a:ext cx="3794834" cy="546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75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>
            <a:extLst>
              <a:ext uri="{FF2B5EF4-FFF2-40B4-BE49-F238E27FC236}">
                <a16:creationId xmlns:a16="http://schemas.microsoft.com/office/drawing/2014/main" id="{56590437-928F-6D32-810B-F9125ADF74A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0C38C9-1192-4EFB-861D-92271296D56F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68" name="Title 3">
            <a:extLst>
              <a:ext uri="{FF2B5EF4-FFF2-40B4-BE49-F238E27FC236}">
                <a16:creationId xmlns:a16="http://schemas.microsoft.com/office/drawing/2014/main" id="{042DC8CD-CDE8-202B-ADAD-AD7BDCD1C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3338"/>
            <a:ext cx="7848600" cy="990600"/>
          </a:xfrm>
        </p:spPr>
        <p:txBody>
          <a:bodyPr/>
          <a:lstStyle/>
          <a:p>
            <a:r>
              <a:rPr lang="en-US" altLang="en-US" dirty="0">
                <a:latin typeface="Oswald Medium"/>
              </a:rPr>
              <a:t>Hydro Delta Dashboard</a:t>
            </a:r>
            <a:endParaRPr lang="en-US" alt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D428AF-E4F5-72A4-A0F1-618CA61F501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89529" y="1131197"/>
            <a:ext cx="7963481" cy="572762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>
            <a:extLst>
              <a:ext uri="{FF2B5EF4-FFF2-40B4-BE49-F238E27FC236}">
                <a16:creationId xmlns:a16="http://schemas.microsoft.com/office/drawing/2014/main" id="{56590437-928F-6D32-810B-F9125ADF74A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0C38C9-1192-4EFB-861D-92271296D56F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68" name="Title 3">
            <a:extLst>
              <a:ext uri="{FF2B5EF4-FFF2-40B4-BE49-F238E27FC236}">
                <a16:creationId xmlns:a16="http://schemas.microsoft.com/office/drawing/2014/main" id="{042DC8CD-CDE8-202B-ADAD-AD7BDCD1C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3338"/>
            <a:ext cx="7848600" cy="990600"/>
          </a:xfrm>
        </p:spPr>
        <p:txBody>
          <a:bodyPr/>
          <a:lstStyle/>
          <a:p>
            <a:r>
              <a:rPr lang="en-US" altLang="en-US">
                <a:latin typeface="Oswald Medium"/>
              </a:rPr>
              <a:t>Dashboard - Layers</a:t>
            </a:r>
            <a:endParaRPr lang="en-US" alt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24F701-F1D8-F6AC-7515-EA215853A4B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66550" y="1151630"/>
            <a:ext cx="8018886" cy="5703368"/>
          </a:xfrm>
        </p:spPr>
      </p:pic>
    </p:spTree>
    <p:extLst>
      <p:ext uri="{BB962C8B-B14F-4D97-AF65-F5344CB8AC3E}">
        <p14:creationId xmlns:p14="http://schemas.microsoft.com/office/powerpoint/2010/main" val="224696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NMED Design Colors">
      <a:dk1>
        <a:sysClr val="windowText" lastClr="000000"/>
      </a:dk1>
      <a:lt1>
        <a:sysClr val="window" lastClr="FFFFFF"/>
      </a:lt1>
      <a:dk2>
        <a:srgbClr val="0D2345"/>
      </a:dk2>
      <a:lt2>
        <a:srgbClr val="F4F1E2"/>
      </a:lt2>
      <a:accent1>
        <a:srgbClr val="026773"/>
      </a:accent1>
      <a:accent2>
        <a:srgbClr val="718C55"/>
      </a:accent2>
      <a:accent3>
        <a:srgbClr val="FFA168"/>
      </a:accent3>
      <a:accent4>
        <a:srgbClr val="F4F1E2"/>
      </a:accent4>
      <a:accent5>
        <a:srgbClr val="0D2345"/>
      </a:accent5>
      <a:accent6>
        <a:srgbClr val="F1E1C0"/>
      </a:accent6>
      <a:hlink>
        <a:srgbClr val="FFA168"/>
      </a:hlink>
      <a:folHlink>
        <a:srgbClr val="FFA168"/>
      </a:folHlink>
    </a:clrScheme>
    <a:fontScheme name="NMED Brand Fonts">
      <a:majorFont>
        <a:latin typeface="Oswald Medium"/>
        <a:ea typeface=""/>
        <a:cs typeface=""/>
      </a:majorFont>
      <a:minorFont>
        <a:latin typeface="Lato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07-19 - NMED Presentation Template (Draft)" id="{2FAA7889-A14C-4C87-9B85-BD629760180A}" vid="{7D590EC1-CAEB-4676-9B3E-B7A867842B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A1AB71CE26148B321B6AB482837C4" ma:contentTypeVersion="13" ma:contentTypeDescription="Create a new document." ma:contentTypeScope="" ma:versionID="0844a39a9beffcf01f689bd1373c0472">
  <xsd:schema xmlns:xsd="http://www.w3.org/2001/XMLSchema" xmlns:xs="http://www.w3.org/2001/XMLSchema" xmlns:p="http://schemas.microsoft.com/office/2006/metadata/properties" xmlns:ns2="62efab60-6214-4f60-995d-1b032db7221e" xmlns:ns3="02ada1c2-cfef-460f-93e5-75d20582ee7a" targetNamespace="http://schemas.microsoft.com/office/2006/metadata/properties" ma:root="true" ma:fieldsID="71917df281b110138229e74ba79b8c1e" ns2:_="" ns3:_="">
    <xsd:import namespace="62efab60-6214-4f60-995d-1b032db7221e"/>
    <xsd:import namespace="02ada1c2-cfef-460f-93e5-75d20582ee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fab60-6214-4f60-995d-1b032db722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dcca1d-aa7a-4aa4-88bd-88f0d812d4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da1c2-cfef-460f-93e5-75d20582ee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26e24a1-5080-438b-9ef8-e8510647001e}" ma:internalName="TaxCatchAll" ma:showField="CatchAllData" ma:web="02ada1c2-cfef-460f-93e5-75d20582ee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ada1c2-cfef-460f-93e5-75d20582ee7a" xsi:nil="true"/>
    <lcf76f155ced4ddcb4097134ff3c332f xmlns="62efab60-6214-4f60-995d-1b032db7221e">
      <Terms xmlns="http://schemas.microsoft.com/office/infopath/2007/PartnerControls"/>
    </lcf76f155ced4ddcb4097134ff3c332f>
    <SharedWithUsers xmlns="02ada1c2-cfef-460f-93e5-75d20582ee7a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C8D73B-237F-4FEC-9173-D54BCC857BB2}">
  <ds:schemaRefs>
    <ds:schemaRef ds:uri="02ada1c2-cfef-460f-93e5-75d20582ee7a"/>
    <ds:schemaRef ds:uri="62efab60-6214-4f60-995d-1b032db722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3513D42-04BA-4C4B-B9C6-8A355D28D8CB}">
  <ds:schemaRefs>
    <ds:schemaRef ds:uri="02ada1c2-cfef-460f-93e5-75d20582ee7a"/>
    <ds:schemaRef ds:uri="62efab60-6214-4f60-995d-1b032db7221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1EA0F9-3252-4C51-98A1-24EDBFF1694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4aa6bf4-d436-426f-bfa4-04b7a70e60ff}" enabled="0" method="" siteId="{04aa6bf4-d436-426f-bfa4-04b7a70e60f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2023-07-19 - NMED Presentation Template (Draft)</Template>
  <TotalTime>388</TotalTime>
  <Words>353</Words>
  <Application>Microsoft Office PowerPoint</Application>
  <PresentationFormat>On-screen Show (4:3)</PresentationFormat>
  <Paragraphs>59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Lato</vt:lpstr>
      <vt:lpstr>Lato Medium</vt:lpstr>
      <vt:lpstr>Lato Semibold</vt:lpstr>
      <vt:lpstr>Oswald Medium</vt:lpstr>
      <vt:lpstr>Tw Cen MT</vt:lpstr>
      <vt:lpstr>Wingdings</vt:lpstr>
      <vt:lpstr>Wingdings 2</vt:lpstr>
      <vt:lpstr>Median</vt:lpstr>
      <vt:lpstr>New Mexico Environment Department</vt:lpstr>
      <vt:lpstr>PowerPoint Presentation</vt:lpstr>
      <vt:lpstr>Play video: https://app.frame.io/presentations/1d2fa46c-a226-4e28-9935-676701d98b5a </vt:lpstr>
      <vt:lpstr>Official Announcement Video</vt:lpstr>
      <vt:lpstr>PowerPoint Presentation</vt:lpstr>
      <vt:lpstr>System Test Plan</vt:lpstr>
      <vt:lpstr>Truth or Consequences – Time Series</vt:lpstr>
      <vt:lpstr>Hydro Delta Dashboard</vt:lpstr>
      <vt:lpstr>Dashboard - Layers</vt:lpstr>
      <vt:lpstr>Dashboard – Fly to Location</vt:lpstr>
      <vt:lpstr>Dashboard – Filter Events </vt:lpstr>
      <vt:lpstr>Dashboard – Feature Info</vt:lpstr>
      <vt:lpstr>Dashboard – Zooming In</vt:lpstr>
      <vt:lpstr>Hydro Delta Layer Option</vt:lpstr>
      <vt:lpstr>Close-Up Anomaly Detection</vt:lpstr>
      <vt:lpstr>Hydro Delta Admin</vt:lpstr>
      <vt:lpstr>Thank you!</vt:lpstr>
      <vt:lpstr>Additional Resources</vt:lpstr>
      <vt:lpstr>Hydro Delta - Admin - Regions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Mexico Environment Department</dc:title>
  <dc:creator>Maez, Matthew, ENV</dc:creator>
  <cp:lastModifiedBy>Hirschl, Meta, ENV</cp:lastModifiedBy>
  <cp:revision>2</cp:revision>
  <cp:lastPrinted>2016-07-14T23:53:29Z</cp:lastPrinted>
  <dcterms:created xsi:type="dcterms:W3CDTF">2023-07-19T17:09:46Z</dcterms:created>
  <dcterms:modified xsi:type="dcterms:W3CDTF">2024-09-11T21:08:24Z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0x010100CAEA1AB71CE26148B321B6AB482837C4</vt:lpwstr>
  </property>
  <property fmtid="{D5CDD505-2E9C-101B-9397-08002B2CF9AE}" pid="3" name="MediaServiceImageTags">
    <vt:lpwstr/>
  </property>
</Properties>
</file>