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53" r:id="rId1"/>
  </p:sldMasterIdLst>
  <p:notesMasterIdLst>
    <p:notesMasterId r:id="rId29"/>
  </p:notesMasterIdLst>
  <p:handoutMasterIdLst>
    <p:handoutMasterId r:id="rId30"/>
  </p:handoutMasterIdLst>
  <p:sldIdLst>
    <p:sldId id="256" r:id="rId2"/>
    <p:sldId id="455" r:id="rId3"/>
    <p:sldId id="459" r:id="rId4"/>
    <p:sldId id="479" r:id="rId5"/>
    <p:sldId id="482" r:id="rId6"/>
    <p:sldId id="480" r:id="rId7"/>
    <p:sldId id="487" r:id="rId8"/>
    <p:sldId id="448" r:id="rId9"/>
    <p:sldId id="462" r:id="rId10"/>
    <p:sldId id="488" r:id="rId11"/>
    <p:sldId id="467" r:id="rId12"/>
    <p:sldId id="461" r:id="rId13"/>
    <p:sldId id="489" r:id="rId14"/>
    <p:sldId id="484" r:id="rId15"/>
    <p:sldId id="491" r:id="rId16"/>
    <p:sldId id="490" r:id="rId17"/>
    <p:sldId id="483" r:id="rId18"/>
    <p:sldId id="492" r:id="rId19"/>
    <p:sldId id="493" r:id="rId20"/>
    <p:sldId id="465" r:id="rId21"/>
    <p:sldId id="450" r:id="rId22"/>
    <p:sldId id="451" r:id="rId23"/>
    <p:sldId id="452" r:id="rId24"/>
    <p:sldId id="453" r:id="rId25"/>
    <p:sldId id="456" r:id="rId26"/>
    <p:sldId id="486" r:id="rId27"/>
    <p:sldId id="447" r:id="rId28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yd Benson" initials="BB" lastIdx="6" clrIdx="0">
    <p:extLst>
      <p:ext uri="{19B8F6BF-5375-455C-9EA6-DF929625EA0E}">
        <p15:presenceInfo xmlns:p15="http://schemas.microsoft.com/office/powerpoint/2012/main" userId="S-1-5-21-1957994488-1972579041-839522115-1689" providerId="AD"/>
      </p:ext>
    </p:extLst>
  </p:cmAuthor>
  <p:cmAuthor id="2" name="Dan Calano" initials="DC" lastIdx="12" clrIdx="1">
    <p:extLst>
      <p:ext uri="{19B8F6BF-5375-455C-9EA6-DF929625EA0E}">
        <p15:presenceInfo xmlns:p15="http://schemas.microsoft.com/office/powerpoint/2012/main" userId="S::dan.calano@utilitycloud.us::d2b13da9-9a36-4b37-b1df-78c5e72aab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00"/>
    <a:srgbClr val="F7F097"/>
    <a:srgbClr val="00CC00"/>
    <a:srgbClr val="009900"/>
    <a:srgbClr val="FBF8CD"/>
    <a:srgbClr val="D1DEF7"/>
    <a:srgbClr val="1E4AA2"/>
    <a:srgbClr val="006600"/>
    <a:srgbClr val="99FF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481" autoAdjust="0"/>
    <p:restoredTop sz="94639" autoAdjust="0"/>
  </p:normalViewPr>
  <p:slideViewPr>
    <p:cSldViewPr>
      <p:cViewPr varScale="1">
        <p:scale>
          <a:sx n="104" d="100"/>
          <a:sy n="104" d="100"/>
        </p:scale>
        <p:origin x="58" y="52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t Cody" userId="31cea41b-7f0c-45a4-9d4e-220ee88cfa23" providerId="ADAL" clId="{09157E21-BBAF-45E4-8E4A-BDE2783764C6}"/>
    <pc:docChg chg="custSel modSld">
      <pc:chgData name="Brent Cody" userId="31cea41b-7f0c-45a4-9d4e-220ee88cfa23" providerId="ADAL" clId="{09157E21-BBAF-45E4-8E4A-BDE2783764C6}" dt="2024-09-13T16:15:11.057" v="9" actId="14100"/>
      <pc:docMkLst>
        <pc:docMk/>
      </pc:docMkLst>
      <pc:sldChg chg="addSp delSp modSp mod">
        <pc:chgData name="Brent Cody" userId="31cea41b-7f0c-45a4-9d4e-220ee88cfa23" providerId="ADAL" clId="{09157E21-BBAF-45E4-8E4A-BDE2783764C6}" dt="2024-09-13T16:15:11.057" v="9" actId="14100"/>
        <pc:sldMkLst>
          <pc:docMk/>
          <pc:sldMk cId="2587798415" sldId="486"/>
        </pc:sldMkLst>
        <pc:picChg chg="del">
          <ac:chgData name="Brent Cody" userId="31cea41b-7f0c-45a4-9d4e-220ee88cfa23" providerId="ADAL" clId="{09157E21-BBAF-45E4-8E4A-BDE2783764C6}" dt="2024-09-13T16:13:06.837" v="0" actId="478"/>
          <ac:picMkLst>
            <pc:docMk/>
            <pc:sldMk cId="2587798415" sldId="486"/>
            <ac:picMk id="10" creationId="{126F9181-F6DB-C6AF-030D-5E9CE171A0BB}"/>
          </ac:picMkLst>
        </pc:picChg>
        <pc:picChg chg="add del mod">
          <ac:chgData name="Brent Cody" userId="31cea41b-7f0c-45a4-9d4e-220ee88cfa23" providerId="ADAL" clId="{09157E21-BBAF-45E4-8E4A-BDE2783764C6}" dt="2024-09-13T16:15:00.610" v="5" actId="478"/>
          <ac:picMkLst>
            <pc:docMk/>
            <pc:sldMk cId="2587798415" sldId="486"/>
            <ac:picMk id="22" creationId="{9F4ED8BD-F390-BF60-4A1A-4C2BD2BF2DAB}"/>
          </ac:picMkLst>
        </pc:picChg>
        <pc:picChg chg="add mod">
          <ac:chgData name="Brent Cody" userId="31cea41b-7f0c-45a4-9d4e-220ee88cfa23" providerId="ADAL" clId="{09157E21-BBAF-45E4-8E4A-BDE2783764C6}" dt="2024-09-13T16:15:11.057" v="9" actId="14100"/>
          <ac:picMkLst>
            <pc:docMk/>
            <pc:sldMk cId="2587798415" sldId="486"/>
            <ac:picMk id="24" creationId="{9DD79DFD-0189-AAD1-DEDA-391F8143D72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7840" cy="462120"/>
          </a:xfrm>
          <a:prstGeom prst="rect">
            <a:avLst/>
          </a:prstGeom>
        </p:spPr>
        <p:txBody>
          <a:bodyPr vert="horz" lIns="91941" tIns="45971" rIns="91941" bIns="4597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2"/>
            <a:ext cx="3037840" cy="462120"/>
          </a:xfrm>
          <a:prstGeom prst="rect">
            <a:avLst/>
          </a:prstGeom>
        </p:spPr>
        <p:txBody>
          <a:bodyPr vert="horz" lIns="91941" tIns="45971" rIns="91941" bIns="4597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13AE874-1CA5-47A6-AF95-444F4E674985}" type="datetimeFigureOut">
              <a:rPr lang="en-US"/>
              <a:pPr>
                <a:defRPr/>
              </a:pPr>
              <a:t>9/13/2024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380"/>
            <a:ext cx="3037840" cy="462120"/>
          </a:xfrm>
          <a:prstGeom prst="rect">
            <a:avLst/>
          </a:prstGeom>
        </p:spPr>
        <p:txBody>
          <a:bodyPr vert="horz" lIns="91941" tIns="45971" rIns="91941" bIns="4597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772380"/>
            <a:ext cx="3037840" cy="462120"/>
          </a:xfrm>
          <a:prstGeom prst="rect">
            <a:avLst/>
          </a:prstGeom>
        </p:spPr>
        <p:txBody>
          <a:bodyPr vert="horz" lIns="91941" tIns="45971" rIns="91941" bIns="4597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61A506-045C-4CDF-B549-3646C948D2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6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7840" cy="462120"/>
          </a:xfrm>
          <a:prstGeom prst="rect">
            <a:avLst/>
          </a:prstGeom>
        </p:spPr>
        <p:txBody>
          <a:bodyPr vert="horz" lIns="91941" tIns="45971" rIns="91941" bIns="4597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2120"/>
          </a:xfrm>
          <a:prstGeom prst="rect">
            <a:avLst/>
          </a:prstGeom>
        </p:spPr>
        <p:txBody>
          <a:bodyPr vert="horz" lIns="91941" tIns="45971" rIns="91941" bIns="4597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C0D630-25AD-4806-97EC-A7F92FC80721}" type="datetimeFigureOut">
              <a:rPr lang="en-US"/>
              <a:pPr>
                <a:defRPr/>
              </a:pPr>
              <a:t>9/13/2024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41" tIns="45971" rIns="91941" bIns="4597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768"/>
            <a:ext cx="5608320" cy="4155919"/>
          </a:xfrm>
          <a:prstGeom prst="rect">
            <a:avLst/>
          </a:prstGeom>
        </p:spPr>
        <p:txBody>
          <a:bodyPr vert="horz" lIns="91941" tIns="45971" rIns="91941" bIns="4597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380"/>
            <a:ext cx="3037840" cy="462120"/>
          </a:xfrm>
          <a:prstGeom prst="rect">
            <a:avLst/>
          </a:prstGeom>
        </p:spPr>
        <p:txBody>
          <a:bodyPr vert="horz" lIns="91941" tIns="45971" rIns="91941" bIns="4597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772380"/>
            <a:ext cx="3037840" cy="462120"/>
          </a:xfrm>
          <a:prstGeom prst="rect">
            <a:avLst/>
          </a:prstGeom>
        </p:spPr>
        <p:txBody>
          <a:bodyPr vert="horz" lIns="91941" tIns="45971" rIns="91941" bIns="4597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C6237E-9BD1-4923-B976-CCDAEAEC56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23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E033A-9DB7-469A-9A92-78E9AC0BDB9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03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616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8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11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048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573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56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38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088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777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1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508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53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61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484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21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742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946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3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05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30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01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14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08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16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6237E-9BD1-4923-B976-CCDAEAEC560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5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3B7A3-8D0F-4D62-9F66-2439DB95BE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8BBE3-B84B-4CB2-AC7B-2BED6C495F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F1014-A1E4-43B9-A7D2-47C086BA87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413A9-8AF6-4153-8FEF-DAB5F384856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C30795-73B5-44B6-9E97-82A7AF62B8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53881A-4432-4B71-A26E-BFC4C1CBCB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7ED95-68A2-4302-A0B8-C9B4F67AAF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2EE96A-C698-43E8-91ED-449DAC4716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59E6A-024E-4100-A1F4-FAC5CDB4D7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13C5D-1A4D-4E9B-BBEE-48FEDB95310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883CE-BEB9-4849-985B-BFE7122745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6/6/2012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2012 Economic Development Update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52DE52-C551-49F3-959B-C9F4C16DA7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hat.openai.com/" TargetMode="Externa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hyperlink" Target="https://openai.com/blog/openai-ap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hyperlink" Target="https://support.microsoft.com/en-us/topic/where-can-i-get-microsoft-copilot-40a622db-6d25-4266-b008-4bbcb55cf52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pilotstudio.microsoft.com/" TargetMode="Externa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76D68D6-BF6E-427A-AA9E-75DACB37CF3A}"/>
              </a:ext>
            </a:extLst>
          </p:cNvPr>
          <p:cNvSpPr/>
          <p:nvPr/>
        </p:nvSpPr>
        <p:spPr>
          <a:xfrm>
            <a:off x="0" y="12457"/>
            <a:ext cx="9144000" cy="113054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endParaRPr lang="en-US" sz="2800" b="1" spc="300" dirty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38" y="5819291"/>
            <a:ext cx="9144000" cy="1074829"/>
          </a:xfrm>
          <a:prstGeom prst="rect">
            <a:avLst/>
          </a:prstGeom>
          <a:solidFill>
            <a:schemeClr val="accent4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endParaRPr lang="en-US" sz="2800" b="1" spc="300" dirty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711143-AE29-46BC-A420-D95F90300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7086600" y="6160718"/>
            <a:ext cx="1752599" cy="639370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CCBD1DB-61DD-4B6E-958A-488A9608788A}"/>
              </a:ext>
            </a:extLst>
          </p:cNvPr>
          <p:cNvSpPr txBox="1">
            <a:spLocks/>
          </p:cNvSpPr>
          <p:nvPr/>
        </p:nvSpPr>
        <p:spPr>
          <a:xfrm>
            <a:off x="76200" y="76200"/>
            <a:ext cx="8975726" cy="9906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Mapping Tools and AI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Bahnschrift SemiBold" panose="020B0502040204020203" pitchFamily="34" charset="0"/>
              </a:rPr>
              <a:t>to Better Manage Environmental Data</a:t>
            </a:r>
            <a:endParaRPr lang="en-US" sz="20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F6EACD-919E-425A-87ED-77FF8AD19884}"/>
              </a:ext>
            </a:extLst>
          </p:cNvPr>
          <p:cNvSpPr txBox="1">
            <a:spLocks/>
          </p:cNvSpPr>
          <p:nvPr/>
        </p:nvSpPr>
        <p:spPr>
          <a:xfrm>
            <a:off x="1048423" y="4566373"/>
            <a:ext cx="7031280" cy="382805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120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17,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76FF9-B251-6C79-0485-882EB339C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69"/>
          <a:stretch/>
        </p:blipFill>
        <p:spPr>
          <a:xfrm>
            <a:off x="1" y="1116365"/>
            <a:ext cx="9144000" cy="4979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F87D6-2A7D-3FD9-22CF-216029416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1" y="2648712"/>
            <a:ext cx="3154112" cy="2304288"/>
          </a:xfrm>
          <a:prstGeom prst="rect">
            <a:avLst/>
          </a:prstGeom>
          <a:scene3d>
            <a:camera prst="perspectiveRelaxed">
              <a:rot lat="21036000" lon="787232" rev="19788000"/>
            </a:camera>
            <a:lightRig rig="threePt" dir="t"/>
          </a:scene3d>
        </p:spPr>
      </p:pic>
      <p:pic>
        <p:nvPicPr>
          <p:cNvPr id="7" name="Picture 6" descr="A black and white logo with a fish&#10;&#10;Description automatically generated">
            <a:extLst>
              <a:ext uri="{FF2B5EF4-FFF2-40B4-BE49-F238E27FC236}">
                <a16:creationId xmlns:a16="http://schemas.microsoft.com/office/drawing/2014/main" id="{1690CE84-21BA-AA8E-1E35-AF0F1C314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094" y="6111181"/>
            <a:ext cx="757706" cy="7169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10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Dashboard – Portal Submittals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BBE06-81A3-76A7-C392-CA947B02B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09" y="990600"/>
            <a:ext cx="7915291" cy="5791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6945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14401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Public Portal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71A192-CE48-807A-9D9C-256AD163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295400"/>
            <a:ext cx="3810000" cy="52131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DFE493-64B8-A7DD-B99C-ED5C2835E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00702"/>
            <a:ext cx="4904318" cy="57810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1946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Kickapoo Police Web Mapping App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CB5003-6923-BD31-D585-69FAD517A9BB}"/>
              </a:ext>
            </a:extLst>
          </p:cNvPr>
          <p:cNvGrpSpPr/>
          <p:nvPr/>
        </p:nvGrpSpPr>
        <p:grpSpPr>
          <a:xfrm>
            <a:off x="2286000" y="990600"/>
            <a:ext cx="4267200" cy="5791199"/>
            <a:chOff x="0" y="0"/>
            <a:chExt cx="3324860" cy="47428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467A7D-544A-0794-AEE3-268F39D1B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708978" y="708978"/>
              <a:ext cx="4742815" cy="33248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AB684A-8820-36B2-92AB-6EB5EC2CD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992" y="259398"/>
              <a:ext cx="2980690" cy="402526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F53C29A-1121-654B-B7A6-943694E08A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929"/>
          <a:stretch/>
        </p:blipFill>
        <p:spPr>
          <a:xfrm>
            <a:off x="2499116" y="1307337"/>
            <a:ext cx="3861342" cy="491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91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13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Dashboard – AI Assistant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8F250-B9C6-9FAC-A3F8-E7C476F12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79210"/>
            <a:ext cx="7620000" cy="58162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0092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14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Departmental AI Assistant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1E2A87-535E-4E34-2CAD-DF66EBFB0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87" y="990600"/>
            <a:ext cx="7322626" cy="57911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0007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15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Departmental AI Assistant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FAF39-D184-5FFC-84DD-3A823C999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" y="1076828"/>
            <a:ext cx="4484943" cy="5628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53695D-28CA-B2A6-88B5-83620BD36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261" y="1048064"/>
            <a:ext cx="4495810" cy="5581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1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16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Departmental AI Assistant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C413F-2114-AF1B-5497-C6CB8F950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316" y="1076828"/>
            <a:ext cx="4639014" cy="54763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48E870-22F3-383C-C809-32B4F60D9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29" y="990601"/>
            <a:ext cx="433429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88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Departmental AI Assistant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F702D-0CF2-3F8B-B658-968BDEAF9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90600"/>
            <a:ext cx="4481463" cy="5800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5E620-DECB-207D-E884-0DC09F5D1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124" y="990600"/>
            <a:ext cx="441894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29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Departmental AI Assistant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06B40-B9C0-8188-E0B4-C24790AD8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90600"/>
            <a:ext cx="4495800" cy="5788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C5C4B-40AA-A5F9-7D79-6A453E2C2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303" y="984544"/>
            <a:ext cx="4426497" cy="56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55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Departmental AI Assistant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A482E-BF9E-F159-234E-5335FD42C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984544"/>
            <a:ext cx="4569542" cy="5797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551E5-D856-F103-F6EC-0E7C17ADC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741" y="984545"/>
            <a:ext cx="3355259" cy="4328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83E690-6191-1311-6187-EBEFBF40B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380" y="4303696"/>
            <a:ext cx="4046171" cy="247810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8526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Introductions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E9E147-0485-4C3D-AAB2-F8D7DE1A1581}"/>
              </a:ext>
            </a:extLst>
          </p:cNvPr>
          <p:cNvSpPr/>
          <p:nvPr/>
        </p:nvSpPr>
        <p:spPr>
          <a:xfrm>
            <a:off x="152400" y="3811012"/>
            <a:ext cx="86011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600" b="1" dirty="0"/>
              <a:t>Mission</a:t>
            </a:r>
            <a:r>
              <a:rPr lang="en-US" sz="2600" dirty="0"/>
              <a:t>: protect and manage the reservation environment for the jurisdictional and service area of the Kickapoo Tribe of Oklahoma.</a:t>
            </a:r>
          </a:p>
          <a:p>
            <a:pPr>
              <a:spcAft>
                <a:spcPts val="1200"/>
              </a:spcAft>
            </a:pPr>
            <a:r>
              <a:rPr lang="en-US" sz="2600" b="1" dirty="0"/>
              <a:t>Expertise</a:t>
            </a:r>
            <a:r>
              <a:rPr lang="en-US" sz="2600" dirty="0"/>
              <a:t>: surface water, drinking water, air, solid waste, brownfields, underground storage tanks, hazardous waste, emergency response, environmental justice, pesticides and environmental planning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6D49C-D8CC-5C2F-4B69-D224D1D34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6553200" cy="3002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289E37-0B5E-DEBA-BA5D-0F7EF4372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1255606"/>
            <a:ext cx="1586801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26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20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Tips and Best Practices</a:t>
            </a:r>
            <a:endParaRPr lang="en-US" altLang="en-US" sz="2800" b="1" spc="300" dirty="0">
              <a:solidFill>
                <a:schemeClr val="tx2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58203-58F0-4E3E-90FF-6B37DBF4A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22"/>
          <a:stretch/>
        </p:blipFill>
        <p:spPr>
          <a:xfrm>
            <a:off x="7543800" y="6342020"/>
            <a:ext cx="1485900" cy="4397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302DCD-CDF3-B256-B966-0717FC2DB435}"/>
              </a:ext>
            </a:extLst>
          </p:cNvPr>
          <p:cNvSpPr/>
          <p:nvPr/>
        </p:nvSpPr>
        <p:spPr>
          <a:xfrm>
            <a:off x="0" y="990600"/>
            <a:ext cx="90297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b="1" dirty="0"/>
              <a:t>Provide Effective Background Knowledge: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Provide detailed, context-rich prompts.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Refine prompts based on AI outputs.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b="1" dirty="0"/>
              <a:t>Ensure Answer Accuracy: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Review AI responses for accuracy.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Use regularly updated and validated input data and models.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600" b="1" dirty="0"/>
              <a:t>Protect Data Security: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Know organization and platform data policies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Use secure data storage and access controls.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Anonymize sensitive data.</a:t>
            </a:r>
          </a:p>
        </p:txBody>
      </p:sp>
    </p:spTree>
    <p:extLst>
      <p:ext uri="{BB962C8B-B14F-4D97-AF65-F5344CB8AC3E}">
        <p14:creationId xmlns:p14="http://schemas.microsoft.com/office/powerpoint/2010/main" val="2374169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21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Tools</a:t>
            </a:r>
            <a:r>
              <a:rPr lang="en-US" altLang="en-US" sz="2800" b="1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ChatGPT </a:t>
            </a:r>
            <a:r>
              <a:rPr lang="en-US" sz="2800" b="1" dirty="0"/>
              <a:t>3.5 </a:t>
            </a:r>
            <a:r>
              <a:rPr lang="en-US" sz="2800" dirty="0"/>
              <a:t>(free) or </a:t>
            </a:r>
            <a:r>
              <a:rPr lang="en-US" sz="2800" b="1" dirty="0"/>
              <a:t>4.0</a:t>
            </a:r>
            <a:r>
              <a:rPr lang="en-US" sz="2800" dirty="0"/>
              <a:t> ($20/month)</a:t>
            </a:r>
            <a:r>
              <a:rPr lang="en-US" altLang="en-US" sz="2800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58203-58F0-4E3E-90FF-6B37DBF4A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22"/>
          <a:stretch/>
        </p:blipFill>
        <p:spPr>
          <a:xfrm>
            <a:off x="7543800" y="6342020"/>
            <a:ext cx="1485900" cy="439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E9E147-0485-4C3D-AAB2-F8D7DE1A1581}"/>
              </a:ext>
            </a:extLst>
          </p:cNvPr>
          <p:cNvSpPr/>
          <p:nvPr/>
        </p:nvSpPr>
        <p:spPr>
          <a:xfrm>
            <a:off x="139262" y="1476517"/>
            <a:ext cx="78617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Designed for conversational engagement, able to understand and generate human-like text responses.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5478D-145E-2E33-3200-F1C75715F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701" y="2424775"/>
            <a:ext cx="5512299" cy="33910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092475-8392-48C5-A86A-A8493D5BFE7B}"/>
              </a:ext>
            </a:extLst>
          </p:cNvPr>
          <p:cNvSpPr/>
          <p:nvPr/>
        </p:nvSpPr>
        <p:spPr>
          <a:xfrm>
            <a:off x="103790" y="2816018"/>
            <a:ext cx="302041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Versatile tool for various applications where natural language processing is key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B8C5C8-4E42-B35A-E6CD-5695A68E0CF4}"/>
              </a:ext>
            </a:extLst>
          </p:cNvPr>
          <p:cNvSpPr/>
          <p:nvPr/>
        </p:nvSpPr>
        <p:spPr>
          <a:xfrm>
            <a:off x="76200" y="5755957"/>
            <a:ext cx="5791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u="sng" dirty="0"/>
              <a:t>Access</a:t>
            </a:r>
            <a:r>
              <a:rPr lang="en-US" sz="2600" dirty="0"/>
              <a:t>: </a:t>
            </a:r>
            <a:r>
              <a:rPr lang="en-US" sz="2600" dirty="0">
                <a:hlinkClick r:id="rId5"/>
              </a:rPr>
              <a:t>https://chat.openai.com/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79540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Tools</a:t>
            </a:r>
            <a:r>
              <a:rPr lang="en-US" altLang="en-US" sz="2800" b="1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/>
              <a:t>OpenAI Custom GPTs </a:t>
            </a:r>
            <a:r>
              <a:rPr lang="en-US" sz="2800" dirty="0"/>
              <a:t>($20/month)</a:t>
            </a:r>
            <a:r>
              <a:rPr lang="en-US" altLang="en-US" sz="2800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E9E147-0485-4C3D-AAB2-F8D7DE1A1581}"/>
              </a:ext>
            </a:extLst>
          </p:cNvPr>
          <p:cNvSpPr/>
          <p:nvPr/>
        </p:nvSpPr>
        <p:spPr>
          <a:xfrm>
            <a:off x="238919" y="980114"/>
            <a:ext cx="866616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Customizable AI language models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Users can train these models on their own datasets, allowing the AI to understand and generate text that's relevant to particular domains or industries.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Access: </a:t>
            </a:r>
            <a:r>
              <a:rPr lang="en-US" sz="2600" dirty="0">
                <a:hlinkClick r:id="rId3"/>
              </a:rPr>
              <a:t>https://chat.openai.com/</a:t>
            </a:r>
            <a:r>
              <a:rPr lang="en-US" sz="2600" dirty="0"/>
              <a:t> (must have v.4.0)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B5050-C240-3FE6-A4B3-F813EDAD2F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97"/>
          <a:stretch/>
        </p:blipFill>
        <p:spPr>
          <a:xfrm>
            <a:off x="1060082" y="3446485"/>
            <a:ext cx="6864719" cy="33012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01920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23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Tools</a:t>
            </a:r>
            <a:r>
              <a:rPr lang="en-US" altLang="en-US" sz="2800" b="1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/>
              <a:t>OpenAI APIs </a:t>
            </a:r>
            <a:r>
              <a:rPr lang="en-US" sz="2800" dirty="0"/>
              <a:t>($/token)</a:t>
            </a:r>
            <a:r>
              <a:rPr lang="en-US" altLang="en-US" sz="2800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58203-58F0-4E3E-90FF-6B37DBF4A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22"/>
          <a:stretch/>
        </p:blipFill>
        <p:spPr>
          <a:xfrm>
            <a:off x="7543800" y="6342020"/>
            <a:ext cx="1485900" cy="439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E9E147-0485-4C3D-AAB2-F8D7DE1A1581}"/>
              </a:ext>
            </a:extLst>
          </p:cNvPr>
          <p:cNvSpPr/>
          <p:nvPr/>
        </p:nvSpPr>
        <p:spPr>
          <a:xfrm>
            <a:off x="152400" y="996804"/>
            <a:ext cx="4953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OpenAI provides Application Programming Interfaces (APIs) that allow developers to integrate its advanced AI models, like GPT and DALL-E, into their own applications.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Used for building a variety of applications, from chatbots to content creation tools.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Access: </a:t>
            </a:r>
            <a:r>
              <a:rPr lang="en-US" sz="2600" dirty="0">
                <a:hlinkClick r:id="rId4"/>
              </a:rPr>
              <a:t>https://openai.com/blog/openai-api</a:t>
            </a:r>
            <a:endParaRPr lang="en-US" sz="2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5CFF58-5F85-3C6D-239B-893930D07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742" y="961395"/>
            <a:ext cx="3840958" cy="53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8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Tools</a:t>
            </a:r>
            <a:r>
              <a:rPr lang="en-US" altLang="en-US" sz="2800" b="1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MS</a:t>
            </a:r>
            <a:r>
              <a:rPr lang="en-US" sz="2800" b="1" dirty="0"/>
              <a:t> Copilot for Office </a:t>
            </a:r>
            <a:r>
              <a:rPr lang="en-US" sz="2800" dirty="0"/>
              <a:t>($30/month)</a:t>
            </a:r>
            <a:r>
              <a:rPr lang="en-US" altLang="en-US" sz="2800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58203-58F0-4E3E-90FF-6B37DBF4A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22"/>
          <a:stretch/>
        </p:blipFill>
        <p:spPr>
          <a:xfrm>
            <a:off x="7543800" y="6342020"/>
            <a:ext cx="1485900" cy="439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E9E147-0485-4C3D-AAB2-F8D7DE1A1581}"/>
              </a:ext>
            </a:extLst>
          </p:cNvPr>
          <p:cNvSpPr/>
          <p:nvPr/>
        </p:nvSpPr>
        <p:spPr>
          <a:xfrm>
            <a:off x="249238" y="1125580"/>
            <a:ext cx="607536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AI-powered assistant designed to enhance productivity within the Microsoft 365 suite.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Automating tasks, generating content, and providing intelligent suggestions in applications like Word, Excel, PowerPoint, and Outlook.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Access: </a:t>
            </a:r>
            <a:r>
              <a:rPr lang="en-US" sz="2600" dirty="0">
                <a:hlinkClick r:id="rId4"/>
              </a:rPr>
              <a:t>https://support.microsoft.com/en-us/topic/where-can-i-get-microsoft-copilot-40a622db-6d25-4266-b008-4bbcb55cf52f</a:t>
            </a:r>
            <a:r>
              <a:rPr lang="en-US" sz="26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847F3-B8F7-813C-293D-186A576A4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903" y="1019709"/>
            <a:ext cx="2613797" cy="52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89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25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Tools</a:t>
            </a:r>
            <a:r>
              <a:rPr lang="en-US" altLang="en-US" sz="2800" b="1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MS</a:t>
            </a:r>
            <a:r>
              <a:rPr lang="en-US" sz="2800" b="1" dirty="0"/>
              <a:t> Copilot Studio </a:t>
            </a:r>
            <a:r>
              <a:rPr lang="en-US" sz="2800" dirty="0"/>
              <a:t>($200/month)</a:t>
            </a:r>
            <a:r>
              <a:rPr lang="en-US" altLang="en-US" sz="2800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58203-58F0-4E3E-90FF-6B37DBF4A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22"/>
          <a:stretch/>
        </p:blipFill>
        <p:spPr>
          <a:xfrm>
            <a:off x="7543800" y="6342020"/>
            <a:ext cx="1485900" cy="4397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EF6122-DD42-C4FC-AF82-128B085A6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986707"/>
            <a:ext cx="3467100" cy="5023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302DCD-CDF3-B256-B966-0717FC2DB435}"/>
              </a:ext>
            </a:extLst>
          </p:cNvPr>
          <p:cNvSpPr/>
          <p:nvPr/>
        </p:nvSpPr>
        <p:spPr>
          <a:xfrm>
            <a:off x="0" y="1260929"/>
            <a:ext cx="531336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Microsoft Copilot Studio with Generative AI is an advanced tool designed for developing custom AI solutions tailored to individual or organizational needs, using specific Microsoft data.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Can analyze and learn from an organization's existing Microsoft data to develop AI solutions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8382C7-25D0-DA5C-5079-8671013D4EBB}"/>
              </a:ext>
            </a:extLst>
          </p:cNvPr>
          <p:cNvSpPr/>
          <p:nvPr/>
        </p:nvSpPr>
        <p:spPr>
          <a:xfrm>
            <a:off x="0" y="5984556"/>
            <a:ext cx="76096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Access: </a:t>
            </a:r>
            <a:r>
              <a:rPr lang="en-US" sz="2600" dirty="0">
                <a:hlinkClick r:id="rId5"/>
              </a:rPr>
              <a:t>https://copilotstudio.microsoft.com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86549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26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220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Abadi Extra Light" panose="020F0502020204030204" pitchFamily="34" charset="0"/>
              </a:rPr>
              <a:t>What’s next with AI?</a:t>
            </a:r>
            <a:b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</a:b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AI-Assisted Operating Systems:</a:t>
            </a:r>
            <a:r>
              <a:rPr lang="en-US" altLang="en-US" sz="2800" b="1" u="sng" spc="300" dirty="0">
                <a:solidFill>
                  <a:schemeClr val="tx2"/>
                </a:solidFill>
                <a:latin typeface="Arial Nova Light" panose="020B0304020202020204" pitchFamily="34" charset="0"/>
              </a:rPr>
              <a:t>GhostAi.net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50B963-14F2-A4CC-07AB-4A6E3D814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723" y="4848476"/>
            <a:ext cx="2961255" cy="197075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41FF3-3F11-01A6-DAB6-C407405D8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355" y="4803387"/>
            <a:ext cx="3136150" cy="2034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EEDFED-1AD8-3A7D-6F1A-81F9C2BA9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102" y="939218"/>
            <a:ext cx="3121625" cy="38573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2DA7EA-7035-96AC-71CC-F04992C65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921231"/>
            <a:ext cx="5915155" cy="39233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D79DFD-0189-AAD1-DEDA-391F8143D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5" y="4851378"/>
            <a:ext cx="2919032" cy="196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98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27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1849"/>
            <a:ext cx="9144000" cy="892552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Examples, Discussion, and 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58203-58F0-4E3E-90FF-6B37DBF4A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22"/>
          <a:stretch/>
        </p:blipFill>
        <p:spPr>
          <a:xfrm>
            <a:off x="7543800" y="6342020"/>
            <a:ext cx="1485900" cy="439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E069A6-7A83-C4D0-D546-2B688AF7E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903" y="3048000"/>
            <a:ext cx="3008194" cy="191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05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3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Kickapoo Tribe of Oklahoma Case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58203-58F0-4E3E-90FF-6B37DBF4A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22"/>
          <a:stretch/>
        </p:blipFill>
        <p:spPr>
          <a:xfrm>
            <a:off x="7543800" y="6342020"/>
            <a:ext cx="1485900" cy="4397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621B2C-A4D9-3B0E-966C-F271EEECDB7F}"/>
              </a:ext>
            </a:extLst>
          </p:cNvPr>
          <p:cNvSpPr/>
          <p:nvPr/>
        </p:nvSpPr>
        <p:spPr>
          <a:xfrm>
            <a:off x="211138" y="979468"/>
            <a:ext cx="847566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600" u="sng" dirty="0"/>
              <a:t>Objectives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600" b="1" dirty="0"/>
              <a:t>Public Engagement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Better Understanding of Brownfield Sites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Allow Public to Submit Concerns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600" b="1" dirty="0"/>
              <a:t>Interdepartmental Data Sharing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Brownfields Program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Water Quality Program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Land Department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Police Department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600" b="1" dirty="0"/>
              <a:t>Use AI to Streamline Workflows and Better Understand Data</a:t>
            </a:r>
          </a:p>
        </p:txBody>
      </p:sp>
    </p:spTree>
    <p:extLst>
      <p:ext uri="{BB962C8B-B14F-4D97-AF65-F5344CB8AC3E}">
        <p14:creationId xmlns:p14="http://schemas.microsoft.com/office/powerpoint/2010/main" val="272323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What are Website Map Applications?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58203-58F0-4E3E-90FF-6B37DBF4A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22"/>
          <a:stretch/>
        </p:blipFill>
        <p:spPr>
          <a:xfrm>
            <a:off x="7543800" y="6342020"/>
            <a:ext cx="1485900" cy="439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E9E147-0485-4C3D-AAB2-F8D7DE1A1581}"/>
              </a:ext>
            </a:extLst>
          </p:cNvPr>
          <p:cNvSpPr/>
          <p:nvPr/>
        </p:nvSpPr>
        <p:spPr>
          <a:xfrm>
            <a:off x="533400" y="1066800"/>
            <a:ext cx="7924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600" u="sng" dirty="0">
                <a:solidFill>
                  <a:srgbClr val="0A2D58"/>
                </a:solidFill>
              </a:rPr>
              <a:t>Definition</a:t>
            </a:r>
            <a:r>
              <a:rPr lang="en-US" sz="2600" b="1" dirty="0">
                <a:solidFill>
                  <a:srgbClr val="0A2D58"/>
                </a:solidFill>
              </a:rPr>
              <a:t>: </a:t>
            </a:r>
            <a:r>
              <a:rPr lang="en-US" sz="2600" dirty="0">
                <a:solidFill>
                  <a:srgbClr val="0A2D58"/>
                </a:solidFill>
              </a:rPr>
              <a:t>A website with an interactive map</a:t>
            </a:r>
          </a:p>
          <a:p>
            <a:pPr algn="ctr">
              <a:spcAft>
                <a:spcPts val="1200"/>
              </a:spcAft>
            </a:pPr>
            <a:r>
              <a:rPr lang="en-US" sz="2200" i="1" dirty="0">
                <a:solidFill>
                  <a:srgbClr val="0A2D58"/>
                </a:solidFill>
              </a:rPr>
              <a:t>Typically using ArcGIS or Google Map APIs</a:t>
            </a:r>
          </a:p>
          <a:p>
            <a:pPr algn="ctr">
              <a:spcAft>
                <a:spcPts val="1200"/>
              </a:spcAft>
            </a:pPr>
            <a:r>
              <a:rPr lang="en-US" sz="2600" u="sng" dirty="0">
                <a:solidFill>
                  <a:srgbClr val="0A2D58"/>
                </a:solidFill>
              </a:rPr>
              <a:t>Purpose</a:t>
            </a:r>
            <a:r>
              <a:rPr lang="en-US" sz="2600" b="1" dirty="0">
                <a:solidFill>
                  <a:srgbClr val="0A2D58"/>
                </a:solidFill>
              </a:rPr>
              <a:t>: </a:t>
            </a:r>
            <a:r>
              <a:rPr lang="en-US" sz="2600" dirty="0">
                <a:solidFill>
                  <a:srgbClr val="0A2D58"/>
                </a:solidFill>
              </a:rPr>
              <a:t>Improve Your Organization’s Ability to </a:t>
            </a:r>
            <a:r>
              <a:rPr lang="en-US" sz="2600" b="1" dirty="0">
                <a:solidFill>
                  <a:srgbClr val="0A2D58"/>
                </a:solidFill>
              </a:rPr>
              <a:t>Access and Utilize Spatial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06F6E-84D8-E00C-0B7D-465EE60C1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2997048"/>
            <a:ext cx="5203629" cy="3311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BC46CE-D7B9-0C85-C7CF-A56AF28E2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80" y="3581401"/>
            <a:ext cx="5009220" cy="31718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245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5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Project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8F250-B9C6-9FAC-A3F8-E7C476F12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297722"/>
            <a:ext cx="2895600" cy="2210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EE1C07-583B-D8B7-E87B-24646E49C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3784273"/>
            <a:ext cx="2282029" cy="2845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BCBF1B-3C92-82D6-D726-930F0B5FD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748151"/>
            <a:ext cx="2282029" cy="3024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18DBA5-28B5-44B8-3040-443C9317750B}"/>
              </a:ext>
            </a:extLst>
          </p:cNvPr>
          <p:cNvSpPr txBox="1"/>
          <p:nvPr/>
        </p:nvSpPr>
        <p:spPr>
          <a:xfrm>
            <a:off x="3200400" y="914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KDEP Dashboard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1B285-4070-00DA-1E14-310BA872D6B2}"/>
              </a:ext>
            </a:extLst>
          </p:cNvPr>
          <p:cNvSpPr txBox="1"/>
          <p:nvPr/>
        </p:nvSpPr>
        <p:spPr>
          <a:xfrm>
            <a:off x="457198" y="3440668"/>
            <a:ext cx="228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Public Website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909FE2-26CE-B789-0C87-9B593BC578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3793"/>
          <a:stretch/>
        </p:blipFill>
        <p:spPr>
          <a:xfrm>
            <a:off x="3872082" y="4724400"/>
            <a:ext cx="1652417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9D545B-9600-00A9-D130-4BF6A4C2A302}"/>
              </a:ext>
            </a:extLst>
          </p:cNvPr>
          <p:cNvSpPr txBox="1"/>
          <p:nvPr/>
        </p:nvSpPr>
        <p:spPr>
          <a:xfrm>
            <a:off x="3733800" y="4114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Public Data Submittal Portal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3D60A-E4F3-51D3-2940-322183BD4201}"/>
              </a:ext>
            </a:extLst>
          </p:cNvPr>
          <p:cNvSpPr txBox="1"/>
          <p:nvPr/>
        </p:nvSpPr>
        <p:spPr>
          <a:xfrm>
            <a:off x="6385155" y="3414941"/>
            <a:ext cx="228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Police Web App</a:t>
            </a:r>
          </a:p>
        </p:txBody>
      </p: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C6200278-EB24-BC76-C231-6A5FDAF4FFC1}"/>
              </a:ext>
            </a:extLst>
          </p:cNvPr>
          <p:cNvSpPr/>
          <p:nvPr/>
        </p:nvSpPr>
        <p:spPr>
          <a:xfrm flipV="1">
            <a:off x="6355080" y="2819399"/>
            <a:ext cx="731520" cy="581408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00DB00A9-FA40-79EC-4CD0-AA6F9A210539}"/>
              </a:ext>
            </a:extLst>
          </p:cNvPr>
          <p:cNvSpPr/>
          <p:nvPr/>
        </p:nvSpPr>
        <p:spPr>
          <a:xfrm flipH="1" flipV="1">
            <a:off x="2212522" y="2819399"/>
            <a:ext cx="731520" cy="581408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B2F0339-E7D9-848B-C15A-0AFA8ADE5BDE}"/>
              </a:ext>
            </a:extLst>
          </p:cNvPr>
          <p:cNvSpPr/>
          <p:nvPr/>
        </p:nvSpPr>
        <p:spPr>
          <a:xfrm>
            <a:off x="2957922" y="5179278"/>
            <a:ext cx="775878" cy="30712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9BAB4D5-3808-9AA9-939D-D8ECDE610EB7}"/>
              </a:ext>
            </a:extLst>
          </p:cNvPr>
          <p:cNvSpPr/>
          <p:nvPr/>
        </p:nvSpPr>
        <p:spPr>
          <a:xfrm rot="16200000">
            <a:off x="4419600" y="3713907"/>
            <a:ext cx="533399" cy="30479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70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900" smtClean="0">
                <a:solidFill>
                  <a:schemeClr val="tx1"/>
                </a:solidFill>
              </a:rPr>
              <a:pPr algn="ctr">
                <a:defRPr/>
              </a:pPr>
              <a:t>6</a:t>
            </a:fld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Website Map Applications: Inputs/Outputs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9C5D78-4683-CA0F-6E21-0F1E13E87281}"/>
              </a:ext>
            </a:extLst>
          </p:cNvPr>
          <p:cNvSpPr/>
          <p:nvPr/>
        </p:nvSpPr>
        <p:spPr>
          <a:xfrm>
            <a:off x="90488" y="5410200"/>
            <a:ext cx="26670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GIS Data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(ArcGIS shapefiles, boundaries and attributes)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84868D-8C17-ED29-EC21-D1DAC68CDA6D}"/>
              </a:ext>
            </a:extLst>
          </p:cNvPr>
          <p:cNvSpPr/>
          <p:nvPr/>
        </p:nvSpPr>
        <p:spPr>
          <a:xfrm>
            <a:off x="90488" y="1433561"/>
            <a:ext cx="26670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Public Online Data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(USGS flow rates, climate data)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9DF320-15F9-4063-6668-ED58F926A717}"/>
              </a:ext>
            </a:extLst>
          </p:cNvPr>
          <p:cNvSpPr/>
          <p:nvPr/>
        </p:nvSpPr>
        <p:spPr>
          <a:xfrm>
            <a:off x="76200" y="3427244"/>
            <a:ext cx="26670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Private Online Data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(Tribal air quality, Tribal land status)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16867D-1238-C432-16B6-25CB4AE50455}"/>
              </a:ext>
            </a:extLst>
          </p:cNvPr>
          <p:cNvSpPr/>
          <p:nvPr/>
        </p:nvSpPr>
        <p:spPr>
          <a:xfrm>
            <a:off x="90488" y="2435766"/>
            <a:ext cx="26670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Public Portal Data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(survey responses, permit applications and payment)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A65AE-A345-75B8-3E78-07440B1A9D16}"/>
              </a:ext>
            </a:extLst>
          </p:cNvPr>
          <p:cNvSpPr txBox="1"/>
          <p:nvPr/>
        </p:nvSpPr>
        <p:spPr>
          <a:xfrm>
            <a:off x="86488" y="1047690"/>
            <a:ext cx="2670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04A90"/>
                </a:solidFill>
              </a:rPr>
              <a:t>INPUTS</a:t>
            </a:r>
            <a:endParaRPr lang="en-US" sz="1600" b="1" dirty="0">
              <a:solidFill>
                <a:srgbClr val="104A9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1DB31-AB08-0913-796C-80E36CF885D8}"/>
              </a:ext>
            </a:extLst>
          </p:cNvPr>
          <p:cNvSpPr txBox="1"/>
          <p:nvPr/>
        </p:nvSpPr>
        <p:spPr>
          <a:xfrm>
            <a:off x="6397227" y="1047690"/>
            <a:ext cx="2670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04A90"/>
                </a:solidFill>
              </a:rPr>
              <a:t>OUTPUTS</a:t>
            </a:r>
            <a:endParaRPr lang="en-US" sz="1600" b="1" dirty="0">
              <a:solidFill>
                <a:srgbClr val="104A9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B3B7712-02DB-1E37-F1BB-5EB23F2CE95E}"/>
              </a:ext>
            </a:extLst>
          </p:cNvPr>
          <p:cNvSpPr/>
          <p:nvPr/>
        </p:nvSpPr>
        <p:spPr>
          <a:xfrm>
            <a:off x="90488" y="4418722"/>
            <a:ext cx="26670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Staff Data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(field data, inspection forms, photos)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FCE4CB-362E-DA18-80E6-D33F32020480}"/>
              </a:ext>
            </a:extLst>
          </p:cNvPr>
          <p:cNvSpPr/>
          <p:nvPr/>
        </p:nvSpPr>
        <p:spPr>
          <a:xfrm>
            <a:off x="6392465" y="1433561"/>
            <a:ext cx="2670573" cy="7762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Realtime Workflow and Data Visualization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E14728E-218B-5DDE-9533-F0D054FA0998}"/>
              </a:ext>
            </a:extLst>
          </p:cNvPr>
          <p:cNvSpPr/>
          <p:nvPr/>
        </p:nvSpPr>
        <p:spPr>
          <a:xfrm>
            <a:off x="6403391" y="3197111"/>
            <a:ext cx="2670573" cy="15201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AI Generated Content and Documents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(e.g. write a report discussing water rights impacted by reduced Blackfoot River flow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E0347AE-8EA1-3C4E-2423-E43031AB545F}"/>
              </a:ext>
            </a:extLst>
          </p:cNvPr>
          <p:cNvSpPr/>
          <p:nvPr/>
        </p:nvSpPr>
        <p:spPr>
          <a:xfrm>
            <a:off x="6387703" y="4800600"/>
            <a:ext cx="2670573" cy="15201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AI Powered Map Integration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(e.g. Show all water quality points within 3 miles of tribal trust lands with a yellow marker)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E5FEF3EA-5317-43B3-6C37-482FD3DBF8B9}"/>
              </a:ext>
            </a:extLst>
          </p:cNvPr>
          <p:cNvSpPr/>
          <p:nvPr/>
        </p:nvSpPr>
        <p:spPr>
          <a:xfrm>
            <a:off x="2819400" y="3581401"/>
            <a:ext cx="331469" cy="533399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AC8A5AF-782E-08DD-EFAC-5CD1E0B42D30}"/>
              </a:ext>
            </a:extLst>
          </p:cNvPr>
          <p:cNvSpPr/>
          <p:nvPr/>
        </p:nvSpPr>
        <p:spPr>
          <a:xfrm>
            <a:off x="6019800" y="3581400"/>
            <a:ext cx="331469" cy="533399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EA8464-E7B6-3924-8581-7B70F94BB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037" y="1621247"/>
            <a:ext cx="2791567" cy="439855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47258E-185A-A235-F8DD-0844C151903B}"/>
              </a:ext>
            </a:extLst>
          </p:cNvPr>
          <p:cNvSpPr/>
          <p:nvPr/>
        </p:nvSpPr>
        <p:spPr>
          <a:xfrm>
            <a:off x="6397226" y="2315336"/>
            <a:ext cx="2670573" cy="7762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Realtime Workflow and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9178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 anchor="ctr" anchorCtr="0"/>
          <a:lstStyle/>
          <a:p>
            <a:pPr algn="ctr">
              <a:defRPr/>
            </a:pPr>
            <a:fld id="{F6E59E6A-024E-4100-A1F4-FAC5CDB4D72A}" type="slidenum">
              <a:rPr lang="en-US" sz="1000" smtClean="0">
                <a:solidFill>
                  <a:schemeClr val="tx1"/>
                </a:solidFill>
              </a:rPr>
              <a:pPr algn="ctr">
                <a:defRPr/>
              </a:pPr>
              <a:t>7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Departmental Dashboard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8F250-B9C6-9FAC-A3F8-E7C476F12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79210"/>
            <a:ext cx="7620000" cy="58162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266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914400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Public Website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5DC47-A03E-999C-234F-0219A64D1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4339431" cy="541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9A1A2-0F48-9B29-9839-24A22D6DE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901" y="1136431"/>
            <a:ext cx="4334699" cy="5416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CC98BD-441F-9AE4-93A1-E5E6B07E5A3B}"/>
              </a:ext>
            </a:extLst>
          </p:cNvPr>
          <p:cNvSpPr/>
          <p:nvPr/>
        </p:nvSpPr>
        <p:spPr>
          <a:xfrm>
            <a:off x="5867400" y="1174805"/>
            <a:ext cx="1905000" cy="57779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9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14401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anchor="ctr" anchorCtr="0">
            <a:noAutofit/>
          </a:bodyPr>
          <a:lstStyle/>
          <a:p>
            <a:pPr marL="517525">
              <a:lnSpc>
                <a:spcPct val="90000"/>
              </a:lnSpc>
            </a:pPr>
            <a:r>
              <a:rPr lang="en-US" altLang="en-US" sz="2800" b="1" spc="300" dirty="0">
                <a:solidFill>
                  <a:schemeClr val="tx2"/>
                </a:solidFill>
                <a:latin typeface="Bahnschrift SemiBold" panose="020B0502040204020203" pitchFamily="34" charset="0"/>
              </a:rPr>
              <a:t>KDEP Public Portal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ECF3E-FC43-5320-848D-F9B8B676E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36430"/>
            <a:ext cx="4191000" cy="5604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A9905-0A05-B342-6E2F-F8B73E036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184" y="1143000"/>
            <a:ext cx="4255704" cy="56046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16795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25342</TotalTime>
  <Words>749</Words>
  <Application>Microsoft Office PowerPoint</Application>
  <PresentationFormat>On-screen Show (4:3)</PresentationFormat>
  <Paragraphs>135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Abadi Extra Light</vt:lpstr>
      <vt:lpstr>Arial</vt:lpstr>
      <vt:lpstr>Arial Nova Light</vt:lpstr>
      <vt:lpstr>Bahnschrift SemiBold</vt:lpstr>
      <vt:lpstr>Calibri</vt:lpstr>
      <vt:lpstr>Century Gothic</vt:lpstr>
      <vt:lpstr>Times New Roman</vt:lpstr>
      <vt:lpstr>Wingdings</vt:lpstr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Ruhland</dc:creator>
  <cp:lastModifiedBy>Brent Cody</cp:lastModifiedBy>
  <cp:revision>559</cp:revision>
  <cp:lastPrinted>2016-10-18T23:47:49Z</cp:lastPrinted>
  <dcterms:created xsi:type="dcterms:W3CDTF">2012-06-04T22:19:14Z</dcterms:created>
  <dcterms:modified xsi:type="dcterms:W3CDTF">2024-09-13T16:15:18Z</dcterms:modified>
</cp:coreProperties>
</file>