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4"/>
  </p:sldMasterIdLst>
  <p:notesMasterIdLst>
    <p:notesMasterId r:id="rId34"/>
  </p:notesMasterIdLst>
  <p:sldIdLst>
    <p:sldId id="256" r:id="rId5"/>
    <p:sldId id="305" r:id="rId6"/>
    <p:sldId id="272" r:id="rId7"/>
    <p:sldId id="258" r:id="rId8"/>
    <p:sldId id="267" r:id="rId9"/>
    <p:sldId id="306" r:id="rId10"/>
    <p:sldId id="301" r:id="rId11"/>
    <p:sldId id="296" r:id="rId12"/>
    <p:sldId id="293" r:id="rId13"/>
    <p:sldId id="303" r:id="rId14"/>
    <p:sldId id="291" r:id="rId15"/>
    <p:sldId id="285" r:id="rId16"/>
    <p:sldId id="300" r:id="rId17"/>
    <p:sldId id="292" r:id="rId18"/>
    <p:sldId id="289" r:id="rId19"/>
    <p:sldId id="298" r:id="rId20"/>
    <p:sldId id="304" r:id="rId21"/>
    <p:sldId id="263" r:id="rId22"/>
    <p:sldId id="295" r:id="rId23"/>
    <p:sldId id="307" r:id="rId24"/>
    <p:sldId id="276" r:id="rId25"/>
    <p:sldId id="290" r:id="rId26"/>
    <p:sldId id="260" r:id="rId27"/>
    <p:sldId id="282" r:id="rId28"/>
    <p:sldId id="280" r:id="rId29"/>
    <p:sldId id="279" r:id="rId30"/>
    <p:sldId id="278" r:id="rId31"/>
    <p:sldId id="281" r:id="rId32"/>
    <p:sldId id="302"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C147"/>
    <a:srgbClr val="1F64B9"/>
    <a:srgbClr val="00A5CF"/>
    <a:srgbClr val="00A4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9F1F3-7F42-4FD4-94BD-2D99669A5006}" v="24" dt="2024-09-11T20:17:59.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107" d="100"/>
          <a:sy n="107" d="100"/>
        </p:scale>
        <p:origin x="636"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4918c37d76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14918c37d76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570c9642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570c9642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69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Nothing really specific to MA, except for that MassDEP was part of the development process and helped define acceptable analytical methods, data quality criteria, etc. These specifications are likely adequate across state lines, but we can not guarantee that, and other state QAPP reviewers have not agreed to the “pre-approved” nature of an </a:t>
            </a:r>
            <a:r>
              <a:rPr lang="en-US" dirty="0" err="1"/>
              <a:t>AquaQAPP</a:t>
            </a:r>
            <a:r>
              <a:rPr lang="en-US" dirty="0"/>
              <a:t> QAPP.</a:t>
            </a:r>
          </a:p>
        </p:txBody>
      </p:sp>
    </p:spTree>
    <p:extLst>
      <p:ext uri="{BB962C8B-B14F-4D97-AF65-F5344CB8AC3E}">
        <p14:creationId xmlns:p14="http://schemas.microsoft.com/office/powerpoint/2010/main" val="385612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Nothing really specific to MA, except for that MassDEP was part of the development process and helped define acceptable analytical methods, data quality criteria, etc. These specifications are likely adequate across state lines, but we can not guarantee that, and other state QAPP reviewers have not agreed to the “pre-approved” nature of an </a:t>
            </a:r>
            <a:r>
              <a:rPr lang="en-US" dirty="0" err="1"/>
              <a:t>AquaQAPP</a:t>
            </a:r>
            <a:r>
              <a:rPr lang="en-US" dirty="0"/>
              <a:t> QAPP.</a:t>
            </a:r>
          </a:p>
        </p:txBody>
      </p:sp>
    </p:spTree>
    <p:extLst>
      <p:ext uri="{BB962C8B-B14F-4D97-AF65-F5344CB8AC3E}">
        <p14:creationId xmlns:p14="http://schemas.microsoft.com/office/powerpoint/2010/main" val="56602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54715225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54715225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Box &amp; whisker plot; Can group by month (in example), week of the year, or by site, and can further constrain the data by a date range</a:t>
            </a:r>
          </a:p>
          <a:p>
            <a:endParaRPr lang="en-US" dirty="0"/>
          </a:p>
        </p:txBody>
      </p:sp>
    </p:spTree>
    <p:extLst>
      <p:ext uri="{BB962C8B-B14F-4D97-AF65-F5344CB8AC3E}">
        <p14:creationId xmlns:p14="http://schemas.microsoft.com/office/powerpoint/2010/main" val="238686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Can group by month (in example), week of the year, or by site, and can further constrain the data by a date range</a:t>
            </a:r>
          </a:p>
          <a:p>
            <a:endParaRPr lang="en-US" dirty="0"/>
          </a:p>
        </p:txBody>
      </p:sp>
    </p:spTree>
    <p:extLst>
      <p:ext uri="{BB962C8B-B14F-4D97-AF65-F5344CB8AC3E}">
        <p14:creationId xmlns:p14="http://schemas.microsoft.com/office/powerpoint/2010/main" val="228868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Barplot</a:t>
            </a:r>
            <a:r>
              <a:rPr lang="en-US" dirty="0"/>
              <a:t> with jitter points</a:t>
            </a:r>
          </a:p>
        </p:txBody>
      </p:sp>
    </p:spTree>
    <p:extLst>
      <p:ext uri="{BB962C8B-B14F-4D97-AF65-F5344CB8AC3E}">
        <p14:creationId xmlns:p14="http://schemas.microsoft.com/office/powerpoint/2010/main" val="168812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time series plot by site, filtered to only look at 2 sites. Threshold added, can also add symbology legend.</a:t>
            </a:r>
          </a:p>
        </p:txBody>
      </p:sp>
    </p:spTree>
    <p:extLst>
      <p:ext uri="{BB962C8B-B14F-4D97-AF65-F5344CB8AC3E}">
        <p14:creationId xmlns:p14="http://schemas.microsoft.com/office/powerpoint/2010/main" val="39816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Analysis by site with Confidence intervals added</a:t>
            </a:r>
          </a:p>
        </p:txBody>
      </p:sp>
    </p:spTree>
    <p:extLst>
      <p:ext uri="{BB962C8B-B14F-4D97-AF65-F5344CB8AC3E}">
        <p14:creationId xmlns:p14="http://schemas.microsoft.com/office/powerpoint/2010/main" val="1384484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Nothing really specific to MA, except for that MassDEP was part of the development process and helped define acceptable analytical methods, data quality criteria, etc. These specifications are likely adequate across state lines, but we can not guarantee that, and other state QAPP reviewers have not agreed to the “pre-approved” nature of an </a:t>
            </a:r>
            <a:r>
              <a:rPr lang="en-US" dirty="0" err="1"/>
              <a:t>AquaQAPP</a:t>
            </a:r>
            <a:r>
              <a:rPr lang="en-US" dirty="0"/>
              <a:t> QAPP.</a:t>
            </a:r>
          </a:p>
        </p:txBody>
      </p:sp>
    </p:spTree>
    <p:extLst>
      <p:ext uri="{BB962C8B-B14F-4D97-AF65-F5344CB8AC3E}">
        <p14:creationId xmlns:p14="http://schemas.microsoft.com/office/powerpoint/2010/main" val="1669810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4918c37d76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14918c37d76_2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Both tools funded by EPA Exchange Network Grants.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547152250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547152250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763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And acceptable to EPA</a:t>
            </a:r>
          </a:p>
          <a:p>
            <a:pPr marL="158750" indent="0">
              <a:buNone/>
            </a:pPr>
            <a:r>
              <a:rPr lang="en-US" dirty="0"/>
              <a:t>~ 30 different data sheet templates</a:t>
            </a:r>
          </a:p>
        </p:txBody>
      </p:sp>
    </p:spTree>
    <p:extLst>
      <p:ext uri="{BB962C8B-B14F-4D97-AF65-F5344CB8AC3E}">
        <p14:creationId xmlns:p14="http://schemas.microsoft.com/office/powerpoint/2010/main" val="291891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And acceptable to EPA</a:t>
            </a:r>
          </a:p>
          <a:p>
            <a:pPr marL="158750" indent="0">
              <a:buNone/>
            </a:pPr>
            <a:r>
              <a:rPr lang="en-US" dirty="0"/>
              <a:t>~ 30 different data sheet templates</a:t>
            </a:r>
          </a:p>
        </p:txBody>
      </p:sp>
    </p:spTree>
    <p:extLst>
      <p:ext uri="{BB962C8B-B14F-4D97-AF65-F5344CB8AC3E}">
        <p14:creationId xmlns:p14="http://schemas.microsoft.com/office/powerpoint/2010/main" val="17066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Nothing really specific to MA, except for that MassDEP was part of the development process and helped define acceptable analytical methods, data quality criteria, etc. These specifications are likely adequate across state lines, but we can not guarantee that, and other state QAPP reviewers have not agreed to the “pre-approved” nature of an </a:t>
            </a:r>
            <a:r>
              <a:rPr lang="en-US" dirty="0" err="1"/>
              <a:t>AquaQAPP</a:t>
            </a:r>
            <a:r>
              <a:rPr lang="en-US" dirty="0"/>
              <a:t> QAPP.</a:t>
            </a:r>
          </a:p>
        </p:txBody>
      </p:sp>
    </p:spTree>
    <p:extLst>
      <p:ext uri="{BB962C8B-B14F-4D97-AF65-F5344CB8AC3E}">
        <p14:creationId xmlns:p14="http://schemas.microsoft.com/office/powerpoint/2010/main" val="166981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547152250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547152250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604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083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094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EEB2-BCE2-2069-AE88-CB8AC4A29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C7FA58-B6E3-CD6E-AFEE-BBF5F75F6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96B09B-3FD8-04E3-8534-70571D90E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902DD-64DE-2FBF-19CA-4CB89AB63426}"/>
              </a:ext>
            </a:extLst>
          </p:cNvPr>
          <p:cNvSpPr>
            <a:spLocks noGrp="1"/>
          </p:cNvSpPr>
          <p:nvPr>
            <p:ph type="dt" sz="half" idx="10"/>
          </p:nvPr>
        </p:nvSpPr>
        <p:spPr/>
        <p:txBody>
          <a:bodyPr/>
          <a:lstStyle/>
          <a:p>
            <a:fld id="{43F70D8A-DAE7-974E-B231-33FA91DC3FF5}" type="datetimeFigureOut">
              <a:rPr lang="en-US" smtClean="0"/>
              <a:t>9/12/2024</a:t>
            </a:fld>
            <a:endParaRPr lang="en-US"/>
          </a:p>
        </p:txBody>
      </p:sp>
      <p:sp>
        <p:nvSpPr>
          <p:cNvPr id="6" name="Footer Placeholder 5">
            <a:extLst>
              <a:ext uri="{FF2B5EF4-FFF2-40B4-BE49-F238E27FC236}">
                <a16:creationId xmlns:a16="http://schemas.microsoft.com/office/drawing/2014/main" id="{573B1F32-3631-FD1D-B9D0-0C8C61385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EBD1A-C848-DFFC-F0DA-150A31A5E5A7}"/>
              </a:ext>
            </a:extLst>
          </p:cNvPr>
          <p:cNvSpPr>
            <a:spLocks noGrp="1"/>
          </p:cNvSpPr>
          <p:nvPr>
            <p:ph type="sldNum" sz="quarter" idx="12"/>
          </p:nvPr>
        </p:nvSpPr>
        <p:spPr/>
        <p:txBody>
          <a:bodyPr/>
          <a:lstStyle/>
          <a:p>
            <a:fld id="{EDC1218F-379A-5248-A3E9-7B77A010F5DE}" type="slidenum">
              <a:rPr lang="en-US" smtClean="0"/>
              <a:t>‹#›</a:t>
            </a:fld>
            <a:endParaRPr lang="en-US"/>
          </a:p>
        </p:txBody>
      </p:sp>
    </p:spTree>
    <p:extLst>
      <p:ext uri="{BB962C8B-B14F-4D97-AF65-F5344CB8AC3E}">
        <p14:creationId xmlns:p14="http://schemas.microsoft.com/office/powerpoint/2010/main" val="234111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BC1F-BC86-E539-1936-471CB5B040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74DC5-6C44-8D5E-F2B9-A623E321BC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99AC4-9108-E5BA-7147-6BF4C1B3FD95}"/>
              </a:ext>
            </a:extLst>
          </p:cNvPr>
          <p:cNvSpPr>
            <a:spLocks noGrp="1"/>
          </p:cNvSpPr>
          <p:nvPr>
            <p:ph type="dt" sz="half" idx="10"/>
          </p:nvPr>
        </p:nvSpPr>
        <p:spPr/>
        <p:txBody>
          <a:bodyPr/>
          <a:lstStyle/>
          <a:p>
            <a:fld id="{43F70D8A-DAE7-974E-B231-33FA91DC3FF5}" type="datetimeFigureOut">
              <a:rPr lang="en-US" smtClean="0"/>
              <a:t>9/12/2024</a:t>
            </a:fld>
            <a:endParaRPr lang="en-US"/>
          </a:p>
        </p:txBody>
      </p:sp>
      <p:sp>
        <p:nvSpPr>
          <p:cNvPr id="5" name="Footer Placeholder 4">
            <a:extLst>
              <a:ext uri="{FF2B5EF4-FFF2-40B4-BE49-F238E27FC236}">
                <a16:creationId xmlns:a16="http://schemas.microsoft.com/office/drawing/2014/main" id="{5595CABA-F976-B917-22B7-71538B062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8EE2C-1642-391E-CEBA-CBF02726B0EF}"/>
              </a:ext>
            </a:extLst>
          </p:cNvPr>
          <p:cNvSpPr>
            <a:spLocks noGrp="1"/>
          </p:cNvSpPr>
          <p:nvPr>
            <p:ph type="sldNum" sz="quarter" idx="12"/>
          </p:nvPr>
        </p:nvSpPr>
        <p:spPr/>
        <p:txBody>
          <a:bodyPr/>
          <a:lstStyle/>
          <a:p>
            <a:fld id="{EDC1218F-379A-5248-A3E9-7B77A010F5DE}" type="slidenum">
              <a:rPr lang="en-US" smtClean="0"/>
              <a:t>‹#›</a:t>
            </a:fld>
            <a:endParaRPr lang="en-US"/>
          </a:p>
        </p:txBody>
      </p:sp>
    </p:spTree>
    <p:extLst>
      <p:ext uri="{BB962C8B-B14F-4D97-AF65-F5344CB8AC3E}">
        <p14:creationId xmlns:p14="http://schemas.microsoft.com/office/powerpoint/2010/main" val="1602175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4" r:id="rId5"/>
    <p:sldLayoutId id="2147483665" r:id="rId6"/>
    <p:sldLayoutId id="2147483666" r:id="rId7"/>
    <p:sldLayoutId id="2147483667" r:id="rId8"/>
    <p:sldLayoutId id="2147483668" r:id="rId9"/>
    <p:sldLayoutId id="2147483669"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massbays-tech.github.io/MassWate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massbays.discourse.group/c/masswater-r-tool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Jillian.Carr@umb.edu" TargetMode="External"/><Relationship Id="rId5" Type="http://schemas.openxmlformats.org/officeDocument/2006/relationships/hyperlink" Target="https://massbays-tech.github.io/MassWateR/articles/MassWateR.html" TargetMode="External"/><Relationship Id="rId4" Type="http://schemas.openxmlformats.org/officeDocument/2006/relationships/hyperlink" Target="http://www.aquaqapp.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massbays-tech.github.io/intro-to-masswater/supp/wqxtab.xlsx" TargetMode="External"/><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hyperlink" Target="http://www.massbaysecohealth.org/" TargetMode="External"/><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quaqapp.com/"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9" name="Rectangle 18">
            <a:extLst>
              <a:ext uri="{FF2B5EF4-FFF2-40B4-BE49-F238E27FC236}">
                <a16:creationId xmlns:a16="http://schemas.microsoft.com/office/drawing/2014/main" id="{7367AE5B-DD81-6DDB-9785-A77FE48038C8}"/>
              </a:ext>
            </a:extLst>
          </p:cNvPr>
          <p:cNvSpPr/>
          <p:nvPr/>
        </p:nvSpPr>
        <p:spPr>
          <a:xfrm>
            <a:off x="-2" y="5428840"/>
            <a:ext cx="12192002" cy="1429160"/>
          </a:xfrm>
          <a:prstGeom prst="rect">
            <a:avLst/>
          </a:prstGeom>
          <a:solidFill>
            <a:srgbClr val="1F64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p25"/>
          <p:cNvSpPr txBox="1">
            <a:spLocks noGrp="1"/>
          </p:cNvSpPr>
          <p:nvPr>
            <p:ph type="ctrTitle"/>
          </p:nvPr>
        </p:nvSpPr>
        <p:spPr>
          <a:xfrm>
            <a:off x="-2" y="2238029"/>
            <a:ext cx="12192000" cy="1010400"/>
          </a:xfrm>
          <a:prstGeom prst="rect">
            <a:avLst/>
          </a:prstGeom>
          <a:noFill/>
          <a:ln>
            <a:noFill/>
          </a:ln>
        </p:spPr>
        <p:txBody>
          <a:bodyPr spcFirstLastPara="1" wrap="square" lIns="91425" tIns="91425" rIns="91425" bIns="91425" anchor="b" anchorCtr="0">
            <a:noAutofit/>
          </a:bodyPr>
          <a:lstStyle/>
          <a:p>
            <a:pPr>
              <a:lnSpc>
                <a:spcPct val="150000"/>
              </a:lnSpc>
            </a:pPr>
            <a:r>
              <a:rPr lang="en-US" sz="3200" dirty="0">
                <a:solidFill>
                  <a:srgbClr val="000000"/>
                </a:solidFill>
                <a:effectLst/>
                <a:latin typeface="Aptos" panose="020B0004020202020204" pitchFamily="34" charset="0"/>
                <a:cs typeface="Gautami" panose="020B0502040204020203" pitchFamily="34" charset="0"/>
              </a:rPr>
              <a:t>Increasing the quantity, quality, and accessibility of NGO water quality data through exchange network tools</a:t>
            </a:r>
            <a:endParaRPr sz="11500" dirty="0">
              <a:solidFill>
                <a:srgbClr val="434343"/>
              </a:solidFill>
              <a:latin typeface="Aptos" panose="020B0004020202020204" pitchFamily="34" charset="0"/>
              <a:cs typeface="Gautami" panose="020B0502040204020203" pitchFamily="34" charset="0"/>
            </a:endParaRPr>
          </a:p>
        </p:txBody>
      </p:sp>
      <p:sp>
        <p:nvSpPr>
          <p:cNvPr id="5" name="Google Shape;102;p25">
            <a:extLst>
              <a:ext uri="{FF2B5EF4-FFF2-40B4-BE49-F238E27FC236}">
                <a16:creationId xmlns:a16="http://schemas.microsoft.com/office/drawing/2014/main" id="{1324E62A-6D7E-2D78-4471-3435A6EF1926}"/>
              </a:ext>
            </a:extLst>
          </p:cNvPr>
          <p:cNvSpPr txBox="1">
            <a:spLocks/>
          </p:cNvSpPr>
          <p:nvPr/>
        </p:nvSpPr>
        <p:spPr>
          <a:xfrm>
            <a:off x="8364340" y="5729114"/>
            <a:ext cx="3749748" cy="840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r">
              <a:buSzPts val="275"/>
            </a:pPr>
            <a:r>
              <a:rPr lang="en-US" sz="2200" dirty="0">
                <a:solidFill>
                  <a:schemeClr val="bg1"/>
                </a:solidFill>
                <a:effectLst/>
                <a:latin typeface="Aptos" panose="020B0004020202020204" pitchFamily="34" charset="0"/>
                <a:ea typeface="Calibri" panose="020F0502020204030204" pitchFamily="34" charset="0"/>
              </a:rPr>
              <a:t>E2i National Meeting </a:t>
            </a:r>
          </a:p>
          <a:p>
            <a:pPr marL="0" indent="0" algn="r">
              <a:buSzPts val="275"/>
            </a:pPr>
            <a:r>
              <a:rPr lang="en-US" sz="2200" dirty="0">
                <a:solidFill>
                  <a:schemeClr val="bg1"/>
                </a:solidFill>
                <a:effectLst/>
                <a:latin typeface="Aptos" panose="020B0004020202020204" pitchFamily="34" charset="0"/>
                <a:ea typeface="Calibri" panose="020F0502020204030204" pitchFamily="34" charset="0"/>
              </a:rPr>
              <a:t>Septembe</a:t>
            </a:r>
            <a:r>
              <a:rPr lang="en-US" sz="2200" dirty="0">
                <a:solidFill>
                  <a:schemeClr val="bg1"/>
                </a:solidFill>
                <a:latin typeface="Aptos" panose="020B0004020202020204" pitchFamily="34" charset="0"/>
                <a:ea typeface="Calibri" panose="020F0502020204030204" pitchFamily="34" charset="0"/>
              </a:rPr>
              <a:t>r 17, 2024</a:t>
            </a:r>
            <a:endParaRPr lang="en-US" sz="2200" dirty="0">
              <a:solidFill>
                <a:schemeClr val="bg1"/>
              </a:solidFill>
              <a:latin typeface="Aptos" panose="020B00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4450518F-838F-0A1C-C12B-B77B011A4088}"/>
              </a:ext>
            </a:extLst>
          </p:cNvPr>
          <p:cNvPicPr>
            <a:picLocks noChangeAspect="1"/>
          </p:cNvPicPr>
          <p:nvPr/>
        </p:nvPicPr>
        <p:blipFill>
          <a:blip r:embed="rId3"/>
          <a:stretch>
            <a:fillRect/>
          </a:stretch>
        </p:blipFill>
        <p:spPr>
          <a:xfrm>
            <a:off x="3697530" y="5657671"/>
            <a:ext cx="4796935" cy="959387"/>
          </a:xfrm>
          <a:prstGeom prst="rect">
            <a:avLst/>
          </a:prstGeom>
        </p:spPr>
      </p:pic>
      <p:pic>
        <p:nvPicPr>
          <p:cNvPr id="17" name="Picture 16" descr="A person in a red shirt and blue gloves holding a tube in water&#10;&#10;Description automatically generated">
            <a:extLst>
              <a:ext uri="{FF2B5EF4-FFF2-40B4-BE49-F238E27FC236}">
                <a16:creationId xmlns:a16="http://schemas.microsoft.com/office/drawing/2014/main" id="{665AE4E5-F04B-E16F-8D7F-88354D3EC6BC}"/>
              </a:ext>
            </a:extLst>
          </p:cNvPr>
          <p:cNvPicPr>
            <a:picLocks noChangeAspect="1"/>
          </p:cNvPicPr>
          <p:nvPr/>
        </p:nvPicPr>
        <p:blipFill>
          <a:blip r:embed="rId4">
            <a:alphaModFix amt="35000"/>
          </a:blip>
          <a:stretch>
            <a:fillRect/>
          </a:stretch>
        </p:blipFill>
        <p:spPr>
          <a:xfrm>
            <a:off x="5" y="-509686"/>
            <a:ext cx="12191995" cy="5938526"/>
          </a:xfrm>
          <a:prstGeom prst="rect">
            <a:avLst/>
          </a:prstGeom>
        </p:spPr>
      </p:pic>
      <p:sp>
        <p:nvSpPr>
          <p:cNvPr id="18" name="TextBox 17">
            <a:extLst>
              <a:ext uri="{FF2B5EF4-FFF2-40B4-BE49-F238E27FC236}">
                <a16:creationId xmlns:a16="http://schemas.microsoft.com/office/drawing/2014/main" id="{D3597733-CDBA-069D-29C6-78DBF0617857}"/>
              </a:ext>
            </a:extLst>
          </p:cNvPr>
          <p:cNvSpPr txBox="1"/>
          <p:nvPr/>
        </p:nvSpPr>
        <p:spPr>
          <a:xfrm>
            <a:off x="77912" y="5552521"/>
            <a:ext cx="2909771" cy="1446550"/>
          </a:xfrm>
          <a:prstGeom prst="rect">
            <a:avLst/>
          </a:prstGeom>
          <a:noFill/>
        </p:spPr>
        <p:txBody>
          <a:bodyPr wrap="none" rtlCol="0">
            <a:spAutoFit/>
          </a:bodyPr>
          <a:lstStyle/>
          <a:p>
            <a:pPr marL="0" indent="0">
              <a:buSzPts val="275"/>
            </a:pPr>
            <a:r>
              <a:rPr lang="en-US" sz="2200" dirty="0">
                <a:solidFill>
                  <a:schemeClr val="bg1"/>
                </a:solidFill>
                <a:latin typeface="Aptos" panose="020B0004020202020204" pitchFamily="34" charset="0"/>
              </a:rPr>
              <a:t>Jill Carr</a:t>
            </a:r>
          </a:p>
          <a:p>
            <a:pPr marL="0" indent="0">
              <a:buSzPts val="275"/>
            </a:pPr>
            <a:r>
              <a:rPr lang="en-US" sz="2200" dirty="0">
                <a:solidFill>
                  <a:schemeClr val="bg1"/>
                </a:solidFill>
                <a:latin typeface="Aptos" panose="020B0004020202020204" pitchFamily="34" charset="0"/>
              </a:rPr>
              <a:t>Coastal Data Scientist</a:t>
            </a:r>
          </a:p>
          <a:p>
            <a:pPr marL="0" indent="0">
              <a:buSzPts val="275"/>
            </a:pPr>
            <a:r>
              <a:rPr lang="en-US" sz="2200" dirty="0">
                <a:solidFill>
                  <a:schemeClr val="bg1"/>
                </a:solidFill>
                <a:latin typeface="Aptos" panose="020B0004020202020204" pitchFamily="34" charset="0"/>
              </a:rPr>
              <a:t>jillian.carr@umb.edu</a:t>
            </a:r>
          </a:p>
          <a:p>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F0E460-162B-415E-8A6D-763795371565}"/>
              </a:ext>
            </a:extLst>
          </p:cNvPr>
          <p:cNvSpPr>
            <a:spLocks noGrp="1"/>
          </p:cNvSpPr>
          <p:nvPr>
            <p:ph type="body" idx="1"/>
          </p:nvPr>
        </p:nvSpPr>
        <p:spPr>
          <a:xfrm>
            <a:off x="482102" y="2396143"/>
            <a:ext cx="11360800" cy="3920133"/>
          </a:xfrm>
        </p:spPr>
        <p:txBody>
          <a:bodyPr>
            <a:normAutofit lnSpcReduction="10000"/>
          </a:bodyPr>
          <a:lstStyle/>
          <a:p>
            <a:r>
              <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R-based package for discrete surface water quality monitoring data</a:t>
            </a:r>
          </a:p>
          <a:p>
            <a:pPr marL="114300" indent="0">
              <a:buNone/>
            </a:pPr>
            <a:endPar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endParaRPr>
          </a:p>
          <a:p>
            <a:r>
              <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Provides a streamlined and repeatable means of:</a:t>
            </a:r>
          </a:p>
          <a:p>
            <a:pPr lvl="1">
              <a:buAutoNum type="arabicPeriod"/>
            </a:pPr>
            <a:r>
              <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Screening data for QC, </a:t>
            </a:r>
          </a:p>
          <a:p>
            <a:pPr lvl="1">
              <a:buAutoNum type="arabicPeriod"/>
            </a:pPr>
            <a:r>
              <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Preparing QC summary report, </a:t>
            </a:r>
          </a:p>
          <a:p>
            <a:pPr lvl="1">
              <a:buAutoNum type="arabicPeriod"/>
            </a:pPr>
            <a:r>
              <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Creating graphics for analysis, and</a:t>
            </a:r>
            <a:endParaRPr lang="en-US" sz="1800" dirty="0">
              <a:solidFill>
                <a:schemeClr val="tx1"/>
              </a:solidFill>
              <a:latin typeface="Aptos" panose="020B0004020202020204" pitchFamily="34" charset="0"/>
              <a:ea typeface="Calibri" panose="020F0502020204030204" pitchFamily="34" charset="0"/>
            </a:endParaRPr>
          </a:p>
          <a:p>
            <a:pPr lvl="1">
              <a:buAutoNum type="arabicPeriod"/>
            </a:pPr>
            <a:r>
              <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Formatting data for upload to WQX</a:t>
            </a:r>
          </a:p>
          <a:p>
            <a:endParaRPr lang="en-US" sz="18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endParaRPr>
          </a:p>
          <a:p>
            <a:r>
              <a:rPr lang="en-US" dirty="0">
                <a:solidFill>
                  <a:schemeClr val="tx1"/>
                </a:solidFill>
                <a:latin typeface="Aptos" panose="020B0004020202020204" pitchFamily="34" charset="0"/>
                <a:ea typeface="Calibri" panose="020F0502020204030204" pitchFamily="34" charset="0"/>
                <a:cs typeface="Times New Roman" panose="02020603050405020304" pitchFamily="18" charset="0"/>
              </a:rPr>
              <a:t>No R experience necessary</a:t>
            </a:r>
          </a:p>
          <a:p>
            <a:endParaRPr lang="en-US"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a:p>
            <a:r>
              <a:rPr lang="en-US" dirty="0" err="1">
                <a:solidFill>
                  <a:schemeClr val="tx1"/>
                </a:solidFill>
                <a:latin typeface="Aptos" panose="020B0004020202020204" pitchFamily="34" charset="0"/>
                <a:ea typeface="Calibri" panose="020F0502020204030204" pitchFamily="34" charset="0"/>
                <a:cs typeface="Times New Roman" panose="02020603050405020304" pitchFamily="18" charset="0"/>
              </a:rPr>
              <a:t>Add’l</a:t>
            </a:r>
            <a:r>
              <a:rPr lang="en-US" dirty="0">
                <a:solidFill>
                  <a:schemeClr val="tx1"/>
                </a:solidFill>
                <a:latin typeface="Aptos" panose="020B0004020202020204" pitchFamily="34" charset="0"/>
                <a:ea typeface="Calibri" panose="020F0502020204030204" pitchFamily="34" charset="0"/>
                <a:cs typeface="Times New Roman" panose="02020603050405020304" pitchFamily="18" charset="0"/>
              </a:rPr>
              <a:t> resources: Detailed website/user guide, recorded trainings, </a:t>
            </a:r>
          </a:p>
          <a:p>
            <a:pPr marL="114300" indent="0">
              <a:buNone/>
            </a:pPr>
            <a:r>
              <a:rPr lang="en-US" dirty="0">
                <a:solidFill>
                  <a:schemeClr val="tx1"/>
                </a:solidFill>
                <a:latin typeface="Aptos" panose="020B0004020202020204" pitchFamily="34" charset="0"/>
                <a:ea typeface="Calibri" panose="020F0502020204030204" pitchFamily="34" charset="0"/>
                <a:cs typeface="Times New Roman" panose="02020603050405020304" pitchFamily="18" charset="0"/>
              </a:rPr>
              <a:t>	Community of Practice forum</a:t>
            </a:r>
          </a:p>
        </p:txBody>
      </p:sp>
      <p:pic>
        <p:nvPicPr>
          <p:cNvPr id="4" name="Google Shape;103;p25">
            <a:extLst>
              <a:ext uri="{FF2B5EF4-FFF2-40B4-BE49-F238E27FC236}">
                <a16:creationId xmlns:a16="http://schemas.microsoft.com/office/drawing/2014/main" id="{823EADFD-DC34-04B6-3524-47DDE84B231C}"/>
              </a:ext>
            </a:extLst>
          </p:cNvPr>
          <p:cNvPicPr preferRelativeResize="0"/>
          <p:nvPr/>
        </p:nvPicPr>
        <p:blipFill>
          <a:blip r:embed="rId3">
            <a:alphaModFix/>
          </a:blip>
          <a:stretch>
            <a:fillRect/>
          </a:stretch>
        </p:blipFill>
        <p:spPr>
          <a:xfrm>
            <a:off x="825122" y="179472"/>
            <a:ext cx="1834951" cy="1923648"/>
          </a:xfrm>
          <a:prstGeom prst="rect">
            <a:avLst/>
          </a:prstGeom>
          <a:noFill/>
          <a:ln>
            <a:noFill/>
          </a:ln>
        </p:spPr>
      </p:pic>
      <p:pic>
        <p:nvPicPr>
          <p:cNvPr id="2" name="Picture 1">
            <a:extLst>
              <a:ext uri="{FF2B5EF4-FFF2-40B4-BE49-F238E27FC236}">
                <a16:creationId xmlns:a16="http://schemas.microsoft.com/office/drawing/2014/main" id="{A087589A-1F8A-E355-1BF5-0927BDCE26F1}"/>
              </a:ext>
            </a:extLst>
          </p:cNvPr>
          <p:cNvPicPr>
            <a:picLocks noChangeAspect="1"/>
          </p:cNvPicPr>
          <p:nvPr/>
        </p:nvPicPr>
        <p:blipFill rotWithShape="1">
          <a:blip r:embed="rId4"/>
          <a:srcRect t="12424"/>
          <a:stretch/>
        </p:blipFill>
        <p:spPr>
          <a:xfrm>
            <a:off x="8124481" y="76439"/>
            <a:ext cx="3984410" cy="212315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A699C0-320E-242C-05D2-6C516C15E5D3}"/>
              </a:ext>
            </a:extLst>
          </p:cNvPr>
          <p:cNvPicPr>
            <a:picLocks noChangeAspect="1"/>
          </p:cNvPicPr>
          <p:nvPr/>
        </p:nvPicPr>
        <p:blipFill rotWithShape="1">
          <a:blip r:embed="rId5"/>
          <a:srcRect t="12459"/>
          <a:stretch/>
        </p:blipFill>
        <p:spPr>
          <a:xfrm>
            <a:off x="8124481" y="2303117"/>
            <a:ext cx="4005262" cy="21693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07B3683-18EC-E71A-08A6-01810F8D427C}"/>
              </a:ext>
            </a:extLst>
          </p:cNvPr>
          <p:cNvPicPr>
            <a:picLocks noChangeAspect="1"/>
          </p:cNvPicPr>
          <p:nvPr/>
        </p:nvPicPr>
        <p:blipFill rotWithShape="1">
          <a:blip r:embed="rId6"/>
          <a:srcRect t="12510" r="8902"/>
          <a:stretch/>
        </p:blipFill>
        <p:spPr>
          <a:xfrm>
            <a:off x="8229600" y="4536265"/>
            <a:ext cx="3879291" cy="2293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491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7875A8-F9C3-2C63-D77C-0922306EEAFC}"/>
              </a:ext>
            </a:extLst>
          </p:cNvPr>
          <p:cNvSpPr>
            <a:spLocks noGrp="1"/>
          </p:cNvSpPr>
          <p:nvPr>
            <p:ph type="title"/>
          </p:nvPr>
        </p:nvSpPr>
        <p:spPr>
          <a:xfrm>
            <a:off x="415600" y="765192"/>
            <a:ext cx="11360800" cy="763600"/>
          </a:xfrm>
        </p:spPr>
        <p:txBody>
          <a:bodyPr/>
          <a:lstStyle/>
          <a:p>
            <a:r>
              <a:rPr lang="en-US" dirty="0">
                <a:solidFill>
                  <a:srgbClr val="64C147"/>
                </a:solidFill>
              </a:rPr>
              <a:t>	Meta Data</a:t>
            </a:r>
          </a:p>
        </p:txBody>
      </p:sp>
      <p:pic>
        <p:nvPicPr>
          <p:cNvPr id="6" name="Picture 5">
            <a:extLst>
              <a:ext uri="{FF2B5EF4-FFF2-40B4-BE49-F238E27FC236}">
                <a16:creationId xmlns:a16="http://schemas.microsoft.com/office/drawing/2014/main" id="{C44F1027-B59A-E227-B3F8-A8B5BE489AF7}"/>
              </a:ext>
            </a:extLst>
          </p:cNvPr>
          <p:cNvPicPr>
            <a:picLocks noChangeAspect="1"/>
          </p:cNvPicPr>
          <p:nvPr/>
        </p:nvPicPr>
        <p:blipFill>
          <a:blip r:embed="rId2"/>
          <a:stretch>
            <a:fillRect/>
          </a:stretch>
        </p:blipFill>
        <p:spPr>
          <a:xfrm>
            <a:off x="178565" y="1817464"/>
            <a:ext cx="6298809" cy="1193458"/>
          </a:xfrm>
          <a:prstGeom prst="rect">
            <a:avLst/>
          </a:prstGeom>
        </p:spPr>
      </p:pic>
      <p:pic>
        <p:nvPicPr>
          <p:cNvPr id="10" name="Picture 9">
            <a:extLst>
              <a:ext uri="{FF2B5EF4-FFF2-40B4-BE49-F238E27FC236}">
                <a16:creationId xmlns:a16="http://schemas.microsoft.com/office/drawing/2014/main" id="{53D2825E-B5AC-434B-A286-66048C3C0084}"/>
              </a:ext>
            </a:extLst>
          </p:cNvPr>
          <p:cNvPicPr>
            <a:picLocks noChangeAspect="1"/>
          </p:cNvPicPr>
          <p:nvPr/>
        </p:nvPicPr>
        <p:blipFill>
          <a:blip r:embed="rId3"/>
          <a:stretch>
            <a:fillRect/>
          </a:stretch>
        </p:blipFill>
        <p:spPr>
          <a:xfrm>
            <a:off x="5144085" y="3056080"/>
            <a:ext cx="6875694" cy="1206993"/>
          </a:xfrm>
          <a:prstGeom prst="rect">
            <a:avLst/>
          </a:prstGeom>
        </p:spPr>
      </p:pic>
      <p:pic>
        <p:nvPicPr>
          <p:cNvPr id="12" name="Picture 11">
            <a:extLst>
              <a:ext uri="{FF2B5EF4-FFF2-40B4-BE49-F238E27FC236}">
                <a16:creationId xmlns:a16="http://schemas.microsoft.com/office/drawing/2014/main" id="{460128A1-96D1-C8B5-050D-838F202C34B2}"/>
              </a:ext>
            </a:extLst>
          </p:cNvPr>
          <p:cNvPicPr>
            <a:picLocks noChangeAspect="1"/>
          </p:cNvPicPr>
          <p:nvPr/>
        </p:nvPicPr>
        <p:blipFill>
          <a:blip r:embed="rId4"/>
          <a:stretch>
            <a:fillRect/>
          </a:stretch>
        </p:blipFill>
        <p:spPr>
          <a:xfrm>
            <a:off x="172221" y="4327863"/>
            <a:ext cx="5644064" cy="1201747"/>
          </a:xfrm>
          <a:prstGeom prst="rect">
            <a:avLst/>
          </a:prstGeom>
        </p:spPr>
      </p:pic>
      <p:pic>
        <p:nvPicPr>
          <p:cNvPr id="14" name="Picture 13">
            <a:extLst>
              <a:ext uri="{FF2B5EF4-FFF2-40B4-BE49-F238E27FC236}">
                <a16:creationId xmlns:a16="http://schemas.microsoft.com/office/drawing/2014/main" id="{39C2AAAD-2172-1D22-BD26-8A253C6141B4}"/>
              </a:ext>
            </a:extLst>
          </p:cNvPr>
          <p:cNvPicPr>
            <a:picLocks noChangeAspect="1"/>
          </p:cNvPicPr>
          <p:nvPr/>
        </p:nvPicPr>
        <p:blipFill>
          <a:blip r:embed="rId5"/>
          <a:stretch>
            <a:fillRect/>
          </a:stretch>
        </p:blipFill>
        <p:spPr>
          <a:xfrm>
            <a:off x="7254233" y="5592886"/>
            <a:ext cx="4765546" cy="1210034"/>
          </a:xfrm>
          <a:prstGeom prst="rect">
            <a:avLst/>
          </a:prstGeom>
        </p:spPr>
      </p:pic>
      <p:sp>
        <p:nvSpPr>
          <p:cNvPr id="15" name="TextBox 14">
            <a:extLst>
              <a:ext uri="{FF2B5EF4-FFF2-40B4-BE49-F238E27FC236}">
                <a16:creationId xmlns:a16="http://schemas.microsoft.com/office/drawing/2014/main" id="{F93AB261-2DF4-52DE-824C-80817F02606F}"/>
              </a:ext>
            </a:extLst>
          </p:cNvPr>
          <p:cNvSpPr txBox="1"/>
          <p:nvPr/>
        </p:nvSpPr>
        <p:spPr>
          <a:xfrm>
            <a:off x="269105" y="1472295"/>
            <a:ext cx="1102931" cy="369332"/>
          </a:xfrm>
          <a:prstGeom prst="rect">
            <a:avLst/>
          </a:prstGeom>
          <a:noFill/>
        </p:spPr>
        <p:txBody>
          <a:bodyPr wrap="none" rtlCol="0">
            <a:spAutoFit/>
          </a:bodyPr>
          <a:lstStyle/>
          <a:p>
            <a:r>
              <a:rPr lang="en-US" b="1" dirty="0"/>
              <a:t>Site Meta</a:t>
            </a:r>
          </a:p>
        </p:txBody>
      </p:sp>
      <p:sp>
        <p:nvSpPr>
          <p:cNvPr id="16" name="TextBox 15">
            <a:extLst>
              <a:ext uri="{FF2B5EF4-FFF2-40B4-BE49-F238E27FC236}">
                <a16:creationId xmlns:a16="http://schemas.microsoft.com/office/drawing/2014/main" id="{CA2098B7-C51A-3C63-AC46-03BD8DCD23DB}"/>
              </a:ext>
            </a:extLst>
          </p:cNvPr>
          <p:cNvSpPr txBox="1"/>
          <p:nvPr/>
        </p:nvSpPr>
        <p:spPr>
          <a:xfrm>
            <a:off x="7280168" y="2654353"/>
            <a:ext cx="2108975" cy="369332"/>
          </a:xfrm>
          <a:prstGeom prst="rect">
            <a:avLst/>
          </a:prstGeom>
          <a:noFill/>
        </p:spPr>
        <p:txBody>
          <a:bodyPr wrap="none" rtlCol="0">
            <a:spAutoFit/>
          </a:bodyPr>
          <a:lstStyle/>
          <a:p>
            <a:r>
              <a:rPr lang="en-US" b="1" dirty="0"/>
              <a:t>DQO Accuracy Meta</a:t>
            </a:r>
          </a:p>
        </p:txBody>
      </p:sp>
      <p:sp>
        <p:nvSpPr>
          <p:cNvPr id="17" name="TextBox 16">
            <a:extLst>
              <a:ext uri="{FF2B5EF4-FFF2-40B4-BE49-F238E27FC236}">
                <a16:creationId xmlns:a16="http://schemas.microsoft.com/office/drawing/2014/main" id="{68B74F9B-AE6A-0B19-720A-0808D5654657}"/>
              </a:ext>
            </a:extLst>
          </p:cNvPr>
          <p:cNvSpPr txBox="1"/>
          <p:nvPr/>
        </p:nvSpPr>
        <p:spPr>
          <a:xfrm>
            <a:off x="269105" y="3880887"/>
            <a:ext cx="3495893" cy="369332"/>
          </a:xfrm>
          <a:prstGeom prst="rect">
            <a:avLst/>
          </a:prstGeom>
          <a:noFill/>
        </p:spPr>
        <p:txBody>
          <a:bodyPr wrap="none" rtlCol="0">
            <a:spAutoFit/>
          </a:bodyPr>
          <a:lstStyle/>
          <a:p>
            <a:r>
              <a:rPr lang="en-US" b="1" dirty="0"/>
              <a:t>DQO Frequency and Completeness</a:t>
            </a:r>
          </a:p>
        </p:txBody>
      </p:sp>
      <p:sp>
        <p:nvSpPr>
          <p:cNvPr id="18" name="TextBox 17">
            <a:extLst>
              <a:ext uri="{FF2B5EF4-FFF2-40B4-BE49-F238E27FC236}">
                <a16:creationId xmlns:a16="http://schemas.microsoft.com/office/drawing/2014/main" id="{310CD9B5-6D07-B3A4-E990-BB063CF69DE9}"/>
              </a:ext>
            </a:extLst>
          </p:cNvPr>
          <p:cNvSpPr txBox="1"/>
          <p:nvPr/>
        </p:nvSpPr>
        <p:spPr>
          <a:xfrm>
            <a:off x="7280168" y="5180196"/>
            <a:ext cx="1238031" cy="369332"/>
          </a:xfrm>
          <a:prstGeom prst="rect">
            <a:avLst/>
          </a:prstGeom>
          <a:noFill/>
        </p:spPr>
        <p:txBody>
          <a:bodyPr wrap="none" rtlCol="0">
            <a:spAutoFit/>
          </a:bodyPr>
          <a:lstStyle/>
          <a:p>
            <a:r>
              <a:rPr lang="en-US" b="1" dirty="0"/>
              <a:t>WQX Meta</a:t>
            </a:r>
          </a:p>
        </p:txBody>
      </p:sp>
      <p:pic>
        <p:nvPicPr>
          <p:cNvPr id="2" name="Picture 1">
            <a:extLst>
              <a:ext uri="{FF2B5EF4-FFF2-40B4-BE49-F238E27FC236}">
                <a16:creationId xmlns:a16="http://schemas.microsoft.com/office/drawing/2014/main" id="{B476A337-E893-F2D9-13BC-742BA112538F}"/>
              </a:ext>
            </a:extLst>
          </p:cNvPr>
          <p:cNvPicPr>
            <a:picLocks noChangeAspect="1"/>
          </p:cNvPicPr>
          <p:nvPr/>
        </p:nvPicPr>
        <p:blipFill rotWithShape="1">
          <a:blip r:embed="rId6"/>
          <a:srcRect t="-1" b="83556"/>
          <a:stretch/>
        </p:blipFill>
        <p:spPr>
          <a:xfrm>
            <a:off x="269105" y="0"/>
            <a:ext cx="9144000" cy="870322"/>
          </a:xfrm>
          <a:prstGeom prst="rect">
            <a:avLst/>
          </a:prstGeom>
        </p:spPr>
      </p:pic>
    </p:spTree>
    <p:extLst>
      <p:ext uri="{BB962C8B-B14F-4D97-AF65-F5344CB8AC3E}">
        <p14:creationId xmlns:p14="http://schemas.microsoft.com/office/powerpoint/2010/main" val="409964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B831E7-4B1B-B3D8-D654-C09902BC5D5A}"/>
              </a:ext>
            </a:extLst>
          </p:cNvPr>
          <p:cNvPicPr>
            <a:picLocks noChangeAspect="1"/>
          </p:cNvPicPr>
          <p:nvPr/>
        </p:nvPicPr>
        <p:blipFill rotWithShape="1">
          <a:blip r:embed="rId2"/>
          <a:srcRect t="-1" b="83443"/>
          <a:stretch/>
        </p:blipFill>
        <p:spPr>
          <a:xfrm>
            <a:off x="333375" y="152400"/>
            <a:ext cx="9144000" cy="876300"/>
          </a:xfrm>
          <a:prstGeom prst="rect">
            <a:avLst/>
          </a:prstGeom>
        </p:spPr>
      </p:pic>
      <p:pic>
        <p:nvPicPr>
          <p:cNvPr id="12" name="Picture 11">
            <a:extLst>
              <a:ext uri="{FF2B5EF4-FFF2-40B4-BE49-F238E27FC236}">
                <a16:creationId xmlns:a16="http://schemas.microsoft.com/office/drawing/2014/main" id="{F0B2752B-BEE6-B1D1-A086-31B5C0B05D4E}"/>
              </a:ext>
            </a:extLst>
          </p:cNvPr>
          <p:cNvPicPr>
            <a:picLocks noChangeAspect="1"/>
          </p:cNvPicPr>
          <p:nvPr/>
        </p:nvPicPr>
        <p:blipFill>
          <a:blip r:embed="rId3"/>
          <a:stretch>
            <a:fillRect/>
          </a:stretch>
        </p:blipFill>
        <p:spPr>
          <a:xfrm>
            <a:off x="142976" y="1726570"/>
            <a:ext cx="11906048" cy="4979030"/>
          </a:xfrm>
          <a:prstGeom prst="rect">
            <a:avLst/>
          </a:prstGeom>
        </p:spPr>
      </p:pic>
      <p:sp>
        <p:nvSpPr>
          <p:cNvPr id="3" name="Title 3">
            <a:extLst>
              <a:ext uri="{FF2B5EF4-FFF2-40B4-BE49-F238E27FC236}">
                <a16:creationId xmlns:a16="http://schemas.microsoft.com/office/drawing/2014/main" id="{FDB7E6B2-B31A-8B82-AFA9-FB6F524C6278}"/>
              </a:ext>
            </a:extLst>
          </p:cNvPr>
          <p:cNvSpPr txBox="1">
            <a:spLocks/>
          </p:cNvSpPr>
          <p:nvPr/>
        </p:nvSpPr>
        <p:spPr>
          <a:xfrm>
            <a:off x="1453825" y="1028700"/>
            <a:ext cx="11360800"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rgbClr val="64C147"/>
                </a:solidFill>
              </a:rPr>
              <a:t>Results</a:t>
            </a:r>
          </a:p>
        </p:txBody>
      </p:sp>
    </p:spTree>
    <p:extLst>
      <p:ext uri="{BB962C8B-B14F-4D97-AF65-F5344CB8AC3E}">
        <p14:creationId xmlns:p14="http://schemas.microsoft.com/office/powerpoint/2010/main" val="410208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F0E460-162B-415E-8A6D-763795371565}"/>
              </a:ext>
            </a:extLst>
          </p:cNvPr>
          <p:cNvSpPr>
            <a:spLocks noGrp="1"/>
          </p:cNvSpPr>
          <p:nvPr>
            <p:ph type="body" idx="1"/>
          </p:nvPr>
        </p:nvSpPr>
        <p:spPr>
          <a:xfrm>
            <a:off x="4987600" y="2908299"/>
            <a:ext cx="2848300" cy="1346201"/>
          </a:xfrm>
        </p:spPr>
        <p:txBody>
          <a:bodyPr>
            <a:normAutofit/>
          </a:bodyPr>
          <a:lstStyle/>
          <a:p>
            <a:pPr marL="114300" indent="0">
              <a:buNone/>
            </a:pPr>
            <a:r>
              <a:rPr lang="en-US" sz="54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DEMO</a:t>
            </a:r>
            <a:endParaRPr lang="en-US" sz="5400"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p:txBody>
      </p:sp>
      <p:pic>
        <p:nvPicPr>
          <p:cNvPr id="4" name="Google Shape;103;p25">
            <a:extLst>
              <a:ext uri="{FF2B5EF4-FFF2-40B4-BE49-F238E27FC236}">
                <a16:creationId xmlns:a16="http://schemas.microsoft.com/office/drawing/2014/main" id="{823EADFD-DC34-04B6-3524-47DDE84B231C}"/>
              </a:ext>
            </a:extLst>
          </p:cNvPr>
          <p:cNvPicPr preferRelativeResize="0"/>
          <p:nvPr/>
        </p:nvPicPr>
        <p:blipFill>
          <a:blip r:embed="rId3">
            <a:alphaModFix/>
          </a:blip>
          <a:stretch>
            <a:fillRect/>
          </a:stretch>
        </p:blipFill>
        <p:spPr>
          <a:xfrm>
            <a:off x="1207507" y="354039"/>
            <a:ext cx="1409675" cy="1622825"/>
          </a:xfrm>
          <a:prstGeom prst="rect">
            <a:avLst/>
          </a:prstGeom>
          <a:noFill/>
          <a:ln>
            <a:noFill/>
          </a:ln>
        </p:spPr>
      </p:pic>
    </p:spTree>
    <p:extLst>
      <p:ext uri="{BB962C8B-B14F-4D97-AF65-F5344CB8AC3E}">
        <p14:creationId xmlns:p14="http://schemas.microsoft.com/office/powerpoint/2010/main" val="263291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3FD0C3-A612-ADCE-F929-1D1C4CCF91BF}"/>
              </a:ext>
            </a:extLst>
          </p:cNvPr>
          <p:cNvSpPr txBox="1"/>
          <p:nvPr/>
        </p:nvSpPr>
        <p:spPr>
          <a:xfrm>
            <a:off x="5301710" y="6559446"/>
            <a:ext cx="4572000" cy="276999"/>
          </a:xfrm>
          <a:prstGeom prst="rect">
            <a:avLst/>
          </a:prstGeom>
          <a:noFill/>
        </p:spPr>
        <p:txBody>
          <a:bodyPr wrap="square">
            <a:spAutoFit/>
          </a:bodyPr>
          <a:lstStyle/>
          <a:p>
            <a:r>
              <a:rPr lang="en-US" sz="1200" b="1" dirty="0">
                <a:solidFill>
                  <a:schemeClr val="accent1">
                    <a:lumMod val="75000"/>
                  </a:schemeClr>
                </a:solidFill>
                <a:hlinkClick r:id="rId2">
                  <a:extLst>
                    <a:ext uri="{A12FA001-AC4F-418D-AE19-62706E023703}">
                      <ahyp:hlinkClr xmlns:ahyp="http://schemas.microsoft.com/office/drawing/2018/hyperlinkcolor" val="tx"/>
                    </a:ext>
                  </a:extLst>
                </a:hlinkClick>
              </a:rPr>
              <a:t>https://massbays-tech.github.io/MassWateR/</a:t>
            </a:r>
            <a:r>
              <a:rPr lang="en-US" sz="1200" b="1" dirty="0">
                <a:solidFill>
                  <a:schemeClr val="accent1">
                    <a:lumMod val="75000"/>
                  </a:schemeClr>
                </a:solidFill>
              </a:rPr>
              <a:t> </a:t>
            </a:r>
          </a:p>
        </p:txBody>
      </p:sp>
      <p:pic>
        <p:nvPicPr>
          <p:cNvPr id="3" name="Picture 2">
            <a:hlinkClick r:id="rId2"/>
            <a:extLst>
              <a:ext uri="{FF2B5EF4-FFF2-40B4-BE49-F238E27FC236}">
                <a16:creationId xmlns:a16="http://schemas.microsoft.com/office/drawing/2014/main" id="{39882332-898E-A53D-3C0B-AEBC59ED87F4}"/>
              </a:ext>
            </a:extLst>
          </p:cNvPr>
          <p:cNvPicPr>
            <a:picLocks noChangeAspect="1"/>
          </p:cNvPicPr>
          <p:nvPr/>
        </p:nvPicPr>
        <p:blipFill>
          <a:blip r:embed="rId3"/>
          <a:stretch>
            <a:fillRect/>
          </a:stretch>
        </p:blipFill>
        <p:spPr>
          <a:xfrm>
            <a:off x="2965429" y="121406"/>
            <a:ext cx="8949480" cy="6364900"/>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1549226C-070C-AD13-5C87-E620518CB701}"/>
              </a:ext>
            </a:extLst>
          </p:cNvPr>
          <p:cNvSpPr>
            <a:spLocks noGrp="1"/>
          </p:cNvSpPr>
          <p:nvPr>
            <p:ph type="title"/>
          </p:nvPr>
        </p:nvSpPr>
        <p:spPr>
          <a:xfrm>
            <a:off x="83127" y="371694"/>
            <a:ext cx="11360800" cy="763600"/>
          </a:xfrm>
        </p:spPr>
        <p:txBody>
          <a:bodyPr>
            <a:normAutofit fontScale="90000"/>
          </a:bodyPr>
          <a:lstStyle/>
          <a:p>
            <a:r>
              <a:rPr lang="en-US" dirty="0">
                <a:solidFill>
                  <a:srgbClr val="64C147"/>
                </a:solidFill>
                <a:latin typeface="Aptos" panose="020B0004020202020204" pitchFamily="34" charset="0"/>
              </a:rPr>
              <a:t>Website / User</a:t>
            </a:r>
            <a:br>
              <a:rPr lang="en-US" dirty="0">
                <a:solidFill>
                  <a:srgbClr val="64C147"/>
                </a:solidFill>
                <a:latin typeface="Aptos" panose="020B0004020202020204" pitchFamily="34" charset="0"/>
              </a:rPr>
            </a:br>
            <a:r>
              <a:rPr lang="en-US" dirty="0">
                <a:solidFill>
                  <a:srgbClr val="64C147"/>
                </a:solidFill>
                <a:latin typeface="Aptos" panose="020B0004020202020204" pitchFamily="34" charset="0"/>
              </a:rPr>
              <a:t>Guide</a:t>
            </a:r>
          </a:p>
        </p:txBody>
      </p:sp>
    </p:spTree>
    <p:extLst>
      <p:ext uri="{BB962C8B-B14F-4D97-AF65-F5344CB8AC3E}">
        <p14:creationId xmlns:p14="http://schemas.microsoft.com/office/powerpoint/2010/main" val="86297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4" name="Google Shape;144;p21">
            <a:extLst>
              <a:ext uri="{FF2B5EF4-FFF2-40B4-BE49-F238E27FC236}">
                <a16:creationId xmlns:a16="http://schemas.microsoft.com/office/drawing/2014/main" id="{55BCDB12-8944-45A5-C799-A65E565F6F86}"/>
              </a:ext>
            </a:extLst>
          </p:cNvPr>
          <p:cNvSpPr txBox="1">
            <a:spLocks/>
          </p:cNvSpPr>
          <p:nvPr/>
        </p:nvSpPr>
        <p:spPr>
          <a:xfrm>
            <a:off x="132423" y="310337"/>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a:solidFill>
                  <a:srgbClr val="64C147"/>
                </a:solidFill>
                <a:latin typeface="Aptos" panose="020B0004020202020204" pitchFamily="34" charset="0"/>
              </a:rPr>
              <a:t>Community of </a:t>
            </a:r>
          </a:p>
          <a:p>
            <a:r>
              <a:rPr lang="en-US" sz="2400" dirty="0">
                <a:solidFill>
                  <a:srgbClr val="64C147"/>
                </a:solidFill>
                <a:latin typeface="Aptos" panose="020B0004020202020204" pitchFamily="34" charset="0"/>
              </a:rPr>
              <a:t>Practice (CoP)</a:t>
            </a:r>
          </a:p>
        </p:txBody>
      </p:sp>
      <p:pic>
        <p:nvPicPr>
          <p:cNvPr id="5" name="Picture 4">
            <a:hlinkClick r:id="rId3"/>
            <a:extLst>
              <a:ext uri="{FF2B5EF4-FFF2-40B4-BE49-F238E27FC236}">
                <a16:creationId xmlns:a16="http://schemas.microsoft.com/office/drawing/2014/main" id="{9D059F96-11BF-FBC2-EA17-2F106847ECDF}"/>
              </a:ext>
            </a:extLst>
          </p:cNvPr>
          <p:cNvPicPr>
            <a:picLocks noChangeAspect="1"/>
          </p:cNvPicPr>
          <p:nvPr/>
        </p:nvPicPr>
        <p:blipFill rotWithShape="1">
          <a:blip r:embed="rId4"/>
          <a:srcRect b="8148"/>
          <a:stretch/>
        </p:blipFill>
        <p:spPr>
          <a:xfrm>
            <a:off x="3011053" y="181028"/>
            <a:ext cx="8345001" cy="621599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0AAA650-F478-AB7C-6808-98F7533FFC91}"/>
              </a:ext>
            </a:extLst>
          </p:cNvPr>
          <p:cNvSpPr txBox="1"/>
          <p:nvPr/>
        </p:nvSpPr>
        <p:spPr>
          <a:xfrm>
            <a:off x="5083113" y="6546167"/>
            <a:ext cx="6096000" cy="261610"/>
          </a:xfrm>
          <a:prstGeom prst="rect">
            <a:avLst/>
          </a:prstGeom>
          <a:noFill/>
        </p:spPr>
        <p:txBody>
          <a:bodyPr wrap="square">
            <a:spAutoFit/>
          </a:bodyPr>
          <a:lstStyle/>
          <a:p>
            <a:r>
              <a:rPr lang="en-US" sz="1100" b="1" dirty="0">
                <a:solidFill>
                  <a:schemeClr val="accent1">
                    <a:lumMod val="75000"/>
                  </a:schemeClr>
                </a:solidFill>
                <a:hlinkClick r:id="rId3">
                  <a:extLst>
                    <a:ext uri="{A12FA001-AC4F-418D-AE19-62706E023703}">
                      <ahyp:hlinkClr xmlns:ahyp="http://schemas.microsoft.com/office/drawing/2018/hyperlinkcolor" val="tx"/>
                    </a:ext>
                  </a:extLst>
                </a:hlinkClick>
              </a:rPr>
              <a:t>https://massbays.discourse.group/c/masswater-r-tools/</a:t>
            </a:r>
            <a:r>
              <a:rPr lang="en-US" sz="1100" b="1" dirty="0">
                <a:solidFill>
                  <a:schemeClr val="accent1">
                    <a:lumMod val="75000"/>
                  </a:schemeClr>
                </a:solidFill>
              </a:rPr>
              <a:t>  </a:t>
            </a:r>
          </a:p>
        </p:txBody>
      </p:sp>
    </p:spTree>
    <p:extLst>
      <p:ext uri="{BB962C8B-B14F-4D97-AF65-F5344CB8AC3E}">
        <p14:creationId xmlns:p14="http://schemas.microsoft.com/office/powerpoint/2010/main" val="190920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B3D162-CA1D-FA4F-F18F-D80F0F9805C4}"/>
              </a:ext>
            </a:extLst>
          </p:cNvPr>
          <p:cNvSpPr txBox="1"/>
          <p:nvPr/>
        </p:nvSpPr>
        <p:spPr>
          <a:xfrm>
            <a:off x="609600" y="545525"/>
            <a:ext cx="8813800" cy="584775"/>
          </a:xfrm>
          <a:prstGeom prst="rect">
            <a:avLst/>
          </a:prstGeom>
          <a:noFill/>
        </p:spPr>
        <p:txBody>
          <a:bodyPr wrap="square">
            <a:spAutoFit/>
          </a:bodyPr>
          <a:lstStyle/>
          <a:p>
            <a:r>
              <a:rPr lang="en-US" sz="3200" dirty="0">
                <a:solidFill>
                  <a:srgbClr val="64C147"/>
                </a:solidFill>
                <a:latin typeface="Aptos" panose="020B0004020202020204" pitchFamily="34" charset="0"/>
              </a:rPr>
              <a:t>Can </a:t>
            </a:r>
            <a:r>
              <a:rPr lang="en-US" sz="3200" dirty="0" err="1">
                <a:solidFill>
                  <a:srgbClr val="64C147"/>
                </a:solidFill>
                <a:latin typeface="Aptos" panose="020B0004020202020204" pitchFamily="34" charset="0"/>
              </a:rPr>
              <a:t>MassWateR</a:t>
            </a:r>
            <a:r>
              <a:rPr lang="en-US" sz="3200" dirty="0">
                <a:solidFill>
                  <a:srgbClr val="64C147"/>
                </a:solidFill>
                <a:latin typeface="Aptos" panose="020B0004020202020204" pitchFamily="34" charset="0"/>
              </a:rPr>
              <a:t> be used in other states? Yes!</a:t>
            </a:r>
            <a:endParaRPr lang="en-US" sz="2800" dirty="0">
              <a:latin typeface="Aptos" panose="020B0004020202020204" pitchFamily="34" charset="0"/>
            </a:endParaRPr>
          </a:p>
        </p:txBody>
      </p:sp>
      <p:sp>
        <p:nvSpPr>
          <p:cNvPr id="6" name="TextBox 5">
            <a:extLst>
              <a:ext uri="{FF2B5EF4-FFF2-40B4-BE49-F238E27FC236}">
                <a16:creationId xmlns:a16="http://schemas.microsoft.com/office/drawing/2014/main" id="{8755F44D-9C8C-6821-DC75-26C2F00EBDF5}"/>
              </a:ext>
            </a:extLst>
          </p:cNvPr>
          <p:cNvSpPr txBox="1"/>
          <p:nvPr/>
        </p:nvSpPr>
        <p:spPr>
          <a:xfrm>
            <a:off x="711200" y="1600200"/>
            <a:ext cx="8967519" cy="1754326"/>
          </a:xfrm>
          <a:prstGeom prst="rect">
            <a:avLst/>
          </a:prstGeom>
          <a:noFill/>
        </p:spPr>
        <p:txBody>
          <a:bodyPr wrap="none" rtlCol="0">
            <a:spAutoFit/>
          </a:bodyPr>
          <a:lstStyle/>
          <a:p>
            <a:pPr marL="285750" indent="-285750">
              <a:buFont typeface="Arial" panose="020B0604020202020204" pitchFamily="34" charset="0"/>
              <a:buChar char="•"/>
            </a:pPr>
            <a:r>
              <a:rPr lang="en-US" sz="1800" dirty="0">
                <a:latin typeface="Aptos" panose="020B0004020202020204" pitchFamily="34" charset="0"/>
              </a:rPr>
              <a:t>Developed with significant input from Massachusetts watershed organizations</a:t>
            </a:r>
          </a:p>
          <a:p>
            <a:pPr marL="285750" indent="-285750">
              <a:buFont typeface="Arial" panose="020B0604020202020204" pitchFamily="34" charset="0"/>
              <a:buChar char="•"/>
            </a:pPr>
            <a:endParaRPr lang="en-US" sz="1800" dirty="0">
              <a:latin typeface="Aptos" panose="020B0004020202020204" pitchFamily="34" charset="0"/>
            </a:endParaRPr>
          </a:p>
          <a:p>
            <a:pPr marL="285750" indent="-285750">
              <a:buFont typeface="Arial" panose="020B0604020202020204" pitchFamily="34" charset="0"/>
              <a:buChar char="•"/>
            </a:pPr>
            <a:r>
              <a:rPr lang="en-US" sz="1800" dirty="0">
                <a:latin typeface="Aptos" panose="020B0004020202020204" pitchFamily="34" charset="0"/>
              </a:rPr>
              <a:t>QC report designed to meet MassDEP’s needs, some graphics display DEP thresholds</a:t>
            </a:r>
          </a:p>
          <a:p>
            <a:pPr marL="285750" indent="-285750">
              <a:buFont typeface="Arial" panose="020B0604020202020204" pitchFamily="34" charset="0"/>
              <a:buChar char="•"/>
            </a:pPr>
            <a:endParaRPr lang="en-US" sz="1800" dirty="0">
              <a:latin typeface="Aptos" panose="020B0004020202020204" pitchFamily="34" charset="0"/>
            </a:endParaRPr>
          </a:p>
          <a:p>
            <a:pPr marL="285750" indent="-285750">
              <a:buFont typeface="Arial" panose="020B0604020202020204" pitchFamily="34" charset="0"/>
              <a:buChar char="•"/>
            </a:pPr>
            <a:r>
              <a:rPr lang="en-US" sz="1800" dirty="0">
                <a:latin typeface="Aptos" panose="020B0004020202020204" pitchFamily="34" charset="0"/>
              </a:rPr>
              <a:t>Should get feedback from your state’s tool users AND data end users</a:t>
            </a:r>
          </a:p>
          <a:p>
            <a:endParaRPr lang="en-US" sz="1800" dirty="0">
              <a:latin typeface="Aptos" panose="020B0004020202020204" pitchFamily="34" charset="0"/>
            </a:endParaRPr>
          </a:p>
        </p:txBody>
      </p:sp>
      <p:sp>
        <p:nvSpPr>
          <p:cNvPr id="2" name="TextBox 1">
            <a:extLst>
              <a:ext uri="{FF2B5EF4-FFF2-40B4-BE49-F238E27FC236}">
                <a16:creationId xmlns:a16="http://schemas.microsoft.com/office/drawing/2014/main" id="{05006ABB-18FB-06D7-D3BD-0A220D0CA9AC}"/>
              </a:ext>
            </a:extLst>
          </p:cNvPr>
          <p:cNvSpPr txBox="1"/>
          <p:nvPr/>
        </p:nvSpPr>
        <p:spPr>
          <a:xfrm>
            <a:off x="609600" y="3695125"/>
            <a:ext cx="8813800" cy="584775"/>
          </a:xfrm>
          <a:prstGeom prst="rect">
            <a:avLst/>
          </a:prstGeom>
          <a:noFill/>
        </p:spPr>
        <p:txBody>
          <a:bodyPr wrap="square">
            <a:spAutoFit/>
          </a:bodyPr>
          <a:lstStyle/>
          <a:p>
            <a:r>
              <a:rPr lang="en-US" sz="3200" dirty="0">
                <a:solidFill>
                  <a:srgbClr val="64C147"/>
                </a:solidFill>
                <a:latin typeface="Aptos" panose="020B0004020202020204" pitchFamily="34" charset="0"/>
              </a:rPr>
              <a:t>Want to make changes?</a:t>
            </a:r>
            <a:endParaRPr lang="en-US" sz="2800" dirty="0">
              <a:latin typeface="Aptos" panose="020B0004020202020204" pitchFamily="34" charset="0"/>
            </a:endParaRPr>
          </a:p>
        </p:txBody>
      </p:sp>
      <p:sp>
        <p:nvSpPr>
          <p:cNvPr id="3" name="TextBox 2">
            <a:extLst>
              <a:ext uri="{FF2B5EF4-FFF2-40B4-BE49-F238E27FC236}">
                <a16:creationId xmlns:a16="http://schemas.microsoft.com/office/drawing/2014/main" id="{C6D72137-4518-0BBF-C80A-28932663F6B7}"/>
              </a:ext>
            </a:extLst>
          </p:cNvPr>
          <p:cNvSpPr txBox="1"/>
          <p:nvPr/>
        </p:nvSpPr>
        <p:spPr>
          <a:xfrm>
            <a:off x="711200" y="4545449"/>
            <a:ext cx="8712200"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Aptos" panose="020B0004020202020204" pitchFamily="34" charset="0"/>
              </a:rPr>
              <a:t>Code re-write (open source)</a:t>
            </a:r>
          </a:p>
          <a:p>
            <a:pPr marL="285750" indent="-285750">
              <a:buFont typeface="Arial" panose="020B0604020202020204" pitchFamily="34" charset="0"/>
              <a:buChar char="•"/>
            </a:pPr>
            <a:endParaRPr lang="en-US" sz="1800" dirty="0">
              <a:latin typeface="Aptos" panose="020B0004020202020204" pitchFamily="34" charset="0"/>
            </a:endParaRPr>
          </a:p>
          <a:p>
            <a:pPr marL="285750" indent="-285750">
              <a:buFont typeface="Arial" panose="020B0604020202020204" pitchFamily="34" charset="0"/>
              <a:buChar char="•"/>
            </a:pPr>
            <a:r>
              <a:rPr lang="en-US" sz="1800" dirty="0">
                <a:latin typeface="Aptos" panose="020B0004020202020204" pitchFamily="34" charset="0"/>
              </a:rPr>
              <a:t>Pursuing EN’24 funding that will also expand use across U.S. Northeast</a:t>
            </a:r>
          </a:p>
          <a:p>
            <a:pPr marL="285750" indent="-285750">
              <a:buFont typeface="Arial" panose="020B0604020202020204" pitchFamily="34" charset="0"/>
              <a:buChar char="•"/>
            </a:pPr>
            <a:endParaRPr lang="en-US" sz="1800" dirty="0">
              <a:latin typeface="Aptos" panose="020B0004020202020204" pitchFamily="34" charset="0"/>
            </a:endParaRPr>
          </a:p>
          <a:p>
            <a:pPr marL="285750" indent="-285750">
              <a:buFont typeface="Arial" panose="020B0604020202020204" pitchFamily="34" charset="0"/>
              <a:buChar char="•"/>
            </a:pPr>
            <a:r>
              <a:rPr lang="en-US" sz="1800" dirty="0">
                <a:latin typeface="Aptos" panose="020B0004020202020204" pitchFamily="34" charset="0"/>
              </a:rPr>
              <a:t>Open to improvement suggestions via our CoP forum</a:t>
            </a:r>
          </a:p>
          <a:p>
            <a:pPr marL="285750" indent="-285750">
              <a:buFont typeface="Arial" panose="020B0604020202020204" pitchFamily="34" charset="0"/>
              <a:buChar char="•"/>
            </a:pPr>
            <a:endParaRPr lang="en-US" sz="1800" dirty="0">
              <a:latin typeface="Aptos" panose="020B0004020202020204" pitchFamily="34" charset="0"/>
            </a:endParaRPr>
          </a:p>
        </p:txBody>
      </p:sp>
    </p:spTree>
    <p:extLst>
      <p:ext uri="{BB962C8B-B14F-4D97-AF65-F5344CB8AC3E}">
        <p14:creationId xmlns:p14="http://schemas.microsoft.com/office/powerpoint/2010/main" val="115379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B3D162-CA1D-FA4F-F18F-D80F0F9805C4}"/>
              </a:ext>
            </a:extLst>
          </p:cNvPr>
          <p:cNvSpPr txBox="1"/>
          <p:nvPr/>
        </p:nvSpPr>
        <p:spPr>
          <a:xfrm>
            <a:off x="368531" y="397674"/>
            <a:ext cx="8813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64C147"/>
                </a:solidFill>
                <a:effectLst/>
                <a:uLnTx/>
                <a:uFillTx/>
                <a:latin typeface="Aptos" panose="020B0004020202020204" pitchFamily="34" charset="0"/>
                <a:sym typeface="Arial"/>
              </a:rPr>
              <a:t>Increasing reach &amp; accessibility</a:t>
            </a:r>
            <a:endParaRPr kumimoji="0" lang="en-US" sz="2800" b="0" i="0" u="none" strike="noStrike" kern="0" cap="none" spc="0" normalizeH="0" baseline="0" noProof="0" dirty="0">
              <a:ln>
                <a:noFill/>
              </a:ln>
              <a:solidFill>
                <a:srgbClr val="64C147"/>
              </a:solidFill>
              <a:effectLst/>
              <a:uLnTx/>
              <a:uFillTx/>
              <a:latin typeface="Aptos" panose="020B0004020202020204" pitchFamily="34" charset="0"/>
              <a:sym typeface="Arial"/>
            </a:endParaRPr>
          </a:p>
        </p:txBody>
      </p:sp>
      <p:sp>
        <p:nvSpPr>
          <p:cNvPr id="6" name="TextBox 5">
            <a:extLst>
              <a:ext uri="{FF2B5EF4-FFF2-40B4-BE49-F238E27FC236}">
                <a16:creationId xmlns:a16="http://schemas.microsoft.com/office/drawing/2014/main" id="{8755F44D-9C8C-6821-DC75-26C2F00EBDF5}"/>
              </a:ext>
            </a:extLst>
          </p:cNvPr>
          <p:cNvSpPr txBox="1"/>
          <p:nvPr/>
        </p:nvSpPr>
        <p:spPr>
          <a:xfrm>
            <a:off x="609600" y="1318478"/>
            <a:ext cx="4895892" cy="4449744"/>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Applied for EPA Exchange Network Grant (2024)</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Partnering with 4 NEPs across New England to:</a:t>
            </a:r>
          </a:p>
          <a:p>
            <a:pPr marL="285750" marR="0" lvl="5"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Create R Shiny app for </a:t>
            </a:r>
            <a:r>
              <a:rPr kumimoji="0" lang="en-US" sz="1800" b="0" i="0" u="none" strike="noStrike" kern="0" cap="none" spc="0" normalizeH="0" baseline="0" noProof="0" dirty="0" err="1">
                <a:ln>
                  <a:noFill/>
                </a:ln>
                <a:solidFill>
                  <a:srgbClr val="000000"/>
                </a:solidFill>
                <a:effectLst/>
                <a:uLnTx/>
                <a:uFillTx/>
                <a:latin typeface="Aptos" panose="020B0004020202020204" pitchFamily="34" charset="0"/>
                <a:sym typeface="Arial"/>
              </a:rPr>
              <a:t>MassWateR</a:t>
            </a: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6"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New functions for non-MA states</a:t>
            </a:r>
          </a:p>
          <a:p>
            <a:pPr marL="285750" marR="0" lvl="3"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Adapt R Shiny app for continuous data</a:t>
            </a:r>
          </a:p>
          <a:p>
            <a:pPr marL="285750" marR="0" lvl="3"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Improve outputs</a:t>
            </a:r>
          </a:p>
          <a:p>
            <a:pPr marL="285750" marR="0" lvl="3"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Trainings &amp; tech support</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p:txBody>
      </p:sp>
      <p:sp>
        <p:nvSpPr>
          <p:cNvPr id="3" name="TextBox 2">
            <a:extLst>
              <a:ext uri="{FF2B5EF4-FFF2-40B4-BE49-F238E27FC236}">
                <a16:creationId xmlns:a16="http://schemas.microsoft.com/office/drawing/2014/main" id="{C6D72137-4518-0BBF-C80A-28932663F6B7}"/>
              </a:ext>
            </a:extLst>
          </p:cNvPr>
          <p:cNvSpPr txBox="1"/>
          <p:nvPr/>
        </p:nvSpPr>
        <p:spPr>
          <a:xfrm>
            <a:off x="711200" y="4611469"/>
            <a:ext cx="87122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3BA74AEF-0E58-7787-6C7C-371721F48BC9}"/>
              </a:ext>
            </a:extLst>
          </p:cNvPr>
          <p:cNvPicPr>
            <a:picLocks noChangeAspect="1"/>
          </p:cNvPicPr>
          <p:nvPr/>
        </p:nvPicPr>
        <p:blipFill>
          <a:blip r:embed="rId3"/>
          <a:stretch>
            <a:fillRect/>
          </a:stretch>
        </p:blipFill>
        <p:spPr>
          <a:xfrm>
            <a:off x="5140730" y="3429000"/>
            <a:ext cx="6772682" cy="3141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82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7" name="Picture 6" descr="Question mark symbol">
            <a:extLst>
              <a:ext uri="{FF2B5EF4-FFF2-40B4-BE49-F238E27FC236}">
                <a16:creationId xmlns:a16="http://schemas.microsoft.com/office/drawing/2014/main" id="{72EB4063-30B5-24E6-9311-4D94B1C39361}"/>
              </a:ext>
            </a:extLst>
          </p:cNvPr>
          <p:cNvPicPr>
            <a:picLocks noChangeAspect="1"/>
          </p:cNvPicPr>
          <p:nvPr/>
        </p:nvPicPr>
        <p:blipFill>
          <a:blip r:embed="rId3"/>
          <a:stretch>
            <a:fillRect/>
          </a:stretch>
        </p:blipFill>
        <p:spPr>
          <a:xfrm>
            <a:off x="0" y="5861"/>
            <a:ext cx="12192000" cy="6846277"/>
          </a:xfrm>
          <a:prstGeom prst="rect">
            <a:avLst/>
          </a:prstGeom>
        </p:spPr>
      </p:pic>
      <p:sp>
        <p:nvSpPr>
          <p:cNvPr id="160" name="Google Shape;160;p32"/>
          <p:cNvSpPr txBox="1">
            <a:spLocks noGrp="1"/>
          </p:cNvSpPr>
          <p:nvPr>
            <p:ph type="body" idx="1"/>
          </p:nvPr>
        </p:nvSpPr>
        <p:spPr>
          <a:xfrm>
            <a:off x="1833525" y="653998"/>
            <a:ext cx="8522700" cy="5550000"/>
          </a:xfrm>
          <a:prstGeom prst="rect">
            <a:avLst/>
          </a:prstGeom>
        </p:spPr>
        <p:txBody>
          <a:bodyPr spcFirstLastPara="1" wrap="square" lIns="91425" tIns="91425" rIns="91425" bIns="91425" anchor="t" anchorCtr="0">
            <a:normAutofit/>
          </a:bodyPr>
          <a:lstStyle/>
          <a:p>
            <a:pPr marL="0" indent="0" algn="ctr">
              <a:buNone/>
            </a:pPr>
            <a:endParaRPr sz="3200" dirty="0"/>
          </a:p>
          <a:p>
            <a:pPr marL="0" indent="0" algn="ctr">
              <a:buNone/>
            </a:pPr>
            <a:endParaRPr sz="3200" dirty="0"/>
          </a:p>
        </p:txBody>
      </p:sp>
      <p:sp>
        <p:nvSpPr>
          <p:cNvPr id="4" name="TextBox 3">
            <a:extLst>
              <a:ext uri="{FF2B5EF4-FFF2-40B4-BE49-F238E27FC236}">
                <a16:creationId xmlns:a16="http://schemas.microsoft.com/office/drawing/2014/main" id="{10989003-0EE3-D43A-4EDC-E690B0DBD871}"/>
              </a:ext>
            </a:extLst>
          </p:cNvPr>
          <p:cNvSpPr txBox="1"/>
          <p:nvPr/>
        </p:nvSpPr>
        <p:spPr>
          <a:xfrm>
            <a:off x="6870544" y="1323067"/>
            <a:ext cx="5570837" cy="4268156"/>
          </a:xfrm>
          <a:prstGeom prst="rect">
            <a:avLst/>
          </a:prstGeom>
          <a:noFill/>
        </p:spPr>
        <p:txBody>
          <a:bodyPr wrap="square">
            <a:spAutoFit/>
          </a:bodyPr>
          <a:lstStyle/>
          <a:p>
            <a:pPr marL="0" marR="0" algn="ctr">
              <a:lnSpc>
                <a:spcPct val="107000"/>
              </a:lnSpc>
              <a:spcBef>
                <a:spcPts val="0"/>
              </a:spcBef>
              <a:spcAft>
                <a:spcPts val="800"/>
              </a:spcAft>
            </a:pPr>
            <a:r>
              <a:rPr lang="en-US" sz="1600" dirty="0" err="1">
                <a:effectLst/>
                <a:latin typeface="Calibri" panose="020F0502020204030204" pitchFamily="34" charset="0"/>
                <a:ea typeface="Calibri" panose="020F0502020204030204" pitchFamily="34" charset="0"/>
                <a:cs typeface="Calibri" panose="020F0502020204030204" pitchFamily="34" charset="0"/>
              </a:rPr>
              <a:t>AquaQAPP</a:t>
            </a:r>
            <a:r>
              <a:rPr lang="en-US" sz="1600" dirty="0">
                <a:effectLst/>
                <a:latin typeface="Calibri" panose="020F0502020204030204" pitchFamily="34" charset="0"/>
                <a:ea typeface="Calibri" panose="020F0502020204030204" pitchFamily="34" charset="0"/>
                <a:cs typeface="Calibri" panose="020F0502020204030204" pitchFamily="34" charset="0"/>
              </a:rPr>
              <a:t> website:</a:t>
            </a: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hlinkClick r:id="rId4"/>
              </a:rPr>
              <a:t>www.AquaQAPP.com</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sz="1600" dirty="0" err="1">
                <a:effectLst/>
                <a:latin typeface="Calibri" panose="020F0502020204030204" pitchFamily="34" charset="0"/>
                <a:ea typeface="Calibri" panose="020F0502020204030204" pitchFamily="34" charset="0"/>
                <a:cs typeface="Calibri" panose="020F0502020204030204" pitchFamily="34" charset="0"/>
              </a:rPr>
              <a:t>MassWateR</a:t>
            </a:r>
            <a:r>
              <a:rPr lang="en-US" sz="1600" dirty="0">
                <a:effectLst/>
                <a:latin typeface="Calibri" panose="020F0502020204030204" pitchFamily="34" charset="0"/>
                <a:ea typeface="Calibri" panose="020F0502020204030204" pitchFamily="34" charset="0"/>
                <a:cs typeface="Calibri" panose="020F0502020204030204" pitchFamily="34" charset="0"/>
              </a:rPr>
              <a:t> GitHub website (user guide) </a:t>
            </a:r>
          </a:p>
          <a:p>
            <a:pPr marL="0" marR="0" algn="ctr">
              <a:lnSpc>
                <a:spcPct val="107000"/>
              </a:lnSpc>
              <a:spcBef>
                <a:spcPts val="0"/>
              </a:spcBef>
              <a:spcAft>
                <a:spcPts val="800"/>
              </a:spcAft>
            </a:pP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https://massbays-tech.github.io/MassWateR/articles/MassWateR.html</a:t>
            </a: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rPr>
              <a:t>Community of Practice (help forum) </a:t>
            </a:r>
          </a:p>
          <a:p>
            <a:pPr marL="0" marR="0" algn="ctr">
              <a:lnSpc>
                <a:spcPct val="107000"/>
              </a:lnSpc>
              <a:spcBef>
                <a:spcPts val="0"/>
              </a:spcBef>
              <a:spcAft>
                <a:spcPts val="800"/>
              </a:spcAft>
            </a:pPr>
            <a:r>
              <a:rPr lang="en-US" sz="1600" u="sng" dirty="0">
                <a:solidFill>
                  <a:srgbClr val="0563C1"/>
                </a:solidFill>
                <a:latin typeface="Calibri" panose="020F0502020204030204" pitchFamily="34" charset="0"/>
                <a:ea typeface="Calibri" panose="020F0502020204030204" pitchFamily="34" charset="0"/>
                <a:cs typeface="Calibri" panose="020F0502020204030204" pitchFamily="34" charset="0"/>
              </a:rPr>
              <a:t>https://massbays.discourse.group/</a:t>
            </a:r>
            <a:endParaRPr lang="en-US" sz="1600" i="1"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600" i="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sz="1600" i="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Contact</a:t>
            </a:r>
            <a:r>
              <a:rPr lang="en-US" sz="160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0" marR="0" algn="ctr">
              <a:lnSpc>
                <a:spcPct val="107000"/>
              </a:lnSpc>
              <a:spcBef>
                <a:spcPts val="0"/>
              </a:spcBef>
              <a:spcAft>
                <a:spcPts val="800"/>
              </a:spcAft>
            </a:pP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Jillian.Carr@umb.edu</a:t>
            </a:r>
            <a:r>
              <a:rPr lang="en-US" sz="1600" u="none" strike="noStrik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B5AD86C2-295F-7AB4-CD2B-D4E0128B4E84}"/>
              </a:ext>
            </a:extLst>
          </p:cNvPr>
          <p:cNvSpPr txBox="1"/>
          <p:nvPr/>
        </p:nvSpPr>
        <p:spPr>
          <a:xfrm>
            <a:off x="1204063" y="2967333"/>
            <a:ext cx="3300904" cy="923330"/>
          </a:xfrm>
          <a:prstGeom prst="rect">
            <a:avLst/>
          </a:prstGeom>
          <a:noFill/>
        </p:spPr>
        <p:txBody>
          <a:bodyPr wrap="none" rtlCol="0">
            <a:spAutoFit/>
          </a:bodyPr>
          <a:lstStyle/>
          <a:p>
            <a:r>
              <a:rPr lang="en-US" sz="5400" dirty="0">
                <a:latin typeface="Aptos" panose="020B0004020202020204" pitchFamily="34" charset="0"/>
              </a:rPr>
              <a:t>Questions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8FBC-55FB-D81B-99EC-CD124B8EF043}"/>
              </a:ext>
            </a:extLst>
          </p:cNvPr>
          <p:cNvSpPr>
            <a:spLocks noGrp="1"/>
          </p:cNvSpPr>
          <p:nvPr>
            <p:ph type="title"/>
          </p:nvPr>
        </p:nvSpPr>
        <p:spPr>
          <a:xfrm>
            <a:off x="838200" y="600075"/>
            <a:ext cx="10515600" cy="1090613"/>
          </a:xfrm>
          <a:noFill/>
          <a:ln>
            <a:noFill/>
          </a:ln>
        </p:spPr>
        <p:txBody>
          <a:bodyPr spcFirstLastPara="1" vert="horz" wrap="square" lIns="91425" tIns="91425" rIns="91425" bIns="91425" rtlCol="0" anchor="t" anchorCtr="0">
            <a:normAutofit/>
          </a:bodyPr>
          <a:lstStyle/>
          <a:p>
            <a:pPr>
              <a:lnSpc>
                <a:spcPct val="100000"/>
              </a:lnSpc>
              <a:spcBef>
                <a:spcPts val="0"/>
              </a:spcBef>
              <a:buClr>
                <a:schemeClr val="dk1"/>
              </a:buClr>
              <a:buSzPts val="3111"/>
              <a:buFont typeface="Arial"/>
            </a:pPr>
            <a:r>
              <a:rPr lang="en-US" sz="4200" dirty="0">
                <a:solidFill>
                  <a:srgbClr val="64C147"/>
                </a:solidFill>
                <a:latin typeface="Arial"/>
                <a:cs typeface="Arial"/>
              </a:rPr>
              <a:t>Acknowledgements</a:t>
            </a:r>
          </a:p>
        </p:txBody>
      </p:sp>
      <p:sp>
        <p:nvSpPr>
          <p:cNvPr id="4" name="Google Shape;168;p33">
            <a:extLst>
              <a:ext uri="{FF2B5EF4-FFF2-40B4-BE49-F238E27FC236}">
                <a16:creationId xmlns:a16="http://schemas.microsoft.com/office/drawing/2014/main" id="{D1D739E4-A541-2639-A0D0-7CCC5A1CA9A6}"/>
              </a:ext>
            </a:extLst>
          </p:cNvPr>
          <p:cNvSpPr txBox="1">
            <a:spLocks noGrp="1"/>
          </p:cNvSpPr>
          <p:nvPr>
            <p:ph idx="1"/>
          </p:nvPr>
        </p:nvSpPr>
        <p:spPr>
          <a:xfrm>
            <a:off x="838200" y="1825625"/>
            <a:ext cx="10515600" cy="2927438"/>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1000"/>
              </a:spcBef>
              <a:spcAft>
                <a:spcPts val="0"/>
              </a:spcAft>
              <a:buNone/>
            </a:pPr>
            <a:r>
              <a:rPr lang="en" sz="1800" dirty="0" err="1">
                <a:solidFill>
                  <a:schemeClr val="dk1"/>
                </a:solidFill>
                <a:latin typeface="Cambria" panose="02040503050406030204" pitchFamily="18" charset="0"/>
              </a:rPr>
              <a:t>AquaQAPP</a:t>
            </a:r>
            <a:r>
              <a:rPr lang="en" sz="1800" dirty="0">
                <a:solidFill>
                  <a:schemeClr val="dk1"/>
                </a:solidFill>
                <a:latin typeface="Cambria" panose="02040503050406030204" pitchFamily="18" charset="0"/>
              </a:rPr>
              <a:t>, </a:t>
            </a:r>
            <a:r>
              <a:rPr lang="en" sz="1800" dirty="0" err="1">
                <a:solidFill>
                  <a:schemeClr val="dk1"/>
                </a:solidFill>
                <a:latin typeface="Cambria" panose="02040503050406030204" pitchFamily="18" charset="0"/>
              </a:rPr>
              <a:t>Ecohealth</a:t>
            </a:r>
            <a:r>
              <a:rPr lang="en" sz="1800" dirty="0">
                <a:solidFill>
                  <a:schemeClr val="dk1"/>
                </a:solidFill>
                <a:latin typeface="Cambria" panose="02040503050406030204" pitchFamily="18" charset="0"/>
              </a:rPr>
              <a:t> Tracking Tool, and </a:t>
            </a:r>
            <a:r>
              <a:rPr lang="en" sz="1800" dirty="0" err="1">
                <a:solidFill>
                  <a:schemeClr val="dk1"/>
                </a:solidFill>
                <a:latin typeface="Cambria" panose="02040503050406030204" pitchFamily="18" charset="0"/>
              </a:rPr>
              <a:t>MassWateR</a:t>
            </a:r>
            <a:r>
              <a:rPr lang="en" sz="1800" dirty="0">
                <a:solidFill>
                  <a:schemeClr val="dk1"/>
                </a:solidFill>
                <a:latin typeface="Cambria" panose="02040503050406030204" pitchFamily="18" charset="0"/>
              </a:rPr>
              <a:t> were produced with funding from U.S. EPA, Grants No. OS-83941701, OS-84029801-0, and CE-00A00865, with matching funds from MA Department of Environmental Protection.</a:t>
            </a:r>
          </a:p>
          <a:p>
            <a:pPr marL="0" lvl="0" indent="0" rtl="0">
              <a:lnSpc>
                <a:spcPct val="115000"/>
              </a:lnSpc>
              <a:spcBef>
                <a:spcPts val="1000"/>
              </a:spcBef>
              <a:spcAft>
                <a:spcPts val="0"/>
              </a:spcAft>
              <a:buNone/>
            </a:pPr>
            <a:r>
              <a:rPr lang="en" sz="1800" b="1" dirty="0" err="1">
                <a:solidFill>
                  <a:schemeClr val="dk1"/>
                </a:solidFill>
                <a:latin typeface="Cambria" panose="02040503050406030204" pitchFamily="18" charset="0"/>
              </a:rPr>
              <a:t>AquaQAPP</a:t>
            </a:r>
            <a:r>
              <a:rPr lang="en" sz="1800" dirty="0">
                <a:solidFill>
                  <a:schemeClr val="dk1"/>
                </a:solidFill>
                <a:latin typeface="Cambria" panose="02040503050406030204" pitchFamily="18" charset="0"/>
              </a:rPr>
              <a:t> was developed with the assistance of Eastern Research Group</a:t>
            </a:r>
          </a:p>
          <a:p>
            <a:pPr marL="0" lvl="0" indent="0" rtl="0">
              <a:lnSpc>
                <a:spcPct val="115000"/>
              </a:lnSpc>
              <a:spcBef>
                <a:spcPts val="1000"/>
              </a:spcBef>
              <a:spcAft>
                <a:spcPts val="0"/>
              </a:spcAft>
              <a:buNone/>
            </a:pPr>
            <a:r>
              <a:rPr lang="en" sz="1800" b="1" dirty="0" err="1">
                <a:solidFill>
                  <a:schemeClr val="dk1"/>
                </a:solidFill>
                <a:latin typeface="Cambria" panose="02040503050406030204" pitchFamily="18" charset="0"/>
              </a:rPr>
              <a:t>Ecohealth</a:t>
            </a:r>
            <a:r>
              <a:rPr lang="en" sz="1800" b="1" dirty="0">
                <a:solidFill>
                  <a:schemeClr val="dk1"/>
                </a:solidFill>
                <a:latin typeface="Cambria" panose="02040503050406030204" pitchFamily="18" charset="0"/>
              </a:rPr>
              <a:t> Tracking Tool</a:t>
            </a:r>
            <a:r>
              <a:rPr lang="en" sz="1800" dirty="0">
                <a:solidFill>
                  <a:schemeClr val="dk1"/>
                </a:solidFill>
                <a:latin typeface="Cambria" panose="02040503050406030204" pitchFamily="18" charset="0"/>
              </a:rPr>
              <a:t> was developed with the assistance of Comprehensive Environmental, Inc.</a:t>
            </a:r>
          </a:p>
          <a:p>
            <a:pPr marL="0" lvl="0" indent="0" rtl="0">
              <a:lnSpc>
                <a:spcPct val="115000"/>
              </a:lnSpc>
              <a:spcBef>
                <a:spcPts val="1000"/>
              </a:spcBef>
              <a:spcAft>
                <a:spcPts val="0"/>
              </a:spcAft>
              <a:buNone/>
            </a:pPr>
            <a:r>
              <a:rPr lang="en" sz="1800" b="1" dirty="0" err="1">
                <a:solidFill>
                  <a:schemeClr val="dk1"/>
                </a:solidFill>
                <a:latin typeface="Cambria" panose="02040503050406030204" pitchFamily="18" charset="0"/>
              </a:rPr>
              <a:t>MassWateR</a:t>
            </a:r>
            <a:r>
              <a:rPr lang="en" sz="1800" dirty="0">
                <a:solidFill>
                  <a:schemeClr val="dk1"/>
                </a:solidFill>
                <a:latin typeface="Cambria" panose="02040503050406030204" pitchFamily="18" charset="0"/>
              </a:rPr>
              <a:t> was developed with the assistance of Ben Wetherill (ACASAK Aquatic Monitoring Technologies) and Marcus Beck (</a:t>
            </a:r>
            <a:r>
              <a:rPr lang="en" sz="1800" dirty="0" err="1">
                <a:solidFill>
                  <a:schemeClr val="dk1"/>
                </a:solidFill>
                <a:latin typeface="Cambria" panose="02040503050406030204" pitchFamily="18" charset="0"/>
              </a:rPr>
              <a:t>EnviroDev</a:t>
            </a:r>
            <a:r>
              <a:rPr lang="en" sz="1800" dirty="0">
                <a:solidFill>
                  <a:schemeClr val="dk1"/>
                </a:solidFill>
                <a:latin typeface="Cambria" panose="02040503050406030204" pitchFamily="18" charset="0"/>
              </a:rPr>
              <a:t> LLC)</a:t>
            </a:r>
            <a:endParaRPr sz="1800" dirty="0">
              <a:latin typeface="Cambria" panose="02040503050406030204" pitchFamily="18" charset="0"/>
            </a:endParaRPr>
          </a:p>
        </p:txBody>
      </p:sp>
    </p:spTree>
    <p:extLst>
      <p:ext uri="{BB962C8B-B14F-4D97-AF65-F5344CB8AC3E}">
        <p14:creationId xmlns:p14="http://schemas.microsoft.com/office/powerpoint/2010/main" val="111323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68158A26-5B21-8CBE-27E9-B7765811DB82}"/>
              </a:ext>
            </a:extLst>
          </p:cNvPr>
          <p:cNvPicPr>
            <a:picLocks noChangeAspect="1"/>
          </p:cNvPicPr>
          <p:nvPr/>
        </p:nvPicPr>
        <p:blipFill>
          <a:blip r:embed="rId2"/>
          <a:srcRect l="3642" t="1990" r="3316" b="22395"/>
          <a:stretch/>
        </p:blipFill>
        <p:spPr>
          <a:xfrm>
            <a:off x="771173" y="85060"/>
            <a:ext cx="10649654" cy="6687879"/>
          </a:xfrm>
          <a:prstGeom prst="rect">
            <a:avLst/>
          </a:prstGeom>
        </p:spPr>
      </p:pic>
      <p:sp>
        <p:nvSpPr>
          <p:cNvPr id="8" name="Oval 7">
            <a:extLst>
              <a:ext uri="{FF2B5EF4-FFF2-40B4-BE49-F238E27FC236}">
                <a16:creationId xmlns:a16="http://schemas.microsoft.com/office/drawing/2014/main" id="{563E6D02-1A12-121A-C9FD-7E06D310C2AA}"/>
              </a:ext>
            </a:extLst>
          </p:cNvPr>
          <p:cNvSpPr/>
          <p:nvPr/>
        </p:nvSpPr>
        <p:spPr>
          <a:xfrm>
            <a:off x="10019899" y="2838894"/>
            <a:ext cx="382772" cy="3508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38B4E6A-8A12-DEF0-7B0D-19DEEB4EEF85}"/>
              </a:ext>
            </a:extLst>
          </p:cNvPr>
          <p:cNvGrpSpPr/>
          <p:nvPr/>
        </p:nvGrpSpPr>
        <p:grpSpPr>
          <a:xfrm>
            <a:off x="4091762" y="1244009"/>
            <a:ext cx="5928137" cy="3987210"/>
            <a:chOff x="4091762" y="1244009"/>
            <a:chExt cx="5928137" cy="3987210"/>
          </a:xfrm>
        </p:grpSpPr>
        <p:sp>
          <p:nvSpPr>
            <p:cNvPr id="12" name="Oval 11">
              <a:extLst>
                <a:ext uri="{FF2B5EF4-FFF2-40B4-BE49-F238E27FC236}">
                  <a16:creationId xmlns:a16="http://schemas.microsoft.com/office/drawing/2014/main" id="{1CD44384-4F19-1A3A-CD22-5B37DFB80D47}"/>
                </a:ext>
              </a:extLst>
            </p:cNvPr>
            <p:cNvSpPr/>
            <p:nvPr/>
          </p:nvSpPr>
          <p:spPr>
            <a:xfrm>
              <a:off x="4091762" y="1244009"/>
              <a:ext cx="4008475" cy="39872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47FAD09-BB3D-2E71-74C3-E712924FCA50}"/>
                </a:ext>
              </a:extLst>
            </p:cNvPr>
            <p:cNvCxnSpPr>
              <a:cxnSpLocks/>
              <a:stCxn id="8" idx="2"/>
            </p:cNvCxnSpPr>
            <p:nvPr/>
          </p:nvCxnSpPr>
          <p:spPr>
            <a:xfrm flipH="1">
              <a:off x="8100237" y="3014331"/>
              <a:ext cx="19196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0CDB2A-5625-C9B1-32DC-4DE81E69C9C9}"/>
                </a:ext>
              </a:extLst>
            </p:cNvPr>
            <p:cNvSpPr txBox="1"/>
            <p:nvPr/>
          </p:nvSpPr>
          <p:spPr>
            <a:xfrm>
              <a:off x="4579198" y="1806280"/>
              <a:ext cx="3423462" cy="2766976"/>
            </a:xfrm>
            <a:prstGeom prst="rect">
              <a:avLst/>
            </a:prstGeom>
            <a:noFill/>
          </p:spPr>
          <p:txBody>
            <a:bodyPr wrap="square" rtlCol="0">
              <a:spAutoFit/>
            </a:bodyPr>
            <a:lstStyle/>
            <a:p>
              <a:pPr marL="365751" lvl="0" indent="-365751" algn="l" rtl="0">
                <a:spcBef>
                  <a:spcPts val="0"/>
                </a:spcBef>
                <a:spcAft>
                  <a:spcPts val="0"/>
                </a:spcAft>
                <a:buSzPct val="100000"/>
                <a:buNone/>
              </a:pPr>
              <a:r>
                <a:rPr lang="en-US" sz="2400" b="1" dirty="0" err="1">
                  <a:solidFill>
                    <a:srgbClr val="000000"/>
                  </a:solidFill>
                </a:rPr>
                <a:t>MassBays</a:t>
              </a:r>
              <a:r>
                <a:rPr lang="en-US" sz="2400" b="1" dirty="0">
                  <a:solidFill>
                    <a:srgbClr val="000000"/>
                  </a:solidFill>
                </a:rPr>
                <a:t> Mission</a:t>
              </a:r>
              <a:endParaRPr lang="en-US" dirty="0">
                <a:solidFill>
                  <a:srgbClr val="000000"/>
                </a:solidFill>
              </a:endParaRPr>
            </a:p>
            <a:p>
              <a:pPr marL="0" lvl="0" indent="0" algn="l" rtl="0">
                <a:spcBef>
                  <a:spcPts val="640"/>
                </a:spcBef>
                <a:spcAft>
                  <a:spcPts val="0"/>
                </a:spcAft>
                <a:buSzPct val="133333"/>
                <a:buNone/>
              </a:pPr>
              <a:endParaRPr lang="en-US" sz="1000" dirty="0">
                <a:solidFill>
                  <a:srgbClr val="000000"/>
                </a:solidFill>
              </a:endParaRPr>
            </a:p>
            <a:p>
              <a:pPr marL="0" lvl="0" indent="0" algn="l" rtl="0">
                <a:lnSpc>
                  <a:spcPct val="110000"/>
                </a:lnSpc>
                <a:spcBef>
                  <a:spcPts val="0"/>
                </a:spcBef>
                <a:spcAft>
                  <a:spcPts val="0"/>
                </a:spcAft>
                <a:buSzPct val="100000"/>
                <a:buNone/>
              </a:pPr>
              <a:r>
                <a:rPr lang="en-US" dirty="0">
                  <a:solidFill>
                    <a:srgbClr val="000000"/>
                  </a:solidFill>
                </a:rPr>
                <a:t>To </a:t>
              </a:r>
              <a:r>
                <a:rPr lang="en-US" sz="1600" b="1" i="1" dirty="0">
                  <a:solidFill>
                    <a:srgbClr val="0070C0"/>
                  </a:solidFill>
                </a:rPr>
                <a:t>empower 50 coastal communities to protect, restore, and enhance their coastal habitats</a:t>
              </a:r>
              <a:r>
                <a:rPr lang="en-US" dirty="0">
                  <a:solidFill>
                    <a:srgbClr val="000000"/>
                  </a:solidFill>
                </a:rPr>
                <a:t>. To fulfill this mission, </a:t>
              </a:r>
              <a:r>
                <a:rPr lang="en-US" dirty="0" err="1">
                  <a:solidFill>
                    <a:srgbClr val="000000"/>
                  </a:solidFill>
                </a:rPr>
                <a:t>MassBays</a:t>
              </a:r>
              <a:r>
                <a:rPr lang="en-US" dirty="0">
                  <a:solidFill>
                    <a:srgbClr val="000000"/>
                  </a:solidFill>
                </a:rPr>
                <a:t> engages local, state, and federal entities to advance the use of scientific information and provide technical support for decision making</a:t>
              </a:r>
              <a:endParaRPr lang="en-US" dirty="0"/>
            </a:p>
          </p:txBody>
        </p:sp>
      </p:grpSp>
      <p:sp>
        <p:nvSpPr>
          <p:cNvPr id="22" name="Title 1">
            <a:extLst>
              <a:ext uri="{FF2B5EF4-FFF2-40B4-BE49-F238E27FC236}">
                <a16:creationId xmlns:a16="http://schemas.microsoft.com/office/drawing/2014/main" id="{313930EB-1906-9840-898D-991277152820}"/>
              </a:ext>
            </a:extLst>
          </p:cNvPr>
          <p:cNvSpPr>
            <a:spLocks noGrp="1"/>
          </p:cNvSpPr>
          <p:nvPr>
            <p:ph type="title"/>
          </p:nvPr>
        </p:nvSpPr>
        <p:spPr>
          <a:xfrm>
            <a:off x="1843086" y="162139"/>
            <a:ext cx="8505826" cy="1037615"/>
          </a:xfrm>
          <a:solidFill>
            <a:schemeClr val="bg1"/>
          </a:solidFill>
          <a:ln>
            <a:noFill/>
          </a:ln>
        </p:spPr>
        <p:txBody>
          <a:bodyPr spcFirstLastPara="1" vert="horz" wrap="square" lIns="91425" tIns="91425" rIns="91425" bIns="91425" rtlCol="0" anchor="t" anchorCtr="0">
            <a:noAutofit/>
          </a:bodyPr>
          <a:lstStyle/>
          <a:p>
            <a:pPr algn="ctr">
              <a:lnSpc>
                <a:spcPct val="100000"/>
              </a:lnSpc>
              <a:spcBef>
                <a:spcPts val="0"/>
              </a:spcBef>
              <a:buClr>
                <a:schemeClr val="dk1"/>
              </a:buClr>
              <a:buSzPts val="3111"/>
              <a:buFont typeface="Arial"/>
            </a:pPr>
            <a:r>
              <a:rPr lang="en-US" sz="3200" dirty="0">
                <a:solidFill>
                  <a:schemeClr val="tx1">
                    <a:lumMod val="65000"/>
                    <a:lumOff val="35000"/>
                  </a:schemeClr>
                </a:solidFill>
                <a:latin typeface="Aptos" panose="020B0004020202020204" pitchFamily="34" charset="0"/>
              </a:rPr>
              <a:t>National Estuary Program Study Areas</a:t>
            </a:r>
          </a:p>
        </p:txBody>
      </p:sp>
    </p:spTree>
    <p:extLst>
      <p:ext uri="{BB962C8B-B14F-4D97-AF65-F5344CB8AC3E}">
        <p14:creationId xmlns:p14="http://schemas.microsoft.com/office/powerpoint/2010/main" val="220835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7E67-D494-AA36-6DDF-05207F46FF5A}"/>
              </a:ext>
            </a:extLst>
          </p:cNvPr>
          <p:cNvSpPr>
            <a:spLocks noGrp="1"/>
          </p:cNvSpPr>
          <p:nvPr>
            <p:ph type="title"/>
          </p:nvPr>
        </p:nvSpPr>
        <p:spPr/>
        <p:txBody>
          <a:bodyPr/>
          <a:lstStyle/>
          <a:p>
            <a:r>
              <a:rPr lang="en-US" dirty="0"/>
              <a:t>Extra slides in the event demo does not work</a:t>
            </a:r>
          </a:p>
        </p:txBody>
      </p:sp>
    </p:spTree>
    <p:extLst>
      <p:ext uri="{BB962C8B-B14F-4D97-AF65-F5344CB8AC3E}">
        <p14:creationId xmlns:p14="http://schemas.microsoft.com/office/powerpoint/2010/main" val="3712997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812A-B983-1FC6-7AD8-204E05837F8B}"/>
              </a:ext>
            </a:extLst>
          </p:cNvPr>
          <p:cNvPicPr>
            <a:picLocks noChangeAspect="1"/>
          </p:cNvPicPr>
          <p:nvPr/>
        </p:nvPicPr>
        <p:blipFill>
          <a:blip r:embed="rId3"/>
          <a:stretch>
            <a:fillRect/>
          </a:stretch>
        </p:blipFill>
        <p:spPr>
          <a:xfrm>
            <a:off x="1524000" y="553007"/>
            <a:ext cx="9144000" cy="5751987"/>
          </a:xfrm>
          <a:prstGeom prst="rect">
            <a:avLst/>
          </a:prstGeom>
        </p:spPr>
      </p:pic>
    </p:spTree>
    <p:extLst>
      <p:ext uri="{BB962C8B-B14F-4D97-AF65-F5344CB8AC3E}">
        <p14:creationId xmlns:p14="http://schemas.microsoft.com/office/powerpoint/2010/main" val="51392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812A-B983-1FC6-7AD8-204E05837F8B}"/>
              </a:ext>
            </a:extLst>
          </p:cNvPr>
          <p:cNvPicPr>
            <a:picLocks noChangeAspect="1"/>
          </p:cNvPicPr>
          <p:nvPr/>
        </p:nvPicPr>
        <p:blipFill>
          <a:blip r:embed="rId3"/>
          <a:stretch>
            <a:fillRect/>
          </a:stretch>
        </p:blipFill>
        <p:spPr>
          <a:xfrm>
            <a:off x="1524000" y="553007"/>
            <a:ext cx="9144000" cy="5751987"/>
          </a:xfrm>
          <a:prstGeom prst="rect">
            <a:avLst/>
          </a:prstGeom>
        </p:spPr>
      </p:pic>
      <p:pic>
        <p:nvPicPr>
          <p:cNvPr id="6" name="Picture 5">
            <a:extLst>
              <a:ext uri="{FF2B5EF4-FFF2-40B4-BE49-F238E27FC236}">
                <a16:creationId xmlns:a16="http://schemas.microsoft.com/office/drawing/2014/main" id="{6F7891C4-BD97-2338-BB2C-CAB529FCEBBF}"/>
              </a:ext>
            </a:extLst>
          </p:cNvPr>
          <p:cNvPicPr>
            <a:picLocks noChangeAspect="1"/>
          </p:cNvPicPr>
          <p:nvPr/>
        </p:nvPicPr>
        <p:blipFill>
          <a:blip r:embed="rId4"/>
          <a:stretch>
            <a:fillRect/>
          </a:stretch>
        </p:blipFill>
        <p:spPr>
          <a:xfrm>
            <a:off x="2109014" y="5369760"/>
            <a:ext cx="4663844" cy="1257409"/>
          </a:xfrm>
          <a:prstGeom prst="rect">
            <a:avLst/>
          </a:prstGeom>
          <a:ln>
            <a:solidFill>
              <a:srgbClr val="FF0000"/>
            </a:solidFill>
          </a:ln>
        </p:spPr>
      </p:pic>
    </p:spTree>
    <p:extLst>
      <p:ext uri="{BB962C8B-B14F-4D97-AF65-F5344CB8AC3E}">
        <p14:creationId xmlns:p14="http://schemas.microsoft.com/office/powerpoint/2010/main" val="1273056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6FC4221-F8DE-BD91-4242-550B31C9B22D}"/>
              </a:ext>
            </a:extLst>
          </p:cNvPr>
          <p:cNvPicPr>
            <a:picLocks noChangeAspect="1"/>
          </p:cNvPicPr>
          <p:nvPr/>
        </p:nvPicPr>
        <p:blipFill>
          <a:blip r:embed="rId2"/>
          <a:stretch>
            <a:fillRect/>
          </a:stretch>
        </p:blipFill>
        <p:spPr>
          <a:xfrm>
            <a:off x="3564682" y="5124208"/>
            <a:ext cx="4887007" cy="1733792"/>
          </a:xfrm>
          <a:prstGeom prst="rect">
            <a:avLst/>
          </a:prstGeom>
          <a:ln>
            <a:solidFill>
              <a:schemeClr val="tx1"/>
            </a:solidFill>
          </a:ln>
        </p:spPr>
      </p:pic>
      <p:sp>
        <p:nvSpPr>
          <p:cNvPr id="2" name="Title 1">
            <a:extLst>
              <a:ext uri="{FF2B5EF4-FFF2-40B4-BE49-F238E27FC236}">
                <a16:creationId xmlns:a16="http://schemas.microsoft.com/office/drawing/2014/main" id="{B3DE2906-DF06-24AE-A5E6-9F3CD1E6F371}"/>
              </a:ext>
            </a:extLst>
          </p:cNvPr>
          <p:cNvSpPr>
            <a:spLocks noGrp="1"/>
          </p:cNvSpPr>
          <p:nvPr>
            <p:ph type="title"/>
          </p:nvPr>
        </p:nvSpPr>
        <p:spPr/>
        <p:txBody>
          <a:bodyPr/>
          <a:lstStyle/>
          <a:p>
            <a:r>
              <a:rPr lang="en-US" dirty="0">
                <a:solidFill>
                  <a:srgbClr val="64C147"/>
                </a:solidFill>
              </a:rPr>
              <a:t>QC Report</a:t>
            </a:r>
          </a:p>
        </p:txBody>
      </p:sp>
      <p:pic>
        <p:nvPicPr>
          <p:cNvPr id="6" name="Picture 5">
            <a:extLst>
              <a:ext uri="{FF2B5EF4-FFF2-40B4-BE49-F238E27FC236}">
                <a16:creationId xmlns:a16="http://schemas.microsoft.com/office/drawing/2014/main" id="{9B5CC0EA-4B02-05AE-388C-D872FCB1E751}"/>
              </a:ext>
            </a:extLst>
          </p:cNvPr>
          <p:cNvPicPr>
            <a:picLocks noChangeAspect="1"/>
          </p:cNvPicPr>
          <p:nvPr/>
        </p:nvPicPr>
        <p:blipFill>
          <a:blip r:embed="rId3"/>
          <a:stretch>
            <a:fillRect/>
          </a:stretch>
        </p:blipFill>
        <p:spPr>
          <a:xfrm>
            <a:off x="6233185" y="1380361"/>
            <a:ext cx="4887007" cy="3705742"/>
          </a:xfrm>
          <a:prstGeom prst="rect">
            <a:avLst/>
          </a:prstGeom>
          <a:ln>
            <a:solidFill>
              <a:schemeClr val="tx1"/>
            </a:solidFill>
          </a:ln>
        </p:spPr>
      </p:pic>
      <p:pic>
        <p:nvPicPr>
          <p:cNvPr id="10" name="Picture 9">
            <a:extLst>
              <a:ext uri="{FF2B5EF4-FFF2-40B4-BE49-F238E27FC236}">
                <a16:creationId xmlns:a16="http://schemas.microsoft.com/office/drawing/2014/main" id="{063EC672-55A5-35FA-5F22-72F6E50946EC}"/>
              </a:ext>
            </a:extLst>
          </p:cNvPr>
          <p:cNvPicPr>
            <a:picLocks noChangeAspect="1"/>
          </p:cNvPicPr>
          <p:nvPr/>
        </p:nvPicPr>
        <p:blipFill>
          <a:blip r:embed="rId4"/>
          <a:stretch>
            <a:fillRect/>
          </a:stretch>
        </p:blipFill>
        <p:spPr>
          <a:xfrm>
            <a:off x="1071808" y="1380361"/>
            <a:ext cx="4877481" cy="3658111"/>
          </a:xfrm>
          <a:prstGeom prst="rect">
            <a:avLst/>
          </a:prstGeom>
          <a:ln>
            <a:solidFill>
              <a:schemeClr val="tx1"/>
            </a:solidFill>
          </a:ln>
        </p:spPr>
      </p:pic>
      <p:pic>
        <p:nvPicPr>
          <p:cNvPr id="24" name="Picture 23">
            <a:extLst>
              <a:ext uri="{FF2B5EF4-FFF2-40B4-BE49-F238E27FC236}">
                <a16:creationId xmlns:a16="http://schemas.microsoft.com/office/drawing/2014/main" id="{96C2AD73-E6F7-6AC9-6A9A-3D2D2C650C4A}"/>
              </a:ext>
            </a:extLst>
          </p:cNvPr>
          <p:cNvPicPr>
            <a:picLocks noChangeAspect="1"/>
          </p:cNvPicPr>
          <p:nvPr/>
        </p:nvPicPr>
        <p:blipFill>
          <a:blip r:embed="rId5"/>
          <a:stretch>
            <a:fillRect/>
          </a:stretch>
        </p:blipFill>
        <p:spPr>
          <a:xfrm>
            <a:off x="3477884" y="263976"/>
            <a:ext cx="7642308" cy="790114"/>
          </a:xfrm>
          <a:prstGeom prst="rect">
            <a:avLst/>
          </a:prstGeom>
          <a:ln w="38100">
            <a:solidFill>
              <a:schemeClr val="tx1"/>
            </a:solidFill>
          </a:ln>
        </p:spPr>
      </p:pic>
    </p:spTree>
    <p:extLst>
      <p:ext uri="{BB962C8B-B14F-4D97-AF65-F5344CB8AC3E}">
        <p14:creationId xmlns:p14="http://schemas.microsoft.com/office/powerpoint/2010/main" val="2171731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6F5FB-2BA6-9835-0E0E-2BAEC1624388}"/>
              </a:ext>
            </a:extLst>
          </p:cNvPr>
          <p:cNvPicPr>
            <a:picLocks noChangeAspect="1"/>
          </p:cNvPicPr>
          <p:nvPr/>
        </p:nvPicPr>
        <p:blipFill>
          <a:blip r:embed="rId2"/>
          <a:stretch>
            <a:fillRect/>
          </a:stretch>
        </p:blipFill>
        <p:spPr>
          <a:xfrm>
            <a:off x="1524000" y="848264"/>
            <a:ext cx="9144000" cy="5161472"/>
          </a:xfrm>
          <a:prstGeom prst="rect">
            <a:avLst/>
          </a:prstGeom>
        </p:spPr>
      </p:pic>
      <p:sp>
        <p:nvSpPr>
          <p:cNvPr id="4" name="TextBox 3">
            <a:hlinkClick r:id="rId3"/>
            <a:extLst>
              <a:ext uri="{FF2B5EF4-FFF2-40B4-BE49-F238E27FC236}">
                <a16:creationId xmlns:a16="http://schemas.microsoft.com/office/drawing/2014/main" id="{CC51D3F6-3BC4-173B-1283-87733B5B2253}"/>
              </a:ext>
            </a:extLst>
          </p:cNvPr>
          <p:cNvSpPr txBox="1"/>
          <p:nvPr/>
        </p:nvSpPr>
        <p:spPr>
          <a:xfrm>
            <a:off x="2025446" y="6233653"/>
            <a:ext cx="1861407" cy="461665"/>
          </a:xfrm>
          <a:prstGeom prst="rect">
            <a:avLst/>
          </a:prstGeom>
          <a:noFill/>
        </p:spPr>
        <p:txBody>
          <a:bodyPr wrap="none" rtlCol="0">
            <a:spAutoFit/>
          </a:bodyPr>
          <a:lstStyle/>
          <a:p>
            <a:r>
              <a:rPr lang="en-US" sz="2400" i="1" dirty="0">
                <a:solidFill>
                  <a:srgbClr val="64C147"/>
                </a:solidFill>
              </a:rPr>
              <a:t>View Output</a:t>
            </a:r>
          </a:p>
        </p:txBody>
      </p:sp>
    </p:spTree>
    <p:extLst>
      <p:ext uri="{BB962C8B-B14F-4D97-AF65-F5344CB8AC3E}">
        <p14:creationId xmlns:p14="http://schemas.microsoft.com/office/powerpoint/2010/main" val="186620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51906-0274-BA67-D5BF-C84A04790C2D}"/>
              </a:ext>
            </a:extLst>
          </p:cNvPr>
          <p:cNvPicPr>
            <a:picLocks noChangeAspect="1"/>
          </p:cNvPicPr>
          <p:nvPr/>
        </p:nvPicPr>
        <p:blipFill>
          <a:blip r:embed="rId3"/>
          <a:stretch>
            <a:fillRect/>
          </a:stretch>
        </p:blipFill>
        <p:spPr>
          <a:xfrm>
            <a:off x="1524000" y="600255"/>
            <a:ext cx="9144000" cy="5657491"/>
          </a:xfrm>
          <a:prstGeom prst="rect">
            <a:avLst/>
          </a:prstGeom>
        </p:spPr>
      </p:pic>
    </p:spTree>
    <p:extLst>
      <p:ext uri="{BB962C8B-B14F-4D97-AF65-F5344CB8AC3E}">
        <p14:creationId xmlns:p14="http://schemas.microsoft.com/office/powerpoint/2010/main" val="197005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6A517-5E21-76F0-FF35-1E9510644D16}"/>
              </a:ext>
            </a:extLst>
          </p:cNvPr>
          <p:cNvPicPr>
            <a:picLocks noChangeAspect="1"/>
          </p:cNvPicPr>
          <p:nvPr/>
        </p:nvPicPr>
        <p:blipFill>
          <a:blip r:embed="rId3"/>
          <a:stretch>
            <a:fillRect/>
          </a:stretch>
        </p:blipFill>
        <p:spPr>
          <a:xfrm>
            <a:off x="1524000" y="578224"/>
            <a:ext cx="9144000" cy="5701553"/>
          </a:xfrm>
          <a:prstGeom prst="rect">
            <a:avLst/>
          </a:prstGeom>
        </p:spPr>
      </p:pic>
    </p:spTree>
    <p:extLst>
      <p:ext uri="{BB962C8B-B14F-4D97-AF65-F5344CB8AC3E}">
        <p14:creationId xmlns:p14="http://schemas.microsoft.com/office/powerpoint/2010/main" val="163194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59FB7-3782-2B6B-5E71-4B95B5AD240A}"/>
              </a:ext>
            </a:extLst>
          </p:cNvPr>
          <p:cNvPicPr>
            <a:picLocks noChangeAspect="1"/>
          </p:cNvPicPr>
          <p:nvPr/>
        </p:nvPicPr>
        <p:blipFill>
          <a:blip r:embed="rId3"/>
          <a:stretch>
            <a:fillRect/>
          </a:stretch>
        </p:blipFill>
        <p:spPr>
          <a:xfrm>
            <a:off x="1524000" y="647133"/>
            <a:ext cx="9144000" cy="5563734"/>
          </a:xfrm>
          <a:prstGeom prst="rect">
            <a:avLst/>
          </a:prstGeom>
        </p:spPr>
      </p:pic>
    </p:spTree>
    <p:extLst>
      <p:ext uri="{BB962C8B-B14F-4D97-AF65-F5344CB8AC3E}">
        <p14:creationId xmlns:p14="http://schemas.microsoft.com/office/powerpoint/2010/main" val="54194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F1898-184F-E343-1A9E-D86CE813722F}"/>
              </a:ext>
            </a:extLst>
          </p:cNvPr>
          <p:cNvPicPr>
            <a:picLocks noChangeAspect="1"/>
          </p:cNvPicPr>
          <p:nvPr/>
        </p:nvPicPr>
        <p:blipFill rotWithShape="1">
          <a:blip r:embed="rId2"/>
          <a:srcRect r="8902"/>
          <a:stretch/>
        </p:blipFill>
        <p:spPr>
          <a:xfrm>
            <a:off x="1524000" y="614352"/>
            <a:ext cx="9055511" cy="6119591"/>
          </a:xfrm>
          <a:prstGeom prst="rect">
            <a:avLst/>
          </a:prstGeom>
        </p:spPr>
      </p:pic>
    </p:spTree>
    <p:extLst>
      <p:ext uri="{BB962C8B-B14F-4D97-AF65-F5344CB8AC3E}">
        <p14:creationId xmlns:p14="http://schemas.microsoft.com/office/powerpoint/2010/main" val="2923250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B3D162-CA1D-FA4F-F18F-D80F0F9805C4}"/>
              </a:ext>
            </a:extLst>
          </p:cNvPr>
          <p:cNvSpPr txBox="1"/>
          <p:nvPr/>
        </p:nvSpPr>
        <p:spPr>
          <a:xfrm>
            <a:off x="368531" y="397674"/>
            <a:ext cx="8813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A4CF"/>
                </a:solidFill>
                <a:effectLst/>
                <a:uLnTx/>
                <a:uFillTx/>
                <a:latin typeface="Arial"/>
                <a:cs typeface="Arial"/>
                <a:sym typeface="Arial"/>
              </a:rPr>
              <a:t>Staying in compliance</a:t>
            </a:r>
            <a:endParaRPr kumimoji="0" lang="en-US" sz="2800" b="0" i="0" u="none" strike="noStrike" kern="0" cap="none" spc="0" normalizeH="0" baseline="0" noProof="0" dirty="0">
              <a:ln>
                <a:noFill/>
              </a:ln>
              <a:solidFill>
                <a:srgbClr val="00A4CF"/>
              </a:solidFill>
              <a:effectLst/>
              <a:uLnTx/>
              <a:uFillTx/>
              <a:latin typeface="Arial"/>
              <a:cs typeface="Arial"/>
              <a:sym typeface="Arial"/>
            </a:endParaRPr>
          </a:p>
        </p:txBody>
      </p:sp>
      <p:sp>
        <p:nvSpPr>
          <p:cNvPr id="6" name="TextBox 5">
            <a:extLst>
              <a:ext uri="{FF2B5EF4-FFF2-40B4-BE49-F238E27FC236}">
                <a16:creationId xmlns:a16="http://schemas.microsoft.com/office/drawing/2014/main" id="{8755F44D-9C8C-6821-DC75-26C2F00EBDF5}"/>
              </a:ext>
            </a:extLst>
          </p:cNvPr>
          <p:cNvSpPr txBox="1"/>
          <p:nvPr/>
        </p:nvSpPr>
        <p:spPr>
          <a:xfrm>
            <a:off x="609600" y="1276914"/>
            <a:ext cx="5256567" cy="3330399"/>
          </a:xfrm>
          <a:prstGeom prst="rect">
            <a:avLst/>
          </a:prstGeom>
          <a:noFill/>
        </p:spPr>
        <p:txBody>
          <a:bodyPr wrap="none" rtlCol="0">
            <a:spAutoFit/>
          </a:bodyPr>
          <a:lstStyle/>
          <a:p>
            <a:pPr marL="285750" marR="0" lvl="0"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Applied for DEP 319 grant (May 2024)</a:t>
            </a:r>
          </a:p>
          <a:p>
            <a:pPr marL="285750" marR="0" lvl="0"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Originally based on 2001 EPA QAPP Standard</a:t>
            </a:r>
          </a:p>
          <a:p>
            <a:pPr marL="285750" marR="0" lvl="0"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New EPA Standard released July 2023</a:t>
            </a:r>
          </a:p>
          <a:p>
            <a:pPr marL="285750" marR="0" lvl="0"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Long wish list of improvements</a:t>
            </a:r>
          </a:p>
          <a:p>
            <a:pPr marL="285750" marR="0" lvl="0" indent="-285750" algn="l" defTabSz="914400" rtl="0" eaLnBrk="1" fontAlgn="auto" latinLnBrk="0" hangingPunct="1">
              <a:lnSpc>
                <a:spcPct val="200000"/>
              </a:lnSpc>
              <a:spcBef>
                <a:spcPts val="0"/>
              </a:spcBef>
              <a:spcAft>
                <a:spcPts val="0"/>
              </a:spcAft>
              <a:buClr>
                <a:srgbClr val="000000"/>
              </a:buClr>
              <a:buSzTx/>
              <a:buFont typeface="Arial" panose="020B0604020202020204" pitchFamily="34" charset="0"/>
              <a:buChar char="•"/>
              <a:tabLst/>
              <a:defRPr/>
            </a:pPr>
            <a:r>
              <a:rPr kumimoji="0" lang="en-US" sz="1800" b="0" i="1" u="none" strike="noStrike" kern="0" cap="none" spc="0" normalizeH="0" baseline="0" noProof="0" dirty="0">
                <a:ln>
                  <a:noFill/>
                </a:ln>
                <a:solidFill>
                  <a:srgbClr val="000000"/>
                </a:solidFill>
                <a:effectLst/>
                <a:uLnTx/>
                <a:uFillTx/>
                <a:latin typeface="Arial"/>
                <a:cs typeface="Arial"/>
                <a:sym typeface="Arial"/>
              </a:rPr>
              <a:t>Open to additional feedback!</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6D72137-4518-0BBF-C80A-28932663F6B7}"/>
              </a:ext>
            </a:extLst>
          </p:cNvPr>
          <p:cNvSpPr txBox="1"/>
          <p:nvPr/>
        </p:nvSpPr>
        <p:spPr>
          <a:xfrm>
            <a:off x="711200" y="4611469"/>
            <a:ext cx="87122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BD88ECDA-7261-1A30-B6F2-A0DDC47F1BD8}"/>
              </a:ext>
            </a:extLst>
          </p:cNvPr>
          <p:cNvPicPr>
            <a:picLocks noChangeAspect="1"/>
          </p:cNvPicPr>
          <p:nvPr/>
        </p:nvPicPr>
        <p:blipFill>
          <a:blip r:embed="rId3"/>
          <a:stretch>
            <a:fillRect/>
          </a:stretch>
        </p:blipFill>
        <p:spPr>
          <a:xfrm>
            <a:off x="5386646" y="2555874"/>
            <a:ext cx="6472844" cy="3876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65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united states&#10;&#10;Description automatically generated with low confidence">
            <a:extLst>
              <a:ext uri="{FF2B5EF4-FFF2-40B4-BE49-F238E27FC236}">
                <a16:creationId xmlns:a16="http://schemas.microsoft.com/office/drawing/2014/main" id="{58B1CFAA-5FB4-4987-990C-5DE3EBC67356}"/>
              </a:ext>
            </a:extLst>
          </p:cNvPr>
          <p:cNvPicPr>
            <a:picLocks noGrp="1" noChangeAspect="1"/>
          </p:cNvPicPr>
          <p:nvPr>
            <p:ph sz="half" idx="2"/>
          </p:nvPr>
        </p:nvPicPr>
        <p:blipFill rotWithShape="1">
          <a:blip r:embed="rId2"/>
          <a:srcRect l="2332" t="5767" r="2878" b="8822"/>
          <a:stretch/>
        </p:blipFill>
        <p:spPr>
          <a:xfrm>
            <a:off x="605866" y="872067"/>
            <a:ext cx="5032934" cy="5866193"/>
          </a:xfrm>
        </p:spPr>
      </p:pic>
      <p:sp>
        <p:nvSpPr>
          <p:cNvPr id="2" name="Title 1">
            <a:extLst>
              <a:ext uri="{FF2B5EF4-FFF2-40B4-BE49-F238E27FC236}">
                <a16:creationId xmlns:a16="http://schemas.microsoft.com/office/drawing/2014/main" id="{B82D2F4F-686A-150F-5D12-F231FD70AC33}"/>
              </a:ext>
            </a:extLst>
          </p:cNvPr>
          <p:cNvSpPr>
            <a:spLocks noGrp="1"/>
          </p:cNvSpPr>
          <p:nvPr>
            <p:ph type="title"/>
          </p:nvPr>
        </p:nvSpPr>
        <p:spPr>
          <a:xfrm>
            <a:off x="0" y="30956"/>
            <a:ext cx="10934700" cy="997744"/>
          </a:xfrm>
          <a:noFill/>
          <a:ln>
            <a:noFill/>
          </a:ln>
        </p:spPr>
        <p:txBody>
          <a:bodyPr spcFirstLastPara="1" vert="horz" wrap="square" lIns="91425" tIns="91425" rIns="91425" bIns="91425" rtlCol="0" anchor="t" anchorCtr="0">
            <a:noAutofit/>
          </a:bodyPr>
          <a:lstStyle/>
          <a:p>
            <a:pPr>
              <a:lnSpc>
                <a:spcPct val="100000"/>
              </a:lnSpc>
              <a:spcBef>
                <a:spcPts val="0"/>
              </a:spcBef>
              <a:buClr>
                <a:schemeClr val="dk1"/>
              </a:buClr>
              <a:buSzPts val="3111"/>
              <a:buFont typeface="Arial"/>
            </a:pPr>
            <a:r>
              <a:rPr lang="en-US" sz="3200" dirty="0">
                <a:solidFill>
                  <a:schemeClr val="tx1">
                    <a:lumMod val="65000"/>
                    <a:lumOff val="35000"/>
                  </a:schemeClr>
                </a:solidFill>
                <a:latin typeface="Aptos" panose="020B0004020202020204" pitchFamily="34" charset="0"/>
              </a:rPr>
              <a:t>Community-based WQ monitoring in Massachusetts</a:t>
            </a:r>
          </a:p>
        </p:txBody>
      </p:sp>
      <p:pic>
        <p:nvPicPr>
          <p:cNvPr id="21" name="Picture 20" descr="A group of people on a dock&#10;&#10;Description automatically generated with medium confidence">
            <a:extLst>
              <a:ext uri="{FF2B5EF4-FFF2-40B4-BE49-F238E27FC236}">
                <a16:creationId xmlns:a16="http://schemas.microsoft.com/office/drawing/2014/main" id="{7A4B79F5-375A-721E-2F0E-1E1FA7D7BE2C}"/>
              </a:ext>
            </a:extLst>
          </p:cNvPr>
          <p:cNvPicPr>
            <a:picLocks noChangeAspect="1"/>
          </p:cNvPicPr>
          <p:nvPr/>
        </p:nvPicPr>
        <p:blipFill>
          <a:blip r:embed="rId3"/>
          <a:stretch>
            <a:fillRect/>
          </a:stretch>
        </p:blipFill>
        <p:spPr>
          <a:xfrm>
            <a:off x="7989093" y="3688556"/>
            <a:ext cx="3962400" cy="2971800"/>
          </a:xfrm>
          <a:prstGeom prst="rect">
            <a:avLst/>
          </a:prstGeom>
        </p:spPr>
      </p:pic>
      <p:pic>
        <p:nvPicPr>
          <p:cNvPr id="25" name="Picture 24" descr="A picture containing text, outdoor, person&#10;&#10;Description automatically generated">
            <a:extLst>
              <a:ext uri="{FF2B5EF4-FFF2-40B4-BE49-F238E27FC236}">
                <a16:creationId xmlns:a16="http://schemas.microsoft.com/office/drawing/2014/main" id="{357C8872-9CB7-410A-5B46-659976AE81DE}"/>
              </a:ext>
            </a:extLst>
          </p:cNvPr>
          <p:cNvPicPr>
            <a:picLocks noChangeAspect="1"/>
          </p:cNvPicPr>
          <p:nvPr/>
        </p:nvPicPr>
        <p:blipFill rotWithShape="1">
          <a:blip r:embed="rId4"/>
          <a:srcRect l="1721" t="2179" r="2495" b="13533"/>
          <a:stretch/>
        </p:blipFill>
        <p:spPr>
          <a:xfrm>
            <a:off x="8417718" y="1028700"/>
            <a:ext cx="3533775" cy="2333625"/>
          </a:xfrm>
          <a:prstGeom prst="rect">
            <a:avLst/>
          </a:prstGeom>
        </p:spPr>
      </p:pic>
      <p:pic>
        <p:nvPicPr>
          <p:cNvPr id="13" name="Content Placeholder 12" descr="A picture containing outdoor, grass, person, rock&#10;&#10;Description automatically generated">
            <a:extLst>
              <a:ext uri="{FF2B5EF4-FFF2-40B4-BE49-F238E27FC236}">
                <a16:creationId xmlns:a16="http://schemas.microsoft.com/office/drawing/2014/main" id="{16912A7B-52CE-7A69-F223-A9C04C8EDE24}"/>
              </a:ext>
            </a:extLst>
          </p:cNvPr>
          <p:cNvPicPr>
            <a:picLocks noGrp="1" noChangeAspect="1"/>
          </p:cNvPicPr>
          <p:nvPr>
            <p:ph sz="half" idx="1"/>
          </p:nvPr>
        </p:nvPicPr>
        <p:blipFill>
          <a:blip r:embed="rId5"/>
          <a:stretch>
            <a:fillRect/>
          </a:stretch>
        </p:blipFill>
        <p:spPr>
          <a:xfrm rot="5400000">
            <a:off x="5346696" y="1974652"/>
            <a:ext cx="3624262" cy="2718196"/>
          </a:xfrm>
        </p:spPr>
      </p:pic>
    </p:spTree>
    <p:extLst>
      <p:ext uri="{BB962C8B-B14F-4D97-AF65-F5344CB8AC3E}">
        <p14:creationId xmlns:p14="http://schemas.microsoft.com/office/powerpoint/2010/main" val="137406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7"/>
          <p:cNvPicPr preferRelativeResize="0"/>
          <p:nvPr/>
        </p:nvPicPr>
        <p:blipFill rotWithShape="1">
          <a:blip r:embed="rId3">
            <a:alphaModFix/>
          </a:blip>
          <a:srcRect/>
          <a:stretch/>
        </p:blipFill>
        <p:spPr>
          <a:xfrm>
            <a:off x="3207084" y="695928"/>
            <a:ext cx="6515888" cy="5212725"/>
          </a:xfrm>
          <a:prstGeom prst="rect">
            <a:avLst/>
          </a:prstGeom>
          <a:noFill/>
          <a:ln>
            <a:noFill/>
          </a:ln>
        </p:spPr>
      </p:pic>
      <p:grpSp>
        <p:nvGrpSpPr>
          <p:cNvPr id="6" name="Group 5">
            <a:extLst>
              <a:ext uri="{FF2B5EF4-FFF2-40B4-BE49-F238E27FC236}">
                <a16:creationId xmlns:a16="http://schemas.microsoft.com/office/drawing/2014/main" id="{2A45821F-CA82-9526-3414-C3CF3A85156E}"/>
              </a:ext>
            </a:extLst>
          </p:cNvPr>
          <p:cNvGrpSpPr/>
          <p:nvPr/>
        </p:nvGrpSpPr>
        <p:grpSpPr>
          <a:xfrm>
            <a:off x="1798848" y="3467250"/>
            <a:ext cx="9111906" cy="2254752"/>
            <a:chOff x="1798848" y="3676800"/>
            <a:chExt cx="9111906" cy="2254752"/>
          </a:xfrm>
        </p:grpSpPr>
        <p:sp>
          <p:nvSpPr>
            <p:cNvPr id="120" name="Google Shape;120;p27"/>
            <p:cNvSpPr txBox="1"/>
            <p:nvPr/>
          </p:nvSpPr>
          <p:spPr>
            <a:xfrm>
              <a:off x="1798848" y="3750814"/>
              <a:ext cx="1664100" cy="554100"/>
            </a:xfrm>
            <a:prstGeom prst="rect">
              <a:avLst/>
            </a:prstGeom>
            <a:noFill/>
            <a:ln>
              <a:noFill/>
            </a:ln>
          </p:spPr>
          <p:txBody>
            <a:bodyPr spcFirstLastPara="1" wrap="square" lIns="91425" tIns="91425" rIns="91425" bIns="91425" anchor="t" anchorCtr="0">
              <a:spAutoFit/>
            </a:bodyPr>
            <a:lstStyle/>
            <a:p>
              <a:pPr algn="r">
                <a:buSzPts val="1200"/>
              </a:pPr>
              <a:r>
                <a:rPr lang="en" sz="1200" i="1" dirty="0">
                  <a:solidFill>
                    <a:schemeClr val="dk1"/>
                  </a:solidFill>
                </a:rPr>
                <a:t>Maps, plots and other data visualizations</a:t>
              </a:r>
              <a:endParaRPr sz="1200" i="1" dirty="0">
                <a:solidFill>
                  <a:srgbClr val="FF0000"/>
                </a:solidFill>
              </a:endParaRPr>
            </a:p>
          </p:txBody>
        </p:sp>
        <p:pic>
          <p:nvPicPr>
            <p:cNvPr id="121" name="Google Shape;121;p27"/>
            <p:cNvPicPr preferRelativeResize="0"/>
            <p:nvPr/>
          </p:nvPicPr>
          <p:blipFill>
            <a:blip r:embed="rId4">
              <a:alphaModFix/>
            </a:blip>
            <a:stretch>
              <a:fillRect/>
            </a:stretch>
          </p:blipFill>
          <p:spPr>
            <a:xfrm>
              <a:off x="3462949" y="3676800"/>
              <a:ext cx="663211" cy="722575"/>
            </a:xfrm>
            <a:prstGeom prst="rect">
              <a:avLst/>
            </a:prstGeom>
            <a:noFill/>
            <a:ln>
              <a:noFill/>
            </a:ln>
          </p:spPr>
        </p:pic>
        <p:sp>
          <p:nvSpPr>
            <p:cNvPr id="122" name="Google Shape;122;p27"/>
            <p:cNvSpPr txBox="1"/>
            <p:nvPr/>
          </p:nvSpPr>
          <p:spPr>
            <a:xfrm>
              <a:off x="2680184" y="5334282"/>
              <a:ext cx="1664100" cy="554100"/>
            </a:xfrm>
            <a:prstGeom prst="rect">
              <a:avLst/>
            </a:prstGeom>
            <a:noFill/>
            <a:ln>
              <a:noFill/>
            </a:ln>
          </p:spPr>
          <p:txBody>
            <a:bodyPr spcFirstLastPara="1" wrap="square" lIns="91425" tIns="91425" rIns="91425" bIns="91425" anchor="t" anchorCtr="0">
              <a:spAutoFit/>
            </a:bodyPr>
            <a:lstStyle/>
            <a:p>
              <a:pPr algn="r">
                <a:buSzPts val="1200"/>
              </a:pPr>
              <a:r>
                <a:rPr lang="en" sz="1200" i="1" dirty="0">
                  <a:solidFill>
                    <a:schemeClr val="dk1"/>
                  </a:solidFill>
                </a:rPr>
                <a:t>WQX formatting</a:t>
              </a:r>
              <a:endParaRPr sz="1200" i="1" dirty="0">
                <a:solidFill>
                  <a:schemeClr val="dk1"/>
                </a:solidFill>
              </a:endParaRPr>
            </a:p>
            <a:p>
              <a:pPr algn="r">
                <a:buSzPts val="1200"/>
              </a:pPr>
              <a:r>
                <a:rPr lang="en" sz="1200" i="1" dirty="0">
                  <a:solidFill>
                    <a:schemeClr val="dk1"/>
                  </a:solidFill>
                </a:rPr>
                <a:t>Ongoing tech support</a:t>
              </a:r>
              <a:endParaRPr sz="1200" i="1" dirty="0">
                <a:solidFill>
                  <a:schemeClr val="dk1"/>
                </a:solidFill>
              </a:endParaRPr>
            </a:p>
          </p:txBody>
        </p:sp>
        <p:pic>
          <p:nvPicPr>
            <p:cNvPr id="123" name="Google Shape;123;p27"/>
            <p:cNvPicPr preferRelativeResize="0"/>
            <p:nvPr/>
          </p:nvPicPr>
          <p:blipFill>
            <a:blip r:embed="rId4">
              <a:alphaModFix/>
            </a:blip>
            <a:stretch>
              <a:fillRect/>
            </a:stretch>
          </p:blipFill>
          <p:spPr>
            <a:xfrm>
              <a:off x="4459374" y="5168052"/>
              <a:ext cx="663211" cy="763500"/>
            </a:xfrm>
            <a:prstGeom prst="rect">
              <a:avLst/>
            </a:prstGeom>
            <a:noFill/>
            <a:ln>
              <a:noFill/>
            </a:ln>
          </p:spPr>
        </p:pic>
        <p:sp>
          <p:nvSpPr>
            <p:cNvPr id="124" name="Google Shape;124;p27"/>
            <p:cNvSpPr txBox="1"/>
            <p:nvPr/>
          </p:nvSpPr>
          <p:spPr>
            <a:xfrm>
              <a:off x="9168054" y="4887468"/>
              <a:ext cx="1742700" cy="553968"/>
            </a:xfrm>
            <a:prstGeom prst="rect">
              <a:avLst/>
            </a:prstGeom>
            <a:noFill/>
            <a:ln>
              <a:noFill/>
            </a:ln>
          </p:spPr>
          <p:txBody>
            <a:bodyPr spcFirstLastPara="1" wrap="square" lIns="91425" tIns="91425" rIns="91425" bIns="91425" anchor="t" anchorCtr="0">
              <a:spAutoFit/>
            </a:bodyPr>
            <a:lstStyle/>
            <a:p>
              <a:pPr>
                <a:buSzPts val="1200"/>
              </a:pPr>
              <a:r>
                <a:rPr lang="en" sz="1200" i="1" dirty="0">
                  <a:solidFill>
                    <a:schemeClr val="dk1"/>
                  </a:solidFill>
                </a:rPr>
                <a:t>QA/QC </a:t>
              </a:r>
            </a:p>
            <a:p>
              <a:pPr>
                <a:buSzPts val="1200"/>
              </a:pPr>
              <a:r>
                <a:rPr lang="en" sz="1200" i="1" dirty="0">
                  <a:solidFill>
                    <a:schemeClr val="dk1"/>
                  </a:solidFill>
                </a:rPr>
                <a:t>Assessments </a:t>
              </a:r>
              <a:endParaRPr sz="1200" i="1" dirty="0">
                <a:solidFill>
                  <a:schemeClr val="dk1"/>
                </a:solidFill>
              </a:endParaRPr>
            </a:p>
          </p:txBody>
        </p:sp>
        <p:pic>
          <p:nvPicPr>
            <p:cNvPr id="125" name="Google Shape;125;p27"/>
            <p:cNvPicPr preferRelativeResize="0"/>
            <p:nvPr/>
          </p:nvPicPr>
          <p:blipFill>
            <a:blip r:embed="rId4">
              <a:alphaModFix/>
            </a:blip>
            <a:stretch>
              <a:fillRect/>
            </a:stretch>
          </p:blipFill>
          <p:spPr>
            <a:xfrm>
              <a:off x="8426899" y="4782702"/>
              <a:ext cx="663211" cy="763500"/>
            </a:xfrm>
            <a:prstGeom prst="rect">
              <a:avLst/>
            </a:prstGeom>
            <a:noFill/>
            <a:ln>
              <a:noFill/>
            </a:ln>
          </p:spPr>
        </p:pic>
      </p:grpSp>
      <p:grpSp>
        <p:nvGrpSpPr>
          <p:cNvPr id="2" name="Group 1">
            <a:extLst>
              <a:ext uri="{FF2B5EF4-FFF2-40B4-BE49-F238E27FC236}">
                <a16:creationId xmlns:a16="http://schemas.microsoft.com/office/drawing/2014/main" id="{22A1FABC-CAB3-8C15-888D-C433ECC9CBA3}"/>
              </a:ext>
            </a:extLst>
          </p:cNvPr>
          <p:cNvGrpSpPr/>
          <p:nvPr/>
        </p:nvGrpSpPr>
        <p:grpSpPr>
          <a:xfrm>
            <a:off x="7604219" y="976460"/>
            <a:ext cx="1521156" cy="818222"/>
            <a:chOff x="7604219" y="1186010"/>
            <a:chExt cx="1521156" cy="818222"/>
          </a:xfrm>
        </p:grpSpPr>
        <p:pic>
          <p:nvPicPr>
            <p:cNvPr id="3" name="Picture 2" descr="Logo&#10;&#10;Description automatically generated with low confidence">
              <a:extLst>
                <a:ext uri="{FF2B5EF4-FFF2-40B4-BE49-F238E27FC236}">
                  <a16:creationId xmlns:a16="http://schemas.microsoft.com/office/drawing/2014/main" id="{EF97ECD7-FEA0-86D4-F678-8EC26EE89AED}"/>
                </a:ext>
              </a:extLst>
            </p:cNvPr>
            <p:cNvPicPr>
              <a:picLocks noChangeAspect="1"/>
            </p:cNvPicPr>
            <p:nvPr/>
          </p:nvPicPr>
          <p:blipFill>
            <a:blip r:embed="rId5"/>
            <a:stretch>
              <a:fillRect/>
            </a:stretch>
          </p:blipFill>
          <p:spPr>
            <a:xfrm>
              <a:off x="7604219" y="1186010"/>
              <a:ext cx="1375699" cy="688358"/>
            </a:xfrm>
            <a:prstGeom prst="rect">
              <a:avLst/>
            </a:prstGeom>
          </p:spPr>
        </p:pic>
        <p:sp>
          <p:nvSpPr>
            <p:cNvPr id="4" name="TextBox 3">
              <a:extLst>
                <a:ext uri="{FF2B5EF4-FFF2-40B4-BE49-F238E27FC236}">
                  <a16:creationId xmlns:a16="http://schemas.microsoft.com/office/drawing/2014/main" id="{63B3294E-48AC-99AB-F4D9-E6200DBA1BF9}"/>
                </a:ext>
              </a:extLst>
            </p:cNvPr>
            <p:cNvSpPr txBox="1"/>
            <p:nvPr/>
          </p:nvSpPr>
          <p:spPr>
            <a:xfrm>
              <a:off x="7749677" y="1758011"/>
              <a:ext cx="1375698" cy="246221"/>
            </a:xfrm>
            <a:prstGeom prst="rect">
              <a:avLst/>
            </a:prstGeom>
            <a:noFill/>
          </p:spPr>
          <p:txBody>
            <a:bodyPr wrap="none" rtlCol="0">
              <a:spAutoFit/>
            </a:bodyPr>
            <a:lstStyle/>
            <a:p>
              <a:r>
                <a:rPr lang="en-US" sz="1000" i="1" dirty="0">
                  <a:hlinkClick r:id="rId6"/>
                </a:rPr>
                <a:t>www.aquaqapp.com</a:t>
              </a:r>
              <a:r>
                <a:rPr lang="en-US" sz="1000" i="1" dirty="0"/>
                <a:t> </a:t>
              </a:r>
            </a:p>
          </p:txBody>
        </p:sp>
      </p:grpSp>
      <p:grpSp>
        <p:nvGrpSpPr>
          <p:cNvPr id="7" name="Group 6">
            <a:extLst>
              <a:ext uri="{FF2B5EF4-FFF2-40B4-BE49-F238E27FC236}">
                <a16:creationId xmlns:a16="http://schemas.microsoft.com/office/drawing/2014/main" id="{EF3F7EEE-E3D7-11D1-5698-D02D72463B5B}"/>
              </a:ext>
            </a:extLst>
          </p:cNvPr>
          <p:cNvGrpSpPr/>
          <p:nvPr/>
        </p:nvGrpSpPr>
        <p:grpSpPr>
          <a:xfrm>
            <a:off x="2229894" y="1747072"/>
            <a:ext cx="1967205" cy="1175217"/>
            <a:chOff x="2229894" y="1956622"/>
            <a:chExt cx="1967205" cy="1175217"/>
          </a:xfrm>
        </p:grpSpPr>
        <p:pic>
          <p:nvPicPr>
            <p:cNvPr id="126" name="Google Shape;126;p27"/>
            <p:cNvPicPr preferRelativeResize="0"/>
            <p:nvPr/>
          </p:nvPicPr>
          <p:blipFill>
            <a:blip r:embed="rId7">
              <a:alphaModFix/>
            </a:blip>
            <a:stretch>
              <a:fillRect/>
            </a:stretch>
          </p:blipFill>
          <p:spPr>
            <a:xfrm>
              <a:off x="2665675" y="1956622"/>
              <a:ext cx="1232261" cy="884307"/>
            </a:xfrm>
            <a:prstGeom prst="rect">
              <a:avLst/>
            </a:prstGeom>
            <a:noFill/>
            <a:ln>
              <a:noFill/>
            </a:ln>
          </p:spPr>
        </p:pic>
        <p:sp>
          <p:nvSpPr>
            <p:cNvPr id="5" name="TextBox 4">
              <a:extLst>
                <a:ext uri="{FF2B5EF4-FFF2-40B4-BE49-F238E27FC236}">
                  <a16:creationId xmlns:a16="http://schemas.microsoft.com/office/drawing/2014/main" id="{784BF099-8EC5-89F5-0F7F-19AA9E5C74B8}"/>
                </a:ext>
              </a:extLst>
            </p:cNvPr>
            <p:cNvSpPr txBox="1"/>
            <p:nvPr/>
          </p:nvSpPr>
          <p:spPr>
            <a:xfrm>
              <a:off x="2229894" y="2885618"/>
              <a:ext cx="1967205" cy="246221"/>
            </a:xfrm>
            <a:prstGeom prst="rect">
              <a:avLst/>
            </a:prstGeom>
            <a:noFill/>
          </p:spPr>
          <p:txBody>
            <a:bodyPr wrap="none" rtlCol="0">
              <a:spAutoFit/>
            </a:bodyPr>
            <a:lstStyle/>
            <a:p>
              <a:r>
                <a:rPr lang="en-US" sz="1000" i="1" dirty="0">
                  <a:hlinkClick r:id="rId8"/>
                </a:rPr>
                <a:t>www.MassBaysEcoHealth.org</a:t>
              </a:r>
              <a:r>
                <a:rPr lang="en-US" sz="1000" i="1" dirty="0"/>
                <a:t>  </a:t>
              </a:r>
            </a:p>
          </p:txBody>
        </p:sp>
      </p:grpSp>
      <p:sp>
        <p:nvSpPr>
          <p:cNvPr id="9" name="Google Shape;109;p26">
            <a:extLst>
              <a:ext uri="{FF2B5EF4-FFF2-40B4-BE49-F238E27FC236}">
                <a16:creationId xmlns:a16="http://schemas.microsoft.com/office/drawing/2014/main" id="{CC682E2E-FBAE-FC2C-C2E6-44A5093E3F0B}"/>
              </a:ext>
            </a:extLst>
          </p:cNvPr>
          <p:cNvSpPr txBox="1">
            <a:spLocks/>
          </p:cNvSpPr>
          <p:nvPr/>
        </p:nvSpPr>
        <p:spPr>
          <a:xfrm>
            <a:off x="83984" y="79289"/>
            <a:ext cx="8520600" cy="876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3111"/>
            </a:pPr>
            <a:r>
              <a:rPr lang="en-US" sz="3200" dirty="0">
                <a:solidFill>
                  <a:schemeClr val="tx1">
                    <a:lumMod val="65000"/>
                    <a:lumOff val="35000"/>
                  </a:schemeClr>
                </a:solidFill>
              </a:rPr>
              <a:t>Data Life Cycle</a:t>
            </a:r>
          </a:p>
        </p:txBody>
      </p:sp>
      <p:sp>
        <p:nvSpPr>
          <p:cNvPr id="10" name="TextBox 9">
            <a:extLst>
              <a:ext uri="{FF2B5EF4-FFF2-40B4-BE49-F238E27FC236}">
                <a16:creationId xmlns:a16="http://schemas.microsoft.com/office/drawing/2014/main" id="{61A209C4-08C9-360B-EEE3-32CB313310AD}"/>
              </a:ext>
            </a:extLst>
          </p:cNvPr>
          <p:cNvSpPr txBox="1"/>
          <p:nvPr/>
        </p:nvSpPr>
        <p:spPr>
          <a:xfrm>
            <a:off x="0" y="6291242"/>
            <a:ext cx="12192000" cy="566758"/>
          </a:xfrm>
          <a:prstGeom prst="rect">
            <a:avLst/>
          </a:prstGeom>
          <a:noFill/>
        </p:spPr>
        <p:txBody>
          <a:bodyPr wrap="square">
            <a:spAutoFit/>
          </a:bodyPr>
          <a:lstStyle/>
          <a:p>
            <a:pPr marL="0" lvl="0" indent="0" algn="ctr" rtl="0">
              <a:lnSpc>
                <a:spcPct val="115000"/>
              </a:lnSpc>
              <a:spcBef>
                <a:spcPts val="1000"/>
              </a:spcBef>
              <a:spcAft>
                <a:spcPts val="0"/>
              </a:spcAft>
              <a:buNone/>
            </a:pPr>
            <a:r>
              <a:rPr lang="en" sz="1400" dirty="0">
                <a:solidFill>
                  <a:schemeClr val="tx1">
                    <a:lumMod val="65000"/>
                    <a:lumOff val="35000"/>
                  </a:schemeClr>
                </a:solidFill>
                <a:latin typeface="Cambria" panose="02040503050406030204" pitchFamily="18" charset="0"/>
              </a:rPr>
              <a:t>These tools were produced with funding from U.S. EPA, Grants No. OS-83941701, OS-84029801-0, and CE-00A00865, with matching funds from MA Department of Environmental Protection.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txBox="1"/>
          <p:nvPr/>
        </p:nvSpPr>
        <p:spPr>
          <a:xfrm>
            <a:off x="2479675" y="2911657"/>
            <a:ext cx="9144000" cy="800189"/>
          </a:xfrm>
          <a:prstGeom prst="rect">
            <a:avLst/>
          </a:prstGeom>
          <a:noFill/>
          <a:ln>
            <a:noFill/>
          </a:ln>
        </p:spPr>
        <p:txBody>
          <a:bodyPr spcFirstLastPara="1" wrap="square" lIns="91425" tIns="91425" rIns="91425" bIns="91425" anchor="t" anchorCtr="0">
            <a:spAutoFit/>
          </a:bodyPr>
          <a:lstStyle/>
          <a:p>
            <a:pPr algn="ctr"/>
            <a:r>
              <a:rPr lang="en" sz="4000" i="1" dirty="0">
                <a:latin typeface="Aptos" panose="020B0004020202020204" pitchFamily="34" charset="0"/>
              </a:rPr>
              <a:t>Overview</a:t>
            </a:r>
            <a:endParaRPr sz="4000" i="1" dirty="0">
              <a:latin typeface="Aptos" panose="020B0004020202020204" pitchFamily="34" charset="0"/>
            </a:endParaRPr>
          </a:p>
        </p:txBody>
      </p:sp>
      <p:pic>
        <p:nvPicPr>
          <p:cNvPr id="2" name="Picture 1" descr="Blue and black text on a black background&#10;&#10;Description automatically generated with low confidence">
            <a:extLst>
              <a:ext uri="{FF2B5EF4-FFF2-40B4-BE49-F238E27FC236}">
                <a16:creationId xmlns:a16="http://schemas.microsoft.com/office/drawing/2014/main" id="{740AEF30-F50C-8D08-996E-E86DB07D3A39}"/>
              </a:ext>
            </a:extLst>
          </p:cNvPr>
          <p:cNvPicPr>
            <a:picLocks noChangeAspect="1"/>
          </p:cNvPicPr>
          <p:nvPr/>
        </p:nvPicPr>
        <p:blipFill>
          <a:blip r:embed="rId3"/>
          <a:stretch>
            <a:fillRect/>
          </a:stretch>
        </p:blipFill>
        <p:spPr>
          <a:xfrm>
            <a:off x="2505075" y="2441905"/>
            <a:ext cx="3476814" cy="1739694"/>
          </a:xfrm>
          <a:prstGeom prst="rect">
            <a:avLst/>
          </a:prstGeom>
        </p:spPr>
      </p:pic>
    </p:spTree>
    <p:extLst>
      <p:ext uri="{BB962C8B-B14F-4D97-AF65-F5344CB8AC3E}">
        <p14:creationId xmlns:p14="http://schemas.microsoft.com/office/powerpoint/2010/main" val="137940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55F44D-9C8C-6821-DC75-26C2F00EBDF5}"/>
              </a:ext>
            </a:extLst>
          </p:cNvPr>
          <p:cNvSpPr txBox="1"/>
          <p:nvPr/>
        </p:nvSpPr>
        <p:spPr>
          <a:xfrm>
            <a:off x="4446436" y="251629"/>
            <a:ext cx="7590539" cy="258532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For freshwater &amp; marine water quality and benthic sampling programs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Web-based wizard, guides users through forms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Generates a Word document QAPP considered pre-approved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rPr>
              <a:t>Developed in collaboration with MA DEP and EPA</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ptos" panose="020B0004020202020204" pitchFamily="34" charset="0"/>
              <a:sym typeface="Arial"/>
            </a:endParaRPr>
          </a:p>
        </p:txBody>
      </p:sp>
      <p:pic>
        <p:nvPicPr>
          <p:cNvPr id="7" name="Picture 6" descr="Blue and black text on a black background&#10;&#10;Description automatically generated with low confidence">
            <a:extLst>
              <a:ext uri="{FF2B5EF4-FFF2-40B4-BE49-F238E27FC236}">
                <a16:creationId xmlns:a16="http://schemas.microsoft.com/office/drawing/2014/main" id="{4EB7C44F-B08F-BE38-50E3-E3DC65F62624}"/>
              </a:ext>
            </a:extLst>
          </p:cNvPr>
          <p:cNvPicPr>
            <a:picLocks noChangeAspect="1"/>
          </p:cNvPicPr>
          <p:nvPr/>
        </p:nvPicPr>
        <p:blipFill>
          <a:blip r:embed="rId3"/>
          <a:stretch>
            <a:fillRect/>
          </a:stretch>
        </p:blipFill>
        <p:spPr>
          <a:xfrm>
            <a:off x="473482" y="429763"/>
            <a:ext cx="3476814" cy="1739694"/>
          </a:xfrm>
          <a:prstGeom prst="rect">
            <a:avLst/>
          </a:prstGeom>
        </p:spPr>
      </p:pic>
      <p:pic>
        <p:nvPicPr>
          <p:cNvPr id="5" name="Picture 4">
            <a:extLst>
              <a:ext uri="{FF2B5EF4-FFF2-40B4-BE49-F238E27FC236}">
                <a16:creationId xmlns:a16="http://schemas.microsoft.com/office/drawing/2014/main" id="{EA42BB1E-0F98-BB6D-8797-F0BE634AEB69}"/>
              </a:ext>
            </a:extLst>
          </p:cNvPr>
          <p:cNvPicPr>
            <a:picLocks noChangeAspect="1"/>
          </p:cNvPicPr>
          <p:nvPr/>
        </p:nvPicPr>
        <p:blipFill>
          <a:blip r:embed="rId4"/>
          <a:stretch>
            <a:fillRect/>
          </a:stretch>
        </p:blipFill>
        <p:spPr>
          <a:xfrm>
            <a:off x="2003917" y="2723707"/>
            <a:ext cx="7772830" cy="3929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358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 and black text on a black background&#10;&#10;Description automatically generated with low confidence">
            <a:extLst>
              <a:ext uri="{FF2B5EF4-FFF2-40B4-BE49-F238E27FC236}">
                <a16:creationId xmlns:a16="http://schemas.microsoft.com/office/drawing/2014/main" id="{4EB7C44F-B08F-BE38-50E3-E3DC65F62624}"/>
              </a:ext>
            </a:extLst>
          </p:cNvPr>
          <p:cNvPicPr>
            <a:picLocks noChangeAspect="1"/>
          </p:cNvPicPr>
          <p:nvPr/>
        </p:nvPicPr>
        <p:blipFill>
          <a:blip r:embed="rId3"/>
          <a:stretch>
            <a:fillRect/>
          </a:stretch>
        </p:blipFill>
        <p:spPr>
          <a:xfrm>
            <a:off x="473482" y="429763"/>
            <a:ext cx="3476814" cy="1739694"/>
          </a:xfrm>
          <a:prstGeom prst="rect">
            <a:avLst/>
          </a:prstGeom>
        </p:spPr>
      </p:pic>
      <p:sp>
        <p:nvSpPr>
          <p:cNvPr id="2" name="TextBox 1">
            <a:extLst>
              <a:ext uri="{FF2B5EF4-FFF2-40B4-BE49-F238E27FC236}">
                <a16:creationId xmlns:a16="http://schemas.microsoft.com/office/drawing/2014/main" id="{6A26EF55-E74E-5F23-4677-17759313B290}"/>
              </a:ext>
            </a:extLst>
          </p:cNvPr>
          <p:cNvSpPr txBox="1"/>
          <p:nvPr/>
        </p:nvSpPr>
        <p:spPr>
          <a:xfrm>
            <a:off x="5234225" y="2459504"/>
            <a:ext cx="1603324" cy="1938992"/>
          </a:xfrm>
          <a:prstGeom prst="rect">
            <a:avLst/>
          </a:prstGeom>
          <a:noFill/>
        </p:spPr>
        <p:txBody>
          <a:bodyPr wrap="none" rtlCol="0">
            <a:spAutoFit/>
          </a:bodyPr>
          <a:lstStyle/>
          <a:p>
            <a:pPr marL="285750" indent="-285750">
              <a:buFont typeface="Arial" panose="020B0604020202020204" pitchFamily="34" charset="0"/>
              <a:buChar char="•"/>
            </a:pPr>
            <a:endParaRPr lang="en-US" sz="4000" dirty="0">
              <a:latin typeface="Aptos" panose="020B0004020202020204" pitchFamily="34" charset="0"/>
            </a:endParaRPr>
          </a:p>
          <a:p>
            <a:r>
              <a:rPr lang="en-US" sz="4000" dirty="0">
                <a:latin typeface="Aptos" panose="020B0004020202020204" pitchFamily="34" charset="0"/>
              </a:rPr>
              <a:t>DEMO</a:t>
            </a:r>
          </a:p>
          <a:p>
            <a:endParaRPr lang="en-US" sz="4000" dirty="0">
              <a:latin typeface="Aptos" panose="020B0004020202020204" pitchFamily="34" charset="0"/>
            </a:endParaRPr>
          </a:p>
        </p:txBody>
      </p:sp>
    </p:spTree>
    <p:extLst>
      <p:ext uri="{BB962C8B-B14F-4D97-AF65-F5344CB8AC3E}">
        <p14:creationId xmlns:p14="http://schemas.microsoft.com/office/powerpoint/2010/main" val="339088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B3D162-CA1D-FA4F-F18F-D80F0F9805C4}"/>
              </a:ext>
            </a:extLst>
          </p:cNvPr>
          <p:cNvSpPr txBox="1"/>
          <p:nvPr/>
        </p:nvSpPr>
        <p:spPr>
          <a:xfrm>
            <a:off x="438150" y="333375"/>
            <a:ext cx="11591925" cy="6213793"/>
          </a:xfrm>
          <a:prstGeom prst="rect">
            <a:avLst/>
          </a:prstGeom>
          <a:noFill/>
        </p:spPr>
        <p:txBody>
          <a:bodyPr wrap="square">
            <a:spAutoFit/>
          </a:bodyPr>
          <a:lstStyle/>
          <a:p>
            <a:r>
              <a:rPr lang="en-US" sz="3200" dirty="0">
                <a:solidFill>
                  <a:schemeClr val="tx1">
                    <a:lumMod val="65000"/>
                    <a:lumOff val="35000"/>
                  </a:schemeClr>
                </a:solidFill>
                <a:latin typeface="Aptos" panose="020B0004020202020204" pitchFamily="34" charset="0"/>
              </a:rPr>
              <a:t>FAQs:</a:t>
            </a:r>
          </a:p>
          <a:p>
            <a:endParaRPr lang="en-US" sz="3200" dirty="0">
              <a:solidFill>
                <a:srgbClr val="64C147"/>
              </a:solidFill>
              <a:latin typeface="Aptos" panose="020B0004020202020204" pitchFamily="34" charset="0"/>
            </a:endParaRPr>
          </a:p>
          <a:p>
            <a:pPr marL="514350" indent="-514350">
              <a:buAutoNum type="arabicPeriod"/>
            </a:pPr>
            <a:r>
              <a:rPr lang="en-US" sz="3200" dirty="0">
                <a:solidFill>
                  <a:srgbClr val="64C147"/>
                </a:solidFill>
                <a:latin typeface="Aptos" panose="020B0004020202020204" pitchFamily="34" charset="0"/>
              </a:rPr>
              <a:t>Can </a:t>
            </a:r>
            <a:r>
              <a:rPr lang="en-US" sz="3200" dirty="0" err="1">
                <a:solidFill>
                  <a:srgbClr val="64C147"/>
                </a:solidFill>
                <a:latin typeface="Aptos" panose="020B0004020202020204" pitchFamily="34" charset="0"/>
              </a:rPr>
              <a:t>AquaQAPP</a:t>
            </a:r>
            <a:r>
              <a:rPr lang="en-US" sz="3200" dirty="0">
                <a:solidFill>
                  <a:srgbClr val="64C147"/>
                </a:solidFill>
                <a:latin typeface="Aptos" panose="020B0004020202020204" pitchFamily="34" charset="0"/>
              </a:rPr>
              <a:t> be used in other states?</a:t>
            </a:r>
          </a:p>
          <a:p>
            <a:pPr lvl="1"/>
            <a:r>
              <a:rPr lang="en-US" sz="3200" dirty="0">
                <a:solidFill>
                  <a:srgbClr val="64C147"/>
                </a:solidFill>
                <a:latin typeface="Aptos" panose="020B0004020202020204" pitchFamily="34" charset="0"/>
              </a:rPr>
              <a:t>	</a:t>
            </a:r>
            <a:r>
              <a:rPr lang="en-US" sz="3200" dirty="0">
                <a:solidFill>
                  <a:schemeClr val="tx1">
                    <a:lumMod val="65000"/>
                    <a:lumOff val="35000"/>
                  </a:schemeClr>
                </a:solidFill>
                <a:latin typeface="Aptos" panose="020B0004020202020204" pitchFamily="34" charset="0"/>
              </a:rPr>
              <a:t>Yes! But your QAPP may need to be adjusted to meet 	local requirements.</a:t>
            </a:r>
          </a:p>
          <a:p>
            <a:pPr lvl="1"/>
            <a:endParaRPr lang="en-US" sz="3200" dirty="0">
              <a:solidFill>
                <a:schemeClr val="tx1">
                  <a:lumMod val="65000"/>
                  <a:lumOff val="35000"/>
                </a:schemeClr>
              </a:solidFill>
              <a:latin typeface="Aptos" panose="020B0004020202020204" pitchFamily="34" charset="0"/>
            </a:endParaRPr>
          </a:p>
          <a:p>
            <a:pPr marL="514350" indent="-514350">
              <a:buAutoNum type="arabicPeriod"/>
            </a:pPr>
            <a:r>
              <a:rPr lang="en-US" sz="3200" dirty="0">
                <a:solidFill>
                  <a:srgbClr val="64C147"/>
                </a:solidFill>
                <a:latin typeface="Aptos" panose="020B0004020202020204" pitchFamily="34" charset="0"/>
              </a:rPr>
              <a:t>Can it be modified to meet my state’s needs?</a:t>
            </a:r>
          </a:p>
          <a:p>
            <a:r>
              <a:rPr lang="en-US" sz="3200" dirty="0">
                <a:solidFill>
                  <a:schemeClr val="tx1">
                    <a:lumMod val="65000"/>
                    <a:lumOff val="35000"/>
                  </a:schemeClr>
                </a:solidFill>
                <a:latin typeface="Aptos" panose="020B0004020202020204" pitchFamily="34" charset="0"/>
              </a:rPr>
              <a:t>	Yes! The code is open source on GitHub.</a:t>
            </a:r>
          </a:p>
          <a:p>
            <a:pPr marL="514350" indent="-514350">
              <a:buAutoNum type="arabicPeriod"/>
            </a:pPr>
            <a:endParaRPr lang="en-US" sz="3200" dirty="0">
              <a:solidFill>
                <a:srgbClr val="64C147"/>
              </a:solidFill>
              <a:latin typeface="Aptos" panose="020B0004020202020204" pitchFamily="34" charset="0"/>
            </a:endParaRPr>
          </a:p>
          <a:p>
            <a:pPr marL="514350" indent="-514350">
              <a:buAutoNum type="arabicPeriod" startAt="3"/>
            </a:pPr>
            <a:r>
              <a:rPr lang="en-US" sz="3200" dirty="0">
                <a:solidFill>
                  <a:srgbClr val="64C147"/>
                </a:solidFill>
                <a:latin typeface="Aptos" panose="020B0004020202020204" pitchFamily="34" charset="0"/>
              </a:rPr>
              <a:t>Is there a long-term support plan?</a:t>
            </a:r>
          </a:p>
          <a:p>
            <a:pPr lvl="3"/>
            <a:r>
              <a:rPr lang="en-US" sz="3200" dirty="0">
                <a:solidFill>
                  <a:schemeClr val="tx1">
                    <a:lumMod val="65000"/>
                    <a:lumOff val="35000"/>
                  </a:schemeClr>
                </a:solidFill>
                <a:latin typeface="Aptos" panose="020B0004020202020204" pitchFamily="34" charset="0"/>
              </a:rPr>
              <a:t>	Yes! Tech support and training is part of my role. Now 	pursuing upgrades to meet new EPA QAPP Standard. </a:t>
            </a:r>
            <a:r>
              <a:rPr lang="en-US" sz="3200" dirty="0">
                <a:solidFill>
                  <a:srgbClr val="64C147"/>
                </a:solidFill>
                <a:latin typeface="Aptos" panose="020B0004020202020204" pitchFamily="34" charset="0"/>
              </a:rPr>
              <a:t>	</a:t>
            </a:r>
            <a:endParaRPr lang="en-US" sz="2800" dirty="0">
              <a:solidFill>
                <a:schemeClr val="tx1">
                  <a:lumMod val="65000"/>
                  <a:lumOff val="35000"/>
                </a:schemeClr>
              </a:solidFill>
              <a:latin typeface="Aptos" panose="020B0004020202020204" pitchFamily="34" charset="0"/>
            </a:endParaRPr>
          </a:p>
        </p:txBody>
      </p:sp>
    </p:spTree>
    <p:extLst>
      <p:ext uri="{BB962C8B-B14F-4D97-AF65-F5344CB8AC3E}">
        <p14:creationId xmlns:p14="http://schemas.microsoft.com/office/powerpoint/2010/main" val="341665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txBox="1"/>
          <p:nvPr/>
        </p:nvSpPr>
        <p:spPr>
          <a:xfrm>
            <a:off x="2359741" y="2911658"/>
            <a:ext cx="9144000" cy="800189"/>
          </a:xfrm>
          <a:prstGeom prst="rect">
            <a:avLst/>
          </a:prstGeom>
          <a:noFill/>
          <a:ln>
            <a:noFill/>
          </a:ln>
        </p:spPr>
        <p:txBody>
          <a:bodyPr spcFirstLastPara="1" wrap="square" lIns="91425" tIns="91425" rIns="91425" bIns="91425" anchor="t" anchorCtr="0">
            <a:spAutoFit/>
          </a:bodyPr>
          <a:lstStyle/>
          <a:p>
            <a:pPr algn="ctr"/>
            <a:r>
              <a:rPr lang="en" sz="4000" i="1" dirty="0">
                <a:latin typeface="Aptos" panose="020B0004020202020204" pitchFamily="34" charset="0"/>
              </a:rPr>
              <a:t>Overview</a:t>
            </a:r>
            <a:endParaRPr sz="4000" i="1" dirty="0">
              <a:latin typeface="Aptos" panose="020B0004020202020204" pitchFamily="34" charset="0"/>
            </a:endParaRPr>
          </a:p>
        </p:txBody>
      </p:sp>
      <p:pic>
        <p:nvPicPr>
          <p:cNvPr id="3" name="Google Shape;103;p25">
            <a:extLst>
              <a:ext uri="{FF2B5EF4-FFF2-40B4-BE49-F238E27FC236}">
                <a16:creationId xmlns:a16="http://schemas.microsoft.com/office/drawing/2014/main" id="{C36AEB9D-D486-5B54-B588-48A422657E94}"/>
              </a:ext>
            </a:extLst>
          </p:cNvPr>
          <p:cNvPicPr preferRelativeResize="0"/>
          <p:nvPr/>
        </p:nvPicPr>
        <p:blipFill>
          <a:blip r:embed="rId3">
            <a:alphaModFix/>
          </a:blip>
          <a:stretch>
            <a:fillRect/>
          </a:stretch>
        </p:blipFill>
        <p:spPr>
          <a:xfrm>
            <a:off x="4280907" y="2500339"/>
            <a:ext cx="1409675" cy="1622825"/>
          </a:xfrm>
          <a:prstGeom prst="rect">
            <a:avLst/>
          </a:prstGeom>
          <a:noFill/>
          <a:ln>
            <a:noFill/>
          </a:ln>
        </p:spPr>
      </p:pic>
    </p:spTree>
    <p:extLst>
      <p:ext uri="{BB962C8B-B14F-4D97-AF65-F5344CB8AC3E}">
        <p14:creationId xmlns:p14="http://schemas.microsoft.com/office/powerpoint/2010/main" val="207672469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8ca24ff-984d-42cf-9cab-d7fc29c97986"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9154A313FE4E48A6B468832A3A0E24" ma:contentTypeVersion="18" ma:contentTypeDescription="Create a new document." ma:contentTypeScope="" ma:versionID="e8d50fc569909f83af429089d842e8a6">
  <xsd:schema xmlns:xsd="http://www.w3.org/2001/XMLSchema" xmlns:xs="http://www.w3.org/2001/XMLSchema" xmlns:p="http://schemas.microsoft.com/office/2006/metadata/properties" xmlns:ns1="http://schemas.microsoft.com/sharepoint/v3" xmlns:ns3="c8ca24ff-984d-42cf-9cab-d7fc29c97986" xmlns:ns4="78f89aa4-fb88-46ac-b1e1-4658642ec5e7" targetNamespace="http://schemas.microsoft.com/office/2006/metadata/properties" ma:root="true" ma:fieldsID="cd709a9296dc1ff7802793f1e82b7956" ns1:_="" ns3:_="" ns4:_="">
    <xsd:import namespace="http://schemas.microsoft.com/sharepoint/v3"/>
    <xsd:import namespace="c8ca24ff-984d-42cf-9cab-d7fc29c97986"/>
    <xsd:import namespace="78f89aa4-fb88-46ac-b1e1-4658642ec5e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element ref="ns4:SharedWithUsers" minOccurs="0"/>
                <xsd:element ref="ns4:SharedWithDetails" minOccurs="0"/>
                <xsd:element ref="ns4:SharingHintHash" minOccurs="0"/>
                <xsd:element ref="ns3:MediaServiceLocation" minOccurs="0"/>
                <xsd:element ref="ns3:MediaServiceObjectDetectorVersions" minOccurs="0"/>
                <xsd:element ref="ns3:MediaServiceSearchProperties" minOccurs="0"/>
                <xsd:element ref="ns1:_ip_UnifiedCompliancePolicyProperties" minOccurs="0"/>
                <xsd:element ref="ns1:_ip_UnifiedCompliancePolicyUIActio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a24ff-984d-42cf-9cab-d7fc29c979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f89aa4-fb88-46ac-b1e1-4658642ec5e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FDBDD1-8D42-45BB-8EF4-4E7773C76100}">
  <ds:schemaRef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78f89aa4-fb88-46ac-b1e1-4658642ec5e7"/>
    <ds:schemaRef ds:uri="http://schemas.microsoft.com/office/2006/metadata/properties"/>
    <ds:schemaRef ds:uri="http://purl.org/dc/elements/1.1/"/>
    <ds:schemaRef ds:uri="c8ca24ff-984d-42cf-9cab-d7fc29c97986"/>
    <ds:schemaRef ds:uri="http://schemas.microsoft.com/sharepoint/v3"/>
    <ds:schemaRef ds:uri="http://purl.org/dc/dcmitype/"/>
    <ds:schemaRef ds:uri="http://purl.org/dc/terms/"/>
  </ds:schemaRefs>
</ds:datastoreItem>
</file>

<file path=customXml/itemProps2.xml><?xml version="1.0" encoding="utf-8"?>
<ds:datastoreItem xmlns:ds="http://schemas.openxmlformats.org/officeDocument/2006/customXml" ds:itemID="{94446344-7D86-4442-BE25-1658DD20B2EE}">
  <ds:schemaRefs>
    <ds:schemaRef ds:uri="http://schemas.microsoft.com/sharepoint/v3/contenttype/forms"/>
  </ds:schemaRefs>
</ds:datastoreItem>
</file>

<file path=customXml/itemProps3.xml><?xml version="1.0" encoding="utf-8"?>
<ds:datastoreItem xmlns:ds="http://schemas.openxmlformats.org/officeDocument/2006/customXml" ds:itemID="{8FA7903F-3C8D-4910-8CBA-9E68E952FF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a24ff-984d-42cf-9cab-d7fc29c97986"/>
    <ds:schemaRef ds:uri="78f89aa4-fb88-46ac-b1e1-4658642ec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2647</TotalTime>
  <Words>1067</Words>
  <Application>Microsoft Office PowerPoint</Application>
  <PresentationFormat>Widescreen</PresentationFormat>
  <Paragraphs>127</Paragraphs>
  <Slides>29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Arial</vt:lpstr>
      <vt:lpstr>Calibri</vt:lpstr>
      <vt:lpstr>Cambria</vt:lpstr>
      <vt:lpstr>Simple Light</vt:lpstr>
      <vt:lpstr>Increasing the quantity, quality, and accessibility of NGO water quality data through exchange network tools</vt:lpstr>
      <vt:lpstr>National Estuary Program Study Areas</vt:lpstr>
      <vt:lpstr>Community-based WQ monitoring in Massachusetts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Meta Data</vt:lpstr>
      <vt:lpstr>PowerPoint Presentation</vt:lpstr>
      <vt:lpstr>PowerPoint Presentation</vt:lpstr>
      <vt:lpstr>Website / User Guide</vt:lpstr>
      <vt:lpstr>PowerPoint Presentation</vt:lpstr>
      <vt:lpstr>PowerPoint Presentation</vt:lpstr>
      <vt:lpstr>PowerPoint Presentation</vt:lpstr>
      <vt:lpstr>PowerPoint Presentation</vt:lpstr>
      <vt:lpstr>Acknowledgements</vt:lpstr>
      <vt:lpstr>Extra slides in the event demo does not work</vt:lpstr>
      <vt:lpstr>PowerPoint Presentation</vt:lpstr>
      <vt:lpstr>PowerPoint Presentation</vt:lpstr>
      <vt:lpstr>QC Report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MassWateR: R Tools for Water Quality Data Analysis</dc:title>
  <dc:creator>Jillian L Carr</dc:creator>
  <cp:lastModifiedBy>Jillian L Carr</cp:lastModifiedBy>
  <cp:revision>6</cp:revision>
  <dcterms:modified xsi:type="dcterms:W3CDTF">2024-09-12T16:02:33Z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0x0101000E9154A313FE4E48A6B468832A3A0E24</vt:lpwstr>
  </property>
</Properties>
</file>