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5143500" cx="9144000"/>
  <p:notesSz cx="6858000" cy="9144000"/>
  <p:embeddedFontLst>
    <p:embeddedFont>
      <p:font typeface="Montserrat SemiBold"/>
      <p:regular r:id="rId29"/>
      <p:bold r:id="rId30"/>
      <p:italic r:id="rId31"/>
      <p:boldItalic r:id="rId32"/>
    </p:embeddedFont>
    <p:embeddedFont>
      <p:font typeface="Nunito"/>
      <p:regular r:id="rId33"/>
      <p:bold r:id="rId34"/>
      <p:italic r:id="rId35"/>
      <p:boldItalic r:id="rId36"/>
    </p:embeddedFont>
    <p:embeddedFont>
      <p:font typeface="Montserrat"/>
      <p:regular r:id="rId37"/>
      <p:bold r:id="rId38"/>
      <p:italic r:id="rId39"/>
      <p:boldItalic r:id="rId40"/>
    </p:embeddedFont>
    <p:embeddedFont>
      <p:font typeface="Roboto Mono Thin"/>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boldItalic.fntdata"/><Relationship Id="rId20" Type="http://schemas.openxmlformats.org/officeDocument/2006/relationships/slide" Target="slides/slide14.xml"/><Relationship Id="rId42" Type="http://schemas.openxmlformats.org/officeDocument/2006/relationships/font" Target="fonts/RobotoMonoThin-bold.fntdata"/><Relationship Id="rId41" Type="http://schemas.openxmlformats.org/officeDocument/2006/relationships/font" Target="fonts/RobotoMonoThin-regular.fntdata"/><Relationship Id="rId22" Type="http://schemas.openxmlformats.org/officeDocument/2006/relationships/slide" Target="slides/slide16.xml"/><Relationship Id="rId44" Type="http://schemas.openxmlformats.org/officeDocument/2006/relationships/font" Target="fonts/RobotoMonoThin-boldItalic.fntdata"/><Relationship Id="rId21" Type="http://schemas.openxmlformats.org/officeDocument/2006/relationships/slide" Target="slides/slide15.xml"/><Relationship Id="rId43" Type="http://schemas.openxmlformats.org/officeDocument/2006/relationships/font" Target="fonts/RobotoMonoThin-italic.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MontserratSemiBold-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SemiBold-italic.fntdata"/><Relationship Id="rId30" Type="http://schemas.openxmlformats.org/officeDocument/2006/relationships/font" Target="fonts/MontserratSemiBold-bold.fntdata"/><Relationship Id="rId11" Type="http://schemas.openxmlformats.org/officeDocument/2006/relationships/slide" Target="slides/slide5.xml"/><Relationship Id="rId33" Type="http://schemas.openxmlformats.org/officeDocument/2006/relationships/font" Target="fonts/Nunito-regular.fntdata"/><Relationship Id="rId10" Type="http://schemas.openxmlformats.org/officeDocument/2006/relationships/slide" Target="slides/slide4.xml"/><Relationship Id="rId32" Type="http://schemas.openxmlformats.org/officeDocument/2006/relationships/font" Target="fonts/MontserratSemiBold-boldItalic.fntdata"/><Relationship Id="rId13" Type="http://schemas.openxmlformats.org/officeDocument/2006/relationships/slide" Target="slides/slide7.xml"/><Relationship Id="rId35" Type="http://schemas.openxmlformats.org/officeDocument/2006/relationships/font" Target="fonts/Nunito-italic.fntdata"/><Relationship Id="rId12" Type="http://schemas.openxmlformats.org/officeDocument/2006/relationships/slide" Target="slides/slide6.xml"/><Relationship Id="rId34" Type="http://schemas.openxmlformats.org/officeDocument/2006/relationships/font" Target="fonts/Nunito-bold.fntdata"/><Relationship Id="rId15" Type="http://schemas.openxmlformats.org/officeDocument/2006/relationships/slide" Target="slides/slide9.xml"/><Relationship Id="rId37" Type="http://schemas.openxmlformats.org/officeDocument/2006/relationships/font" Target="fonts/Montserrat-regular.fntdata"/><Relationship Id="rId14" Type="http://schemas.openxmlformats.org/officeDocument/2006/relationships/slide" Target="slides/slide8.xml"/><Relationship Id="rId36" Type="http://schemas.openxmlformats.org/officeDocument/2006/relationships/font" Target="fonts/Nunito-boldItalic.fntdata"/><Relationship Id="rId17" Type="http://schemas.openxmlformats.org/officeDocument/2006/relationships/slide" Target="slides/slide11.xml"/><Relationship Id="rId39" Type="http://schemas.openxmlformats.org/officeDocument/2006/relationships/font" Target="fonts/Montserrat-italic.fntdata"/><Relationship Id="rId16" Type="http://schemas.openxmlformats.org/officeDocument/2006/relationships/slide" Target="slides/slide10.xml"/><Relationship Id="rId38" Type="http://schemas.openxmlformats.org/officeDocument/2006/relationships/font" Target="fonts/Montserrat-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edf01f0e81_0_7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edf01f0e81_0_7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edf01f0e81_0_6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edf01f0e81_0_6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efd95224a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efd95224a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edf01f0e81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2edf01f0e81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d2c44c410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d2c44c410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d2c44c4103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2d2c44c4103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d2c44c410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2d2c44c410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fe2c5a23f7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2fe2c5a23f7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2edf01f0e81_0_2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2edf01f0e81_0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edf01f0e81_0_2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2edf01f0e81_0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edf01f0e81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2edf01f0e81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fe9d8695a2_3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fe9d8695a2_3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2edf01f0e81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2edf01f0e81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edf01f0e81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2edf01f0e81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edf01f0e81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2edf01f0e81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edf01f0e81_0_4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edf01f0e81_0_4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fe2c5a23f7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fe2c5a23f7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edf01f0e81_0_5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edf01f0e81_0_5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d2c44c4103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d2c44c4103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d2c44c4103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d2c44c4103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edf01f0e81_0_8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edf01f0e81_0_8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edf01f0e81_0_5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edf01f0e81_0_5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0.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0.jpg"/><Relationship Id="rId3"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58" name="Google Shape;58;p14"/>
          <p:cNvPicPr preferRelativeResize="0"/>
          <p:nvPr/>
        </p:nvPicPr>
        <p:blipFill>
          <a:blip r:embed="rId2">
            <a:alphaModFix/>
          </a:blip>
          <a:stretch>
            <a:fillRect/>
          </a:stretch>
        </p:blipFill>
        <p:spPr>
          <a:xfrm>
            <a:off x="-1" y="0"/>
            <a:ext cx="9144000" cy="528159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9" name="Shape 59"/>
        <p:cNvGrpSpPr/>
        <p:nvPr/>
      </p:nvGrpSpPr>
      <p:grpSpPr>
        <a:xfrm>
          <a:off x="0" y="0"/>
          <a:ext cx="0" cy="0"/>
          <a:chOff x="0" y="0"/>
          <a:chExt cx="0" cy="0"/>
        </a:xfrm>
      </p:grpSpPr>
      <p:sp>
        <p:nvSpPr>
          <p:cNvPr id="60" name="Google Shape;60;p1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1" name="Google Shape;61;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2" name="Shape 62"/>
        <p:cNvGrpSpPr/>
        <p:nvPr/>
      </p:nvGrpSpPr>
      <p:grpSpPr>
        <a:xfrm>
          <a:off x="0" y="0"/>
          <a:ext cx="0" cy="0"/>
          <a:chOff x="0" y="0"/>
          <a:chExt cx="0" cy="0"/>
        </a:xfrm>
      </p:grpSpPr>
      <p:sp>
        <p:nvSpPr>
          <p:cNvPr id="63" name="Google Shape;63;p16"/>
          <p:cNvSpPr txBox="1"/>
          <p:nvPr>
            <p:ph type="title"/>
          </p:nvPr>
        </p:nvSpPr>
        <p:spPr>
          <a:xfrm>
            <a:off x="1141425" y="257125"/>
            <a:ext cx="7691100" cy="572700"/>
          </a:xfrm>
          <a:prstGeom prst="rect">
            <a:avLst/>
          </a:prstGeom>
          <a:solidFill>
            <a:srgbClr val="F3F3F3"/>
          </a:solidFill>
          <a:ln cap="flat" cmpd="sng" w="19050">
            <a:solidFill>
              <a:srgbClr val="D9D9D9"/>
            </a:solidFill>
            <a:prstDash val="solid"/>
            <a:round/>
            <a:headEnd len="sm" w="sm" type="none"/>
            <a:tailEnd len="sm" w="sm" type="none"/>
          </a:ln>
        </p:spPr>
        <p:txBody>
          <a:bodyPr anchorCtr="0" anchor="t" bIns="91425" lIns="91425" spcFirstLastPara="1" rIns="91425" wrap="square" tIns="91425">
            <a:normAutofit/>
          </a:bodyPr>
          <a:lstStyle>
            <a:lvl1pPr lvl="0" rtl="0">
              <a:spcBef>
                <a:spcPts val="0"/>
              </a:spcBef>
              <a:spcAft>
                <a:spcPts val="0"/>
              </a:spcAft>
              <a:buSzPts val="2800"/>
              <a:buNone/>
              <a:defRPr>
                <a:latin typeface="Montserrat"/>
                <a:ea typeface="Montserrat"/>
                <a:cs typeface="Montserrat"/>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4" name="Google Shape;64;p16"/>
          <p:cNvSpPr txBox="1"/>
          <p:nvPr>
            <p:ph idx="1" type="body"/>
          </p:nvPr>
        </p:nvSpPr>
        <p:spPr>
          <a:xfrm>
            <a:off x="1141425" y="1023788"/>
            <a:ext cx="7691100" cy="3416400"/>
          </a:xfrm>
          <a:prstGeom prst="rect">
            <a:avLst/>
          </a:prstGeom>
          <a:ln cap="flat" cmpd="sng" w="19050">
            <a:solidFill>
              <a:srgbClr val="F3F3F3"/>
            </a:solidFill>
            <a:prstDash val="solid"/>
            <a:round/>
            <a:headEnd len="sm" w="sm" type="none"/>
            <a:tailEnd len="sm" w="sm" type="none"/>
          </a:ln>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atin typeface="Nunito"/>
                <a:ea typeface="Nunito"/>
                <a:cs typeface="Nunito"/>
                <a:sym typeface="Nunito"/>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65" name="Google Shape;65;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66" name="Google Shape;66;p16"/>
          <p:cNvPicPr preferRelativeResize="0"/>
          <p:nvPr/>
        </p:nvPicPr>
        <p:blipFill>
          <a:blip r:embed="rId2">
            <a:alphaModFix/>
          </a:blip>
          <a:stretch>
            <a:fillRect/>
          </a:stretch>
        </p:blipFill>
        <p:spPr>
          <a:xfrm>
            <a:off x="1141078" y="4634150"/>
            <a:ext cx="2643374" cy="451750"/>
          </a:xfrm>
          <a:prstGeom prst="rect">
            <a:avLst/>
          </a:prstGeom>
          <a:noFill/>
          <a:ln>
            <a:noFill/>
          </a:ln>
        </p:spPr>
      </p:pic>
      <p:sp>
        <p:nvSpPr>
          <p:cNvPr id="67" name="Google Shape;67;p16"/>
          <p:cNvSpPr txBox="1"/>
          <p:nvPr/>
        </p:nvSpPr>
        <p:spPr>
          <a:xfrm>
            <a:off x="4390543" y="4598725"/>
            <a:ext cx="3475800" cy="458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Montserrat SemiBold"/>
                <a:ea typeface="Montserrat SemiBold"/>
                <a:cs typeface="Montserrat SemiBold"/>
                <a:sym typeface="Montserrat SemiBold"/>
              </a:rPr>
              <a:t>AIR TOXICS &amp; OZONE PRECURSORS PROGRAM</a:t>
            </a:r>
            <a:endParaRPr sz="1000">
              <a:solidFill>
                <a:schemeClr val="dk1"/>
              </a:solidFill>
              <a:latin typeface="Montserrat SemiBold"/>
              <a:ea typeface="Montserrat SemiBold"/>
              <a:cs typeface="Montserrat SemiBold"/>
              <a:sym typeface="Montserrat SemiBo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8" name="Shape 68"/>
        <p:cNvGrpSpPr/>
        <p:nvPr/>
      </p:nvGrpSpPr>
      <p:grpSpPr>
        <a:xfrm>
          <a:off x="0" y="0"/>
          <a:ext cx="0" cy="0"/>
          <a:chOff x="0" y="0"/>
          <a:chExt cx="0" cy="0"/>
        </a:xfrm>
      </p:grpSpPr>
      <p:sp>
        <p:nvSpPr>
          <p:cNvPr id="69" name="Google Shape;69;p17"/>
          <p:cNvSpPr txBox="1"/>
          <p:nvPr>
            <p:ph type="title"/>
          </p:nvPr>
        </p:nvSpPr>
        <p:spPr>
          <a:xfrm>
            <a:off x="1141425" y="257125"/>
            <a:ext cx="7691100" cy="572700"/>
          </a:xfrm>
          <a:prstGeom prst="rect">
            <a:avLst/>
          </a:prstGeom>
          <a:solidFill>
            <a:srgbClr val="F3F3F3"/>
          </a:solidFill>
          <a:ln cap="flat" cmpd="sng" w="19050">
            <a:solidFill>
              <a:srgbClr val="D9D9D9"/>
            </a:solidFill>
            <a:prstDash val="solid"/>
            <a:round/>
            <a:headEnd len="sm" w="sm" type="none"/>
            <a:tailEnd len="sm" w="sm" type="none"/>
          </a:ln>
        </p:spPr>
        <p:txBody>
          <a:bodyPr anchorCtr="0" anchor="t" bIns="91425" lIns="91425" spcFirstLastPara="1" rIns="91425" wrap="square" tIns="91425">
            <a:normAutofit/>
          </a:bodyPr>
          <a:lstStyle>
            <a:lvl1pPr lvl="0" rtl="0">
              <a:spcBef>
                <a:spcPts val="0"/>
              </a:spcBef>
              <a:spcAft>
                <a:spcPts val="0"/>
              </a:spcAft>
              <a:buSzPts val="2800"/>
              <a:buNone/>
              <a:defRPr>
                <a:latin typeface="Montserrat"/>
                <a:ea typeface="Montserrat"/>
                <a:cs typeface="Montserrat"/>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0" name="Google Shape;70;p1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1" name="Google Shape;71;p17"/>
          <p:cNvSpPr txBox="1"/>
          <p:nvPr>
            <p:ph idx="2" type="body"/>
          </p:nvPr>
        </p:nvSpPr>
        <p:spPr>
          <a:xfrm>
            <a:off x="5087125" y="1014475"/>
            <a:ext cx="3745200" cy="3414300"/>
          </a:xfrm>
          <a:prstGeom prst="rect">
            <a:avLst/>
          </a:prstGeom>
          <a:ln cap="flat" cmpd="sng" w="19050">
            <a:solidFill>
              <a:srgbClr val="F3F3F3"/>
            </a:solidFill>
            <a:prstDash val="solid"/>
            <a:round/>
            <a:headEnd len="sm" w="sm" type="none"/>
            <a:tailEnd len="sm" w="sm" type="none"/>
          </a:ln>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atin typeface="Nunito"/>
                <a:ea typeface="Nunito"/>
                <a:cs typeface="Nunito"/>
                <a:sym typeface="Nunito"/>
              </a:defRPr>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2" name="Google Shape;72;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73" name="Google Shape;73;p17"/>
          <p:cNvPicPr preferRelativeResize="0"/>
          <p:nvPr/>
        </p:nvPicPr>
        <p:blipFill rotWithShape="1">
          <a:blip r:embed="rId2">
            <a:alphaModFix/>
          </a:blip>
          <a:srcRect b="0" l="10691" r="79312" t="0"/>
          <a:stretch/>
        </p:blipFill>
        <p:spPr>
          <a:xfrm>
            <a:off x="0" y="0"/>
            <a:ext cx="890126" cy="5143500"/>
          </a:xfrm>
          <a:prstGeom prst="rect">
            <a:avLst/>
          </a:prstGeom>
          <a:noFill/>
          <a:ln>
            <a:noFill/>
          </a:ln>
        </p:spPr>
      </p:pic>
      <p:sp>
        <p:nvSpPr>
          <p:cNvPr id="74" name="Google Shape;74;p17"/>
          <p:cNvSpPr txBox="1"/>
          <p:nvPr/>
        </p:nvSpPr>
        <p:spPr>
          <a:xfrm>
            <a:off x="4390543" y="4598725"/>
            <a:ext cx="3475800" cy="458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Montserrat SemiBold"/>
                <a:ea typeface="Montserrat SemiBold"/>
                <a:cs typeface="Montserrat SemiBold"/>
                <a:sym typeface="Montserrat SemiBold"/>
              </a:rPr>
              <a:t>AIR TOXICS &amp; OZONE PRECURSORS PROGRAM</a:t>
            </a:r>
            <a:endParaRPr sz="1000">
              <a:solidFill>
                <a:schemeClr val="dk1"/>
              </a:solidFill>
              <a:latin typeface="Montserrat SemiBold"/>
              <a:ea typeface="Montserrat SemiBold"/>
              <a:cs typeface="Montserrat SemiBold"/>
              <a:sym typeface="Montserrat SemiBold"/>
            </a:endParaRPr>
          </a:p>
        </p:txBody>
      </p:sp>
      <p:pic>
        <p:nvPicPr>
          <p:cNvPr id="75" name="Google Shape;75;p17"/>
          <p:cNvPicPr preferRelativeResize="0"/>
          <p:nvPr/>
        </p:nvPicPr>
        <p:blipFill>
          <a:blip r:embed="rId3">
            <a:alphaModFix/>
          </a:blip>
          <a:stretch>
            <a:fillRect/>
          </a:stretch>
        </p:blipFill>
        <p:spPr>
          <a:xfrm>
            <a:off x="1141078" y="4634150"/>
            <a:ext cx="2643374" cy="45175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p1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8" name="Google Shape;78;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9" name="Shape 79"/>
        <p:cNvGrpSpPr/>
        <p:nvPr/>
      </p:nvGrpSpPr>
      <p:grpSpPr>
        <a:xfrm>
          <a:off x="0" y="0"/>
          <a:ext cx="0" cy="0"/>
          <a:chOff x="0" y="0"/>
          <a:chExt cx="0" cy="0"/>
        </a:xfrm>
      </p:grpSpPr>
      <p:sp>
        <p:nvSpPr>
          <p:cNvPr id="80" name="Google Shape;80;p19"/>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1" name="Google Shape;81;p19"/>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82" name="Google Shape;82;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3" name="Shape 83"/>
        <p:cNvGrpSpPr/>
        <p:nvPr/>
      </p:nvGrpSpPr>
      <p:grpSpPr>
        <a:xfrm>
          <a:off x="0" y="0"/>
          <a:ext cx="0" cy="0"/>
          <a:chOff x="0" y="0"/>
          <a:chExt cx="0" cy="0"/>
        </a:xfrm>
      </p:grpSpPr>
      <p:sp>
        <p:nvSpPr>
          <p:cNvPr id="84" name="Google Shape;84;p20"/>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5" name="Google Shape;85;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6" name="Shape 86"/>
        <p:cNvGrpSpPr/>
        <p:nvPr/>
      </p:nvGrpSpPr>
      <p:grpSpPr>
        <a:xfrm>
          <a:off x="0" y="0"/>
          <a:ext cx="0" cy="0"/>
          <a:chOff x="0" y="0"/>
          <a:chExt cx="0" cy="0"/>
        </a:xfrm>
      </p:grpSpPr>
      <p:sp>
        <p:nvSpPr>
          <p:cNvPr id="87" name="Google Shape;87;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1"/>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9" name="Google Shape;89;p21"/>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0" name="Google Shape;90;p21"/>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91" name="Google Shape;91;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2" name="Shape 92"/>
        <p:cNvGrpSpPr/>
        <p:nvPr/>
      </p:nvGrpSpPr>
      <p:grpSpPr>
        <a:xfrm>
          <a:off x="0" y="0"/>
          <a:ext cx="0" cy="0"/>
          <a:chOff x="0" y="0"/>
          <a:chExt cx="0" cy="0"/>
        </a:xfrm>
      </p:grpSpPr>
      <p:sp>
        <p:nvSpPr>
          <p:cNvPr id="93" name="Google Shape;93;p22"/>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94" name="Google Shape;94;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5" name="Shape 95"/>
        <p:cNvGrpSpPr/>
        <p:nvPr/>
      </p:nvGrpSpPr>
      <p:grpSpPr>
        <a:xfrm>
          <a:off x="0" y="0"/>
          <a:ext cx="0" cy="0"/>
          <a:chOff x="0" y="0"/>
          <a:chExt cx="0" cy="0"/>
        </a:xfrm>
      </p:grpSpPr>
      <p:sp>
        <p:nvSpPr>
          <p:cNvPr id="96" name="Google Shape;96;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7" name="Google Shape;97;p23"/>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98" name="Google Shape;98;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9" name="Shape 99"/>
        <p:cNvGrpSpPr/>
        <p:nvPr/>
      </p:nvGrpSpPr>
      <p:grpSpPr>
        <a:xfrm>
          <a:off x="0" y="0"/>
          <a:ext cx="0" cy="0"/>
          <a:chOff x="0" y="0"/>
          <a:chExt cx="0" cy="0"/>
        </a:xfrm>
      </p:grpSpPr>
      <p:sp>
        <p:nvSpPr>
          <p:cNvPr id="100" name="Google Shape;100;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30.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30.jpg"/><Relationship Id="rId4" Type="http://schemas.openxmlformats.org/officeDocument/2006/relationships/image" Target="../media/image11.jpg"/><Relationship Id="rId5"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30.jp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xml"/><Relationship Id="rId3"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image" Target="../media/image8.jpg"/><Relationship Id="rId4" Type="http://schemas.openxmlformats.org/officeDocument/2006/relationships/image" Target="../media/image11.jpg"/><Relationship Id="rId5" Type="http://schemas.openxmlformats.org/officeDocument/2006/relationships/image" Target="../media/image25.jpg"/><Relationship Id="rId6" Type="http://schemas.openxmlformats.org/officeDocument/2006/relationships/image" Target="../media/image17.jpg"/><Relationship Id="rId7" Type="http://schemas.openxmlformats.org/officeDocument/2006/relationships/image" Target="../media/image1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hyperlink" Target="mailto:ashley.collier-oxandale@state.co.us" TargetMode="External"/><Relationship Id="rId4" Type="http://schemas.openxmlformats.org/officeDocument/2006/relationships/image" Target="../media/image30.jpg"/><Relationship Id="rId9" Type="http://schemas.openxmlformats.org/officeDocument/2006/relationships/hyperlink" Target="https://cdphe.colorado.gov/air-quality-data-exchange" TargetMode="External"/><Relationship Id="rId5" Type="http://schemas.openxmlformats.org/officeDocument/2006/relationships/hyperlink" Target="https://urldefense.proofpoint.com/v2/url?u=https-3A__oitco.hylandcloud.com_cdphermpop_docpop_docpop.aspx-3Fdocid-3D27472827&amp;d=DwIBaQ&amp;c=sdnEM9SRGFuMt5z5w3AhsPNahmNicq64TgF1JwNR0cs&amp;r=kn9C5PKkkH-DSHUpRprK_6stDHh_mdIqI-7fsLhko8RnLfcvxKbQXOJ7uLhDlA9R&amp;m=HDDWCVx62Wue6YYpZtBdaa-Y5pZjHhjJQJBrNRsDDlvUODou7HKq97MO-K988cBx&amp;s=XF579o8C-scaceVh2PCxcca71UyetTJ7WhisEdUTht8&amp;e=" TargetMode="External"/><Relationship Id="rId6" Type="http://schemas.openxmlformats.org/officeDocument/2006/relationships/hyperlink" Target="https://urldefense.proofpoint.com/v2/url?u=https-3A__oitco.hylandcloud.com_cdphermpop_docpop_docpop.aspx-3Fdocid-3D27472827&amp;d=DwIBaQ&amp;c=sdnEM9SRGFuMt5z5w3AhsPNahmNicq64TgF1JwNR0cs&amp;r=kn9C5PKkkH-DSHUpRprK_6stDHh_mdIqI-7fsLhko8RnLfcvxKbQXOJ7uLhDlA9R&amp;m=HDDWCVx62Wue6YYpZtBdaa-Y5pZjHhjJQJBrNRsDDlvUODou7HKq97MO-K988cBx&amp;s=XF579o8C-scaceVh2PCxcca71UyetTJ7WhisEdUTht8&amp;e=" TargetMode="External"/><Relationship Id="rId7" Type="http://schemas.openxmlformats.org/officeDocument/2006/relationships/hyperlink" Target="https://oitco.hylandcloud.com/cdphermpop/docpop/docpop.aspx?docid=27308897" TargetMode="External"/><Relationship Id="rId8" Type="http://schemas.openxmlformats.org/officeDocument/2006/relationships/hyperlink" Target="https://oitco.hylandcloud.com/cdphermpop/docpop/docpop.aspx?docid=27308934"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3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30.jpg"/><Relationship Id="rId4" Type="http://schemas.openxmlformats.org/officeDocument/2006/relationships/image" Target="../media/image12.png"/><Relationship Id="rId5" Type="http://schemas.openxmlformats.org/officeDocument/2006/relationships/image" Target="../media/image1.png"/><Relationship Id="rId6"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30.jp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30.jpg"/><Relationship Id="rId4" Type="http://schemas.openxmlformats.org/officeDocument/2006/relationships/image" Target="../media/image5.png"/><Relationship Id="rId5" Type="http://schemas.openxmlformats.org/officeDocument/2006/relationships/image" Target="../media/image8.jpg"/><Relationship Id="rId6" Type="http://schemas.openxmlformats.org/officeDocument/2006/relationships/image" Target="../media/image11.jpg"/><Relationship Id="rId7"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27.jpg"/><Relationship Id="rId9" Type="http://schemas.openxmlformats.org/officeDocument/2006/relationships/image" Target="../media/image25.jpg"/><Relationship Id="rId5" Type="http://schemas.openxmlformats.org/officeDocument/2006/relationships/image" Target="../media/image8.jpg"/><Relationship Id="rId6" Type="http://schemas.openxmlformats.org/officeDocument/2006/relationships/image" Target="../media/image11.jpg"/><Relationship Id="rId7" Type="http://schemas.openxmlformats.org/officeDocument/2006/relationships/image" Target="../media/image9.png"/><Relationship Id="rId8"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30.jpg"/><Relationship Id="rId4" Type="http://schemas.openxmlformats.org/officeDocument/2006/relationships/image" Target="../media/image8.jpg"/><Relationship Id="rId5"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5"/>
          <p:cNvSpPr txBox="1"/>
          <p:nvPr>
            <p:ph type="ctrTitle"/>
          </p:nvPr>
        </p:nvSpPr>
        <p:spPr>
          <a:xfrm>
            <a:off x="311708" y="744575"/>
            <a:ext cx="8520600" cy="2052600"/>
          </a:xfrm>
          <a:prstGeom prst="rect">
            <a:avLst/>
          </a:prstGeom>
          <a:solidFill>
            <a:srgbClr val="FFFFFF">
              <a:alpha val="50309"/>
            </a:srgbClr>
          </a:solidFill>
          <a:ln cap="flat" cmpd="sng" w="19050">
            <a:solidFill>
              <a:srgbClr val="B7B7B7"/>
            </a:solidFill>
            <a:prstDash val="solid"/>
            <a:round/>
            <a:headEnd len="sm" w="sm" type="none"/>
            <a:tailEnd len="sm" w="sm" type="none"/>
          </a:ln>
        </p:spPr>
        <p:txBody>
          <a:bodyPr anchorCtr="0" anchor="ctr" bIns="91425" lIns="91425" spcFirstLastPara="1" rIns="91425" wrap="square" tIns="91425">
            <a:normAutofit/>
          </a:bodyPr>
          <a:lstStyle/>
          <a:p>
            <a:pPr indent="0" lvl="0" marL="0" rtl="0" algn="ctr">
              <a:spcBef>
                <a:spcPts val="0"/>
              </a:spcBef>
              <a:spcAft>
                <a:spcPts val="0"/>
              </a:spcAft>
              <a:buNone/>
            </a:pPr>
            <a:r>
              <a:rPr b="1" lang="en" sz="3600">
                <a:solidFill>
                  <a:srgbClr val="434343"/>
                </a:solidFill>
                <a:latin typeface="Montserrat"/>
                <a:ea typeface="Montserrat"/>
                <a:cs typeface="Montserrat"/>
                <a:sym typeface="Montserrat"/>
              </a:rPr>
              <a:t>AQDx: A Common Data Format </a:t>
            </a:r>
            <a:r>
              <a:rPr b="1" lang="en" sz="3600">
                <a:solidFill>
                  <a:srgbClr val="434343"/>
                </a:solidFill>
                <a:latin typeface="Montserrat"/>
                <a:ea typeface="Montserrat"/>
                <a:cs typeface="Montserrat"/>
                <a:sym typeface="Montserrat"/>
              </a:rPr>
              <a:t>for Air Quality Instruments</a:t>
            </a:r>
            <a:endParaRPr b="1" sz="3600">
              <a:solidFill>
                <a:srgbClr val="434343"/>
              </a:solidFill>
              <a:latin typeface="Montserrat"/>
              <a:ea typeface="Montserrat"/>
              <a:cs typeface="Montserrat"/>
              <a:sym typeface="Montserrat"/>
            </a:endParaRPr>
          </a:p>
        </p:txBody>
      </p:sp>
      <p:sp>
        <p:nvSpPr>
          <p:cNvPr id="106" name="Google Shape;106;p25"/>
          <p:cNvSpPr txBox="1"/>
          <p:nvPr>
            <p:ph idx="1" type="subTitle"/>
          </p:nvPr>
        </p:nvSpPr>
        <p:spPr>
          <a:xfrm>
            <a:off x="311700" y="2834125"/>
            <a:ext cx="8520600" cy="792600"/>
          </a:xfrm>
          <a:prstGeom prst="rect">
            <a:avLst/>
          </a:prstGeom>
          <a:solidFill>
            <a:srgbClr val="FFFFFF">
              <a:alpha val="63520"/>
            </a:srgbClr>
          </a:solidFill>
          <a:ln cap="flat" cmpd="sng" w="19050">
            <a:solidFill>
              <a:srgbClr val="B7B7B7"/>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200">
                <a:solidFill>
                  <a:srgbClr val="434343"/>
                </a:solidFill>
                <a:latin typeface="Montserrat"/>
                <a:ea typeface="Montserrat"/>
                <a:cs typeface="Montserrat"/>
                <a:sym typeface="Montserrat"/>
              </a:rPr>
              <a:t>Erik</a:t>
            </a:r>
            <a:r>
              <a:rPr lang="en" sz="2200">
                <a:solidFill>
                  <a:srgbClr val="434343"/>
                </a:solidFill>
                <a:latin typeface="Montserrat"/>
                <a:ea typeface="Montserrat"/>
                <a:cs typeface="Montserrat"/>
                <a:sym typeface="Montserrat"/>
              </a:rPr>
              <a:t> Joplin, </a:t>
            </a:r>
            <a:r>
              <a:rPr lang="en" sz="2200">
                <a:solidFill>
                  <a:srgbClr val="434343"/>
                </a:solidFill>
                <a:latin typeface="Montserrat"/>
                <a:ea typeface="Montserrat"/>
                <a:cs typeface="Montserrat"/>
                <a:sym typeface="Montserrat"/>
              </a:rPr>
              <a:t>Ashley Collier-Oxandale, Leah Gibson, Jason Schroder, &amp; Michael Ogletree</a:t>
            </a:r>
            <a:endParaRPr sz="2200">
              <a:solidFill>
                <a:srgbClr val="434343"/>
              </a:solidFill>
              <a:latin typeface="Montserrat"/>
              <a:ea typeface="Montserrat"/>
              <a:cs typeface="Montserrat"/>
              <a:sym typeface="Montserrat"/>
            </a:endParaRPr>
          </a:p>
        </p:txBody>
      </p:sp>
      <p:sp>
        <p:nvSpPr>
          <p:cNvPr id="107" name="Google Shape;107;p25"/>
          <p:cNvSpPr/>
          <p:nvPr/>
        </p:nvSpPr>
        <p:spPr>
          <a:xfrm>
            <a:off x="5750825" y="4525800"/>
            <a:ext cx="3277500" cy="669300"/>
          </a:xfrm>
          <a:prstGeom prst="rect">
            <a:avLst/>
          </a:prstGeom>
          <a:solidFill>
            <a:srgbClr val="FFFFFF">
              <a:alpha val="63520"/>
            </a:srgbClr>
          </a:solidFill>
          <a:ln cap="flat" cmpd="sng" w="19050">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08" name="Google Shape;108;p25"/>
          <p:cNvPicPr preferRelativeResize="0"/>
          <p:nvPr/>
        </p:nvPicPr>
        <p:blipFill>
          <a:blip r:embed="rId3">
            <a:alphaModFix/>
          </a:blip>
          <a:stretch>
            <a:fillRect/>
          </a:stretch>
        </p:blipFill>
        <p:spPr>
          <a:xfrm>
            <a:off x="5803475" y="4599625"/>
            <a:ext cx="3182377" cy="543875"/>
          </a:xfrm>
          <a:prstGeom prst="rect">
            <a:avLst/>
          </a:prstGeom>
          <a:noFill/>
          <a:ln>
            <a:noFill/>
          </a:ln>
        </p:spPr>
      </p:pic>
      <p:sp>
        <p:nvSpPr>
          <p:cNvPr id="109" name="Google Shape;109;p25"/>
          <p:cNvSpPr txBox="1"/>
          <p:nvPr>
            <p:ph idx="1" type="subTitle"/>
          </p:nvPr>
        </p:nvSpPr>
        <p:spPr>
          <a:xfrm>
            <a:off x="311700" y="4525800"/>
            <a:ext cx="3277500" cy="669300"/>
          </a:xfrm>
          <a:prstGeom prst="rect">
            <a:avLst/>
          </a:prstGeom>
          <a:solidFill>
            <a:srgbClr val="FFFFFF">
              <a:alpha val="63520"/>
            </a:srgbClr>
          </a:solidFill>
          <a:ln cap="flat" cmpd="sng" w="19050">
            <a:solidFill>
              <a:srgbClr val="B7B7B7"/>
            </a:solidFill>
            <a:prstDash val="solid"/>
            <a:round/>
            <a:headEnd len="sm" w="sm" type="none"/>
            <a:tailEnd len="sm" w="sm" type="none"/>
          </a:ln>
        </p:spPr>
        <p:txBody>
          <a:bodyPr anchorCtr="0" anchor="t" bIns="91425" lIns="91425" spcFirstLastPara="1" rIns="91425" wrap="square" tIns="91425">
            <a:normAutofit fontScale="70000"/>
          </a:bodyPr>
          <a:lstStyle/>
          <a:p>
            <a:pPr indent="0" lvl="0" marL="0" rtl="0" algn="ctr">
              <a:spcBef>
                <a:spcPts val="0"/>
              </a:spcBef>
              <a:spcAft>
                <a:spcPts val="0"/>
              </a:spcAft>
              <a:buNone/>
            </a:pPr>
            <a:r>
              <a:rPr lang="en" sz="1800">
                <a:solidFill>
                  <a:srgbClr val="434343"/>
                </a:solidFill>
                <a:latin typeface="Nunito"/>
                <a:ea typeface="Nunito"/>
                <a:cs typeface="Nunito"/>
                <a:sym typeface="Nunito"/>
              </a:rPr>
              <a:t>Environmental Information &amp; Innovation</a:t>
            </a:r>
            <a:r>
              <a:rPr lang="en" sz="1800">
                <a:solidFill>
                  <a:srgbClr val="434343"/>
                </a:solidFill>
                <a:latin typeface="Nunito"/>
                <a:ea typeface="Nunito"/>
                <a:cs typeface="Nunito"/>
                <a:sym typeface="Nunito"/>
              </a:rPr>
              <a:t> </a:t>
            </a:r>
            <a:endParaRPr sz="1800">
              <a:solidFill>
                <a:srgbClr val="434343"/>
              </a:solidFill>
              <a:latin typeface="Nunito"/>
              <a:ea typeface="Nunito"/>
              <a:cs typeface="Nunito"/>
              <a:sym typeface="Nunito"/>
            </a:endParaRPr>
          </a:p>
          <a:p>
            <a:pPr indent="0" lvl="0" marL="0" rtl="0" algn="ctr">
              <a:spcBef>
                <a:spcPts val="0"/>
              </a:spcBef>
              <a:spcAft>
                <a:spcPts val="0"/>
              </a:spcAft>
              <a:buNone/>
            </a:pPr>
            <a:r>
              <a:rPr lang="en" sz="1800">
                <a:solidFill>
                  <a:srgbClr val="434343"/>
                </a:solidFill>
                <a:latin typeface="Nunito"/>
                <a:ea typeface="Nunito"/>
                <a:cs typeface="Nunito"/>
                <a:sym typeface="Nunito"/>
              </a:rPr>
              <a:t>September 2024</a:t>
            </a:r>
            <a:endParaRPr sz="1800">
              <a:solidFill>
                <a:srgbClr val="434343"/>
              </a:solidFill>
              <a:latin typeface="Nunito"/>
              <a:ea typeface="Nunito"/>
              <a:cs typeface="Nunito"/>
              <a:sym typeface="Nuni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4"/>
          <p:cNvSpPr txBox="1"/>
          <p:nvPr>
            <p:ph type="title"/>
          </p:nvPr>
        </p:nvSpPr>
        <p:spPr>
          <a:xfrm>
            <a:off x="1141425" y="257125"/>
            <a:ext cx="76911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220"/>
              <a:t>C</a:t>
            </a:r>
            <a:r>
              <a:rPr lang="en" sz="2220"/>
              <a:t>ommon Data Specification</a:t>
            </a:r>
            <a:r>
              <a:rPr lang="en" sz="2220"/>
              <a:t>: CSV vs JSON</a:t>
            </a:r>
            <a:endParaRPr sz="2220"/>
          </a:p>
        </p:txBody>
      </p:sp>
      <p:sp>
        <p:nvSpPr>
          <p:cNvPr id="229" name="Google Shape;229;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30" name="Google Shape;230;p34"/>
          <p:cNvPicPr preferRelativeResize="0"/>
          <p:nvPr/>
        </p:nvPicPr>
        <p:blipFill rotWithShape="1">
          <a:blip r:embed="rId3">
            <a:alphaModFix/>
          </a:blip>
          <a:srcRect b="0" l="10691" r="79312" t="0"/>
          <a:stretch/>
        </p:blipFill>
        <p:spPr>
          <a:xfrm>
            <a:off x="0" y="0"/>
            <a:ext cx="890126" cy="5143500"/>
          </a:xfrm>
          <a:prstGeom prst="rect">
            <a:avLst/>
          </a:prstGeom>
          <a:noFill/>
          <a:ln>
            <a:noFill/>
          </a:ln>
        </p:spPr>
      </p:pic>
      <p:sp>
        <p:nvSpPr>
          <p:cNvPr id="231" name="Google Shape;231;p34"/>
          <p:cNvSpPr txBox="1"/>
          <p:nvPr/>
        </p:nvSpPr>
        <p:spPr>
          <a:xfrm>
            <a:off x="1287450" y="1327950"/>
            <a:ext cx="5997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232" name="Google Shape;232;p34"/>
          <p:cNvSpPr txBox="1"/>
          <p:nvPr>
            <p:ph idx="1" type="body"/>
          </p:nvPr>
        </p:nvSpPr>
        <p:spPr>
          <a:xfrm>
            <a:off x="1141425" y="1023788"/>
            <a:ext cx="7691100" cy="3416400"/>
          </a:xfrm>
          <a:prstGeom prst="rect">
            <a:avLst/>
          </a:prstGeom>
        </p:spPr>
        <p:txBody>
          <a:bodyPr anchorCtr="0" anchor="t" bIns="91425" lIns="91425" spcFirstLastPara="1" rIns="91425" wrap="square" tIns="91425">
            <a:noAutofit/>
          </a:bodyPr>
          <a:lstStyle/>
          <a:p>
            <a:pPr indent="0" lvl="0" marL="0" marR="535305" rtl="0" algn="l">
              <a:lnSpc>
                <a:spcPct val="100000"/>
              </a:lnSpc>
              <a:spcBef>
                <a:spcPts val="0"/>
              </a:spcBef>
              <a:spcAft>
                <a:spcPts val="0"/>
              </a:spcAft>
              <a:buNone/>
            </a:pPr>
            <a:r>
              <a:rPr b="1" lang="en" sz="1300">
                <a:solidFill>
                  <a:schemeClr val="dk1"/>
                </a:solidFill>
                <a:latin typeface="Courier New"/>
                <a:ea typeface="Courier New"/>
                <a:cs typeface="Courier New"/>
                <a:sym typeface="Courier New"/>
              </a:rPr>
              <a:t>CSV:</a:t>
            </a:r>
            <a:endParaRPr b="1" sz="1300">
              <a:solidFill>
                <a:schemeClr val="dk1"/>
              </a:solidFill>
              <a:latin typeface="Courier New"/>
              <a:ea typeface="Courier New"/>
              <a:cs typeface="Courier New"/>
              <a:sym typeface="Courier New"/>
            </a:endParaRPr>
          </a:p>
          <a:p>
            <a:pPr indent="0" lvl="0" marL="0" marR="535305" rtl="0" algn="l">
              <a:lnSpc>
                <a:spcPct val="100000"/>
              </a:lnSpc>
              <a:spcBef>
                <a:spcPts val="0"/>
              </a:spcBef>
              <a:spcAft>
                <a:spcPts val="0"/>
              </a:spcAft>
              <a:buNone/>
            </a:pPr>
            <a:r>
              <a:rPr lang="en" sz="1300">
                <a:solidFill>
                  <a:schemeClr val="dk1"/>
                </a:solidFill>
                <a:latin typeface="Courier New"/>
                <a:ea typeface="Courier New"/>
                <a:cs typeface="Courier New"/>
                <a:sym typeface="Courier New"/>
              </a:rPr>
              <a:t>Data_steward_name,device_id,device_manufacturer_name,datetime,lat,lon,duration,parameter_code,method_code,value,unit_code,autoqc_check,corr_code,review_level_code,qc_code,data_license_code,elev</a:t>
            </a:r>
            <a:endParaRPr sz="1300">
              <a:solidFill>
                <a:schemeClr val="dk1"/>
              </a:solidFill>
              <a:latin typeface="Courier New"/>
              <a:ea typeface="Courier New"/>
              <a:cs typeface="Courier New"/>
              <a:sym typeface="Courier New"/>
            </a:endParaRPr>
          </a:p>
          <a:p>
            <a:pPr indent="0" lvl="0" marL="0" marR="535305" rtl="0" algn="l">
              <a:lnSpc>
                <a:spcPct val="100000"/>
              </a:lnSpc>
              <a:spcBef>
                <a:spcPts val="0"/>
              </a:spcBef>
              <a:spcAft>
                <a:spcPts val="0"/>
              </a:spcAft>
              <a:buClr>
                <a:schemeClr val="dk1"/>
              </a:buClr>
              <a:buSzPts val="1100"/>
              <a:buFont typeface="Arial"/>
              <a:buNone/>
            </a:pPr>
            <a:r>
              <a:t/>
            </a:r>
            <a:endParaRPr sz="1300">
              <a:solidFill>
                <a:schemeClr val="dk1"/>
              </a:solidFill>
              <a:latin typeface="Courier New"/>
              <a:ea typeface="Courier New"/>
              <a:cs typeface="Courier New"/>
              <a:sym typeface="Courier New"/>
            </a:endParaRPr>
          </a:p>
          <a:p>
            <a:pPr indent="0" lvl="0" marL="0" marR="535305" rtl="0" algn="l">
              <a:lnSpc>
                <a:spcPct val="100000"/>
              </a:lnSpc>
              <a:spcBef>
                <a:spcPts val="0"/>
              </a:spcBef>
              <a:spcAft>
                <a:spcPts val="0"/>
              </a:spcAft>
              <a:buClr>
                <a:schemeClr val="dk1"/>
              </a:buClr>
              <a:buSzPts val="1100"/>
              <a:buFont typeface="Arial"/>
              <a:buNone/>
            </a:pPr>
            <a:r>
              <a:rPr lang="en" sz="1300">
                <a:solidFill>
                  <a:schemeClr val="dk1"/>
                </a:solidFill>
                <a:latin typeface="Courier New"/>
                <a:ea typeface="Courier New"/>
                <a:cs typeface="Courier New"/>
                <a:sym typeface="Courier New"/>
              </a:rPr>
              <a:t>CleanAirVision,11402,AirSensingLLC,2023-05-23T23:50:00-06:00,30.06111,-89.94084,3600.,88501,0,3.1,105,1,0,1,0,0,0,3.2</a:t>
            </a:r>
            <a:endParaRPr sz="1300">
              <a:solidFill>
                <a:schemeClr val="dk1"/>
              </a:solidFill>
              <a:latin typeface="Courier New"/>
              <a:ea typeface="Courier New"/>
              <a:cs typeface="Courier New"/>
              <a:sym typeface="Courier New"/>
            </a:endParaRPr>
          </a:p>
          <a:p>
            <a:pPr indent="0" lvl="0" marL="0" rtl="0" algn="l">
              <a:lnSpc>
                <a:spcPct val="100000"/>
              </a:lnSpc>
              <a:spcBef>
                <a:spcPts val="0"/>
              </a:spcBef>
              <a:spcAft>
                <a:spcPts val="0"/>
              </a:spcAft>
              <a:buNone/>
            </a:pPr>
            <a:r>
              <a:t/>
            </a:r>
            <a:endParaRPr sz="1300">
              <a:latin typeface="Courier New"/>
              <a:ea typeface="Courier New"/>
              <a:cs typeface="Courier New"/>
              <a:sym typeface="Courier New"/>
            </a:endParaRPr>
          </a:p>
          <a:p>
            <a:pPr indent="0" lvl="0" marL="0" rtl="0" algn="l">
              <a:lnSpc>
                <a:spcPct val="100000"/>
              </a:lnSpc>
              <a:spcBef>
                <a:spcPts val="0"/>
              </a:spcBef>
              <a:spcAft>
                <a:spcPts val="0"/>
              </a:spcAft>
              <a:buNone/>
            </a:pPr>
            <a:r>
              <a:rPr b="1" lang="en" sz="1300">
                <a:latin typeface="Courier New"/>
                <a:ea typeface="Courier New"/>
                <a:cs typeface="Courier New"/>
                <a:sym typeface="Courier New"/>
              </a:rPr>
              <a:t>JSON:</a:t>
            </a:r>
            <a:endParaRPr b="1" sz="1300">
              <a:latin typeface="Courier New"/>
              <a:ea typeface="Courier New"/>
              <a:cs typeface="Courier New"/>
              <a:sym typeface="Courier New"/>
            </a:endParaRPr>
          </a:p>
          <a:p>
            <a:pPr indent="0" lvl="0" marL="0" rtl="0" algn="l">
              <a:lnSpc>
                <a:spcPct val="100000"/>
              </a:lnSpc>
              <a:spcBef>
                <a:spcPts val="0"/>
              </a:spcBef>
              <a:spcAft>
                <a:spcPts val="0"/>
              </a:spcAft>
              <a:buClr>
                <a:schemeClr val="dk1"/>
              </a:buClr>
              <a:buSzPts val="1100"/>
              <a:buFont typeface="Arial"/>
              <a:buNone/>
            </a:pPr>
            <a:r>
              <a:rPr lang="en" sz="1300">
                <a:solidFill>
                  <a:schemeClr val="dk1"/>
                </a:solidFill>
                <a:highlight>
                  <a:srgbClr val="FFFFFF"/>
                </a:highlight>
                <a:latin typeface="Courier New"/>
                <a:ea typeface="Courier New"/>
                <a:cs typeface="Courier New"/>
                <a:sym typeface="Courier New"/>
              </a:rPr>
              <a:t>{"data_steward_name":"CleanAirVision","device_id":"11402","device_manufacturer_name":"AirSensingLLC","datetime":{"UTC":"2023-05-23T23:50:00-06:00","sample_hash":"aee0123affeg"},"location":{"type":"Point","coordinates":[-89.94084,30.06111]},"measurement":{"duration":"3600","parameter_code":88501,"value":3.1,"unit_code":105,"autoqc_check":1,"corr_code":0,"review_level_code":1,"qc_code":0,"elev":3.2}}</a:t>
            </a:r>
            <a:endParaRPr sz="1300">
              <a:latin typeface="Courier New"/>
              <a:ea typeface="Courier New"/>
              <a:cs typeface="Courier New"/>
              <a:sym typeface="Courier New"/>
            </a:endParaRPr>
          </a:p>
        </p:txBody>
      </p:sp>
      <p:pic>
        <p:nvPicPr>
          <p:cNvPr descr="Data Table Icon Royalty-Free Images, Stock Photos &amp; Pictures | Shutterstock" id="233" name="Google Shape;233;p34"/>
          <p:cNvPicPr preferRelativeResize="0"/>
          <p:nvPr/>
        </p:nvPicPr>
        <p:blipFill rotWithShape="1">
          <a:blip r:embed="rId4">
            <a:alphaModFix/>
          </a:blip>
          <a:srcRect b="12181" l="6994" r="6553" t="3926"/>
          <a:stretch/>
        </p:blipFill>
        <p:spPr>
          <a:xfrm>
            <a:off x="7543275" y="56925"/>
            <a:ext cx="1289250" cy="973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5"/>
          <p:cNvSpPr txBox="1"/>
          <p:nvPr>
            <p:ph type="title"/>
          </p:nvPr>
        </p:nvSpPr>
        <p:spPr>
          <a:xfrm>
            <a:off x="1141425" y="257125"/>
            <a:ext cx="76911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220"/>
              <a:t>Common Data Specification: JSON structure</a:t>
            </a:r>
            <a:endParaRPr sz="2220"/>
          </a:p>
        </p:txBody>
      </p:sp>
      <p:sp>
        <p:nvSpPr>
          <p:cNvPr id="239" name="Google Shape;239;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40" name="Google Shape;240;p35"/>
          <p:cNvPicPr preferRelativeResize="0"/>
          <p:nvPr/>
        </p:nvPicPr>
        <p:blipFill rotWithShape="1">
          <a:blip r:embed="rId3">
            <a:alphaModFix/>
          </a:blip>
          <a:srcRect b="0" l="10691" r="79312" t="0"/>
          <a:stretch/>
        </p:blipFill>
        <p:spPr>
          <a:xfrm>
            <a:off x="0" y="0"/>
            <a:ext cx="890126" cy="5143500"/>
          </a:xfrm>
          <a:prstGeom prst="rect">
            <a:avLst/>
          </a:prstGeom>
          <a:noFill/>
          <a:ln>
            <a:noFill/>
          </a:ln>
        </p:spPr>
      </p:pic>
      <p:sp>
        <p:nvSpPr>
          <p:cNvPr id="241" name="Google Shape;241;p35"/>
          <p:cNvSpPr txBox="1"/>
          <p:nvPr/>
        </p:nvSpPr>
        <p:spPr>
          <a:xfrm>
            <a:off x="1287450" y="1327950"/>
            <a:ext cx="5997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pic>
        <p:nvPicPr>
          <p:cNvPr descr="Data Table Icon Royalty-Free Images, Stock Photos &amp; Pictures | Shutterstock" id="242" name="Google Shape;242;p35"/>
          <p:cNvPicPr preferRelativeResize="0"/>
          <p:nvPr/>
        </p:nvPicPr>
        <p:blipFill rotWithShape="1">
          <a:blip r:embed="rId4">
            <a:alphaModFix/>
          </a:blip>
          <a:srcRect b="12181" l="6994" r="6553" t="3926"/>
          <a:stretch/>
        </p:blipFill>
        <p:spPr>
          <a:xfrm>
            <a:off x="7543275" y="56925"/>
            <a:ext cx="1289250" cy="973100"/>
          </a:xfrm>
          <a:prstGeom prst="rect">
            <a:avLst/>
          </a:prstGeom>
          <a:noFill/>
          <a:ln>
            <a:noFill/>
          </a:ln>
        </p:spPr>
      </p:pic>
      <p:pic>
        <p:nvPicPr>
          <p:cNvPr descr="Image illustrating nesting of JSON parameters described in preceding paragraph. Includes all the parameters listed in Table 1. " id="243" name="Google Shape;243;p35"/>
          <p:cNvPicPr preferRelativeResize="0"/>
          <p:nvPr/>
        </p:nvPicPr>
        <p:blipFill>
          <a:blip r:embed="rId5">
            <a:alphaModFix/>
          </a:blip>
          <a:stretch>
            <a:fillRect/>
          </a:stretch>
        </p:blipFill>
        <p:spPr>
          <a:xfrm>
            <a:off x="3312950" y="927050"/>
            <a:ext cx="2675300" cy="3604274"/>
          </a:xfrm>
          <a:prstGeom prst="rect">
            <a:avLst/>
          </a:prstGeom>
          <a:noFill/>
          <a:ln cap="flat" cmpd="sng" w="25400">
            <a:solidFill>
              <a:srgbClr val="EFEFEF"/>
            </a:solidFill>
            <a:prstDash val="solid"/>
            <a:miter lim="8000"/>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6"/>
          <p:cNvSpPr txBox="1"/>
          <p:nvPr>
            <p:ph type="title"/>
          </p:nvPr>
        </p:nvSpPr>
        <p:spPr>
          <a:xfrm>
            <a:off x="1141425" y="257125"/>
            <a:ext cx="7691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 Quality Level Indicators </a:t>
            </a:r>
            <a:endParaRPr/>
          </a:p>
        </p:txBody>
      </p:sp>
      <p:sp>
        <p:nvSpPr>
          <p:cNvPr id="249" name="Google Shape;249;p36"/>
          <p:cNvSpPr txBox="1"/>
          <p:nvPr>
            <p:ph idx="1" type="body"/>
          </p:nvPr>
        </p:nvSpPr>
        <p:spPr>
          <a:xfrm>
            <a:off x="1141425" y="1023788"/>
            <a:ext cx="76911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The following three fields provide a more complete picture of the level of processing, correction, and review for data 🠞 facilitating appropriate use of the data </a:t>
            </a:r>
            <a:endParaRPr/>
          </a:p>
          <a:p>
            <a:pPr indent="-342900" lvl="0" marL="457200" rtl="0" algn="l">
              <a:spcBef>
                <a:spcPts val="1200"/>
              </a:spcBef>
              <a:spcAft>
                <a:spcPts val="0"/>
              </a:spcAft>
              <a:buSzPts val="1800"/>
              <a:buFont typeface="Nunito"/>
              <a:buChar char="●"/>
            </a:pPr>
            <a:r>
              <a:rPr b="1" lang="en"/>
              <a:t>autoqc_check</a:t>
            </a:r>
            <a:r>
              <a:rPr lang="en"/>
              <a:t>: has the data been processed using automated tools, algorithms, or software? [inputs: 0 = no, 1 = yes]</a:t>
            </a:r>
            <a:endParaRPr/>
          </a:p>
          <a:p>
            <a:pPr indent="-342900" lvl="0" marL="457200" rtl="0" algn="l">
              <a:spcBef>
                <a:spcPts val="1000"/>
              </a:spcBef>
              <a:spcAft>
                <a:spcPts val="0"/>
              </a:spcAft>
              <a:buSzPts val="1800"/>
              <a:buChar char="●"/>
            </a:pPr>
            <a:r>
              <a:rPr b="1" lang="en"/>
              <a:t>corr_code</a:t>
            </a:r>
            <a:r>
              <a:rPr lang="en"/>
              <a:t>: has the data been calibrated against a known standard, or has the data been adjusted using an established method?</a:t>
            </a:r>
            <a:br>
              <a:rPr lang="en"/>
            </a:br>
            <a:r>
              <a:rPr lang="en"/>
              <a:t>[inputs: 0 = no, 1 = yes]</a:t>
            </a:r>
            <a:endParaRPr/>
          </a:p>
          <a:p>
            <a:pPr indent="-342900" lvl="0" marL="457200" rtl="0" algn="l">
              <a:spcBef>
                <a:spcPts val="1000"/>
              </a:spcBef>
              <a:spcAft>
                <a:spcPts val="1000"/>
              </a:spcAft>
              <a:buSzPts val="1800"/>
              <a:buChar char="●"/>
            </a:pPr>
            <a:r>
              <a:rPr b="1" lang="en"/>
              <a:t>review_level_code</a:t>
            </a:r>
            <a:r>
              <a:rPr lang="en"/>
              <a:t>: what level of review has the data received?</a:t>
            </a:r>
            <a:br>
              <a:rPr lang="en"/>
            </a:br>
            <a:r>
              <a:rPr lang="en"/>
              <a:t>[inputs: 0 = none, 1 = internal, 2 = external, 3 = certified]</a:t>
            </a:r>
            <a:endParaRPr/>
          </a:p>
        </p:txBody>
      </p:sp>
      <p:sp>
        <p:nvSpPr>
          <p:cNvPr id="250" name="Google Shape;250;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51" name="Google Shape;251;p36"/>
          <p:cNvPicPr preferRelativeResize="0"/>
          <p:nvPr/>
        </p:nvPicPr>
        <p:blipFill rotWithShape="1">
          <a:blip r:embed="rId3">
            <a:alphaModFix/>
          </a:blip>
          <a:srcRect b="0" l="10691" r="79312" t="0"/>
          <a:stretch/>
        </p:blipFill>
        <p:spPr>
          <a:xfrm>
            <a:off x="0" y="0"/>
            <a:ext cx="890126" cy="5143500"/>
          </a:xfrm>
          <a:prstGeom prst="rect">
            <a:avLst/>
          </a:prstGeom>
          <a:noFill/>
          <a:ln>
            <a:noFill/>
          </a:ln>
        </p:spPr>
      </p:pic>
      <p:pic>
        <p:nvPicPr>
          <p:cNvPr id="252" name="Google Shape;252;p36"/>
          <p:cNvPicPr preferRelativeResize="0"/>
          <p:nvPr/>
        </p:nvPicPr>
        <p:blipFill>
          <a:blip r:embed="rId4">
            <a:alphaModFix/>
          </a:blip>
          <a:stretch>
            <a:fillRect/>
          </a:stretch>
        </p:blipFill>
        <p:spPr>
          <a:xfrm>
            <a:off x="7333750" y="101750"/>
            <a:ext cx="1498774" cy="9999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7"/>
          <p:cNvSpPr txBox="1"/>
          <p:nvPr>
            <p:ph type="title"/>
          </p:nvPr>
        </p:nvSpPr>
        <p:spPr>
          <a:xfrm>
            <a:off x="265500" y="1233175"/>
            <a:ext cx="4045200" cy="1482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AQDx Pilot Program preliminary improvements</a:t>
            </a:r>
            <a:endParaRPr/>
          </a:p>
        </p:txBody>
      </p:sp>
      <p:pic>
        <p:nvPicPr>
          <p:cNvPr id="258" name="Google Shape;258;p37"/>
          <p:cNvPicPr preferRelativeResize="0"/>
          <p:nvPr/>
        </p:nvPicPr>
        <p:blipFill>
          <a:blip r:embed="rId3">
            <a:alphaModFix/>
          </a:blip>
          <a:stretch>
            <a:fillRect/>
          </a:stretch>
        </p:blipFill>
        <p:spPr>
          <a:xfrm>
            <a:off x="812733" y="2845825"/>
            <a:ext cx="2950725" cy="2116950"/>
          </a:xfrm>
          <a:prstGeom prst="rect">
            <a:avLst/>
          </a:prstGeom>
          <a:noFill/>
          <a:ln>
            <a:noFill/>
          </a:ln>
        </p:spPr>
      </p:pic>
      <p:sp>
        <p:nvSpPr>
          <p:cNvPr id="259" name="Google Shape;259;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60" name="Google Shape;260;p37"/>
          <p:cNvSpPr txBox="1"/>
          <p:nvPr>
            <p:ph idx="2" type="body"/>
          </p:nvPr>
        </p:nvSpPr>
        <p:spPr>
          <a:xfrm>
            <a:off x="4572000" y="629850"/>
            <a:ext cx="4315200" cy="3883800"/>
          </a:xfrm>
          <a:prstGeom prst="rect">
            <a:avLst/>
          </a:prstGeom>
        </p:spPr>
        <p:txBody>
          <a:bodyPr anchorCtr="0" anchor="ctr" bIns="91425" lIns="91425" spcFirstLastPara="1" rIns="91425" wrap="square" tIns="91425">
            <a:normAutofit fontScale="92500"/>
          </a:bodyPr>
          <a:lstStyle/>
          <a:p>
            <a:pPr indent="0" lvl="0" marL="457200" rtl="0" algn="l">
              <a:spcBef>
                <a:spcPts val="0"/>
              </a:spcBef>
              <a:spcAft>
                <a:spcPts val="0"/>
              </a:spcAft>
              <a:buNone/>
            </a:pPr>
            <a:r>
              <a:rPr lang="en"/>
              <a:t>Pilot 1</a:t>
            </a:r>
            <a:r>
              <a:rPr lang="en"/>
              <a:t> - Nearly Complete</a:t>
            </a:r>
            <a:endParaRPr/>
          </a:p>
          <a:p>
            <a:pPr indent="-304958" lvl="1" marL="914400" rtl="0" algn="l">
              <a:spcBef>
                <a:spcPts val="1200"/>
              </a:spcBef>
              <a:spcAft>
                <a:spcPts val="0"/>
              </a:spcAft>
              <a:buSzPct val="100000"/>
              <a:buChar char="○"/>
            </a:pPr>
            <a:r>
              <a:rPr lang="en" sz="1300"/>
              <a:t>JSON AQDx output for a large network of FRM/FEM-type monitors</a:t>
            </a:r>
            <a:endParaRPr sz="1000"/>
          </a:p>
          <a:p>
            <a:pPr indent="0" lvl="0" marL="457200" rtl="0" algn="l">
              <a:spcBef>
                <a:spcPts val="1200"/>
              </a:spcBef>
              <a:spcAft>
                <a:spcPts val="0"/>
              </a:spcAft>
              <a:buNone/>
            </a:pPr>
            <a:r>
              <a:rPr lang="en"/>
              <a:t>Pilot 2</a:t>
            </a:r>
            <a:r>
              <a:rPr lang="en"/>
              <a:t> - In Progress</a:t>
            </a:r>
            <a:endParaRPr/>
          </a:p>
          <a:p>
            <a:pPr indent="-310832" lvl="1" marL="914400" rtl="0" algn="l">
              <a:spcBef>
                <a:spcPts val="1200"/>
              </a:spcBef>
              <a:spcAft>
                <a:spcPts val="0"/>
              </a:spcAft>
              <a:buSzPct val="100000"/>
              <a:buChar char="○"/>
            </a:pPr>
            <a:r>
              <a:rPr lang="en"/>
              <a:t>Positioned </a:t>
            </a:r>
            <a:r>
              <a:rPr lang="en"/>
              <a:t>network</a:t>
            </a:r>
            <a:r>
              <a:rPr lang="en"/>
              <a:t> of sensors to monitor air quality for concerned community group</a:t>
            </a:r>
            <a:endParaRPr/>
          </a:p>
          <a:p>
            <a:pPr indent="-310832" lvl="1" marL="914400" rtl="0" algn="l">
              <a:spcBef>
                <a:spcPts val="0"/>
              </a:spcBef>
              <a:spcAft>
                <a:spcPts val="0"/>
              </a:spcAft>
              <a:buSzPct val="100000"/>
              <a:buChar char="○"/>
            </a:pPr>
            <a:r>
              <a:rPr lang="en"/>
              <a:t>Instrument manufacturer working on supporting AQDx JSON output</a:t>
            </a:r>
            <a:endParaRPr/>
          </a:p>
          <a:p>
            <a:pPr indent="0" lvl="0" marL="457200" rtl="0" algn="l">
              <a:spcBef>
                <a:spcPts val="1200"/>
              </a:spcBef>
              <a:spcAft>
                <a:spcPts val="0"/>
              </a:spcAft>
              <a:buNone/>
            </a:pPr>
            <a:r>
              <a:rPr lang="en"/>
              <a:t>Pilot 3 - Beginning</a:t>
            </a:r>
            <a:endParaRPr/>
          </a:p>
          <a:p>
            <a:pPr indent="-310832" lvl="1" marL="914400" rtl="0" algn="l">
              <a:spcBef>
                <a:spcPts val="1200"/>
              </a:spcBef>
              <a:spcAft>
                <a:spcPts val="0"/>
              </a:spcAft>
              <a:buSzPct val="100000"/>
              <a:buChar char="○"/>
            </a:pPr>
            <a:r>
              <a:rPr lang="en"/>
              <a:t>Local government testing sending batch data from network of FRM/FEM-type monitors to state using AQDx CSV version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8"/>
          <p:cNvSpPr txBox="1"/>
          <p:nvPr>
            <p:ph type="title"/>
          </p:nvPr>
        </p:nvSpPr>
        <p:spPr>
          <a:xfrm>
            <a:off x="1141425" y="257125"/>
            <a:ext cx="7691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Clarification on how many metadata forms</a:t>
            </a:r>
            <a:endParaRPr/>
          </a:p>
        </p:txBody>
      </p:sp>
      <p:pic>
        <p:nvPicPr>
          <p:cNvPr id="266" name="Google Shape;266;p38"/>
          <p:cNvPicPr preferRelativeResize="0"/>
          <p:nvPr/>
        </p:nvPicPr>
        <p:blipFill>
          <a:blip r:embed="rId3">
            <a:alphaModFix/>
          </a:blip>
          <a:stretch>
            <a:fillRect/>
          </a:stretch>
        </p:blipFill>
        <p:spPr>
          <a:xfrm>
            <a:off x="4263925" y="1127113"/>
            <a:ext cx="890125" cy="890125"/>
          </a:xfrm>
          <a:prstGeom prst="rect">
            <a:avLst/>
          </a:prstGeom>
          <a:noFill/>
          <a:ln>
            <a:noFill/>
          </a:ln>
        </p:spPr>
      </p:pic>
      <p:pic>
        <p:nvPicPr>
          <p:cNvPr id="267" name="Google Shape;267;p38"/>
          <p:cNvPicPr preferRelativeResize="0"/>
          <p:nvPr/>
        </p:nvPicPr>
        <p:blipFill>
          <a:blip r:embed="rId3">
            <a:alphaModFix/>
          </a:blip>
          <a:stretch>
            <a:fillRect/>
          </a:stretch>
        </p:blipFill>
        <p:spPr>
          <a:xfrm>
            <a:off x="4263925" y="2217438"/>
            <a:ext cx="890125" cy="890125"/>
          </a:xfrm>
          <a:prstGeom prst="rect">
            <a:avLst/>
          </a:prstGeom>
          <a:noFill/>
          <a:ln>
            <a:noFill/>
          </a:ln>
        </p:spPr>
      </p:pic>
      <p:pic>
        <p:nvPicPr>
          <p:cNvPr id="268" name="Google Shape;268;p38"/>
          <p:cNvPicPr preferRelativeResize="0"/>
          <p:nvPr/>
        </p:nvPicPr>
        <p:blipFill>
          <a:blip r:embed="rId3">
            <a:alphaModFix/>
          </a:blip>
          <a:stretch>
            <a:fillRect/>
          </a:stretch>
        </p:blipFill>
        <p:spPr>
          <a:xfrm>
            <a:off x="4263925" y="3384538"/>
            <a:ext cx="890125" cy="890125"/>
          </a:xfrm>
          <a:prstGeom prst="rect">
            <a:avLst/>
          </a:prstGeom>
          <a:noFill/>
          <a:ln>
            <a:noFill/>
          </a:ln>
        </p:spPr>
      </p:pic>
      <p:sp>
        <p:nvSpPr>
          <p:cNvPr id="269" name="Google Shape;269;p38"/>
          <p:cNvSpPr txBox="1"/>
          <p:nvPr/>
        </p:nvSpPr>
        <p:spPr>
          <a:xfrm>
            <a:off x="5033875" y="1188950"/>
            <a:ext cx="1529700" cy="323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Vocus Aim “B”</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 sz="1800">
                <a:solidFill>
                  <a:schemeClr val="dk2"/>
                </a:solidFill>
              </a:rPr>
              <a:t>Vocus Eiger PTR-TOF</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 sz="1800">
                <a:solidFill>
                  <a:schemeClr val="dk2"/>
                </a:solidFill>
              </a:rPr>
              <a:t>Picarro G2204 Analyzer</a:t>
            </a:r>
            <a:endParaRPr sz="1800">
              <a:solidFill>
                <a:schemeClr val="dk2"/>
              </a:solidFill>
            </a:endParaRPr>
          </a:p>
        </p:txBody>
      </p:sp>
      <p:pic>
        <p:nvPicPr>
          <p:cNvPr descr="Data Table Icon Royalty-Free Images, Stock Photos &amp; Pictures | Shutterstock" id="270" name="Google Shape;270;p38"/>
          <p:cNvPicPr preferRelativeResize="0"/>
          <p:nvPr/>
        </p:nvPicPr>
        <p:blipFill rotWithShape="1">
          <a:blip r:embed="rId4">
            <a:alphaModFix/>
          </a:blip>
          <a:srcRect b="12181" l="6994" r="6553" t="3926"/>
          <a:stretch/>
        </p:blipFill>
        <p:spPr>
          <a:xfrm>
            <a:off x="6791075" y="2085200"/>
            <a:ext cx="1289250" cy="973100"/>
          </a:xfrm>
          <a:prstGeom prst="rect">
            <a:avLst/>
          </a:prstGeom>
          <a:noFill/>
          <a:ln>
            <a:noFill/>
          </a:ln>
        </p:spPr>
      </p:pic>
      <p:sp>
        <p:nvSpPr>
          <p:cNvPr id="271" name="Google Shape;271;p38"/>
          <p:cNvSpPr txBox="1"/>
          <p:nvPr/>
        </p:nvSpPr>
        <p:spPr>
          <a:xfrm>
            <a:off x="6822900" y="3097150"/>
            <a:ext cx="3624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240101-CAT.csv</a:t>
            </a:r>
            <a:endParaRPr sz="1800">
              <a:solidFill>
                <a:schemeClr val="dk2"/>
              </a:solidFill>
            </a:endParaRPr>
          </a:p>
        </p:txBody>
      </p:sp>
      <p:sp>
        <p:nvSpPr>
          <p:cNvPr id="272" name="Google Shape;272;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73" name="Google Shape;273;p38"/>
          <p:cNvPicPr preferRelativeResize="0"/>
          <p:nvPr/>
        </p:nvPicPr>
        <p:blipFill>
          <a:blip r:embed="rId5">
            <a:alphaModFix/>
          </a:blip>
          <a:stretch>
            <a:fillRect/>
          </a:stretch>
        </p:blipFill>
        <p:spPr>
          <a:xfrm>
            <a:off x="1519625" y="1127125"/>
            <a:ext cx="2072827" cy="1387623"/>
          </a:xfrm>
          <a:prstGeom prst="rect">
            <a:avLst/>
          </a:prstGeom>
          <a:noFill/>
          <a:ln>
            <a:noFill/>
          </a:ln>
        </p:spPr>
      </p:pic>
      <p:pic>
        <p:nvPicPr>
          <p:cNvPr id="274" name="Google Shape;274;p38"/>
          <p:cNvPicPr preferRelativeResize="0"/>
          <p:nvPr/>
        </p:nvPicPr>
        <p:blipFill>
          <a:blip r:embed="rId6">
            <a:alphaModFix/>
          </a:blip>
          <a:stretch>
            <a:fillRect/>
          </a:stretch>
        </p:blipFill>
        <p:spPr>
          <a:xfrm>
            <a:off x="1141425" y="3110725"/>
            <a:ext cx="1636823" cy="1095751"/>
          </a:xfrm>
          <a:prstGeom prst="rect">
            <a:avLst/>
          </a:prstGeom>
          <a:noFill/>
          <a:ln>
            <a:noFill/>
          </a:ln>
        </p:spPr>
      </p:pic>
      <p:pic>
        <p:nvPicPr>
          <p:cNvPr id="275" name="Google Shape;275;p38"/>
          <p:cNvPicPr preferRelativeResize="0"/>
          <p:nvPr/>
        </p:nvPicPr>
        <p:blipFill>
          <a:blip r:embed="rId7">
            <a:alphaModFix/>
          </a:blip>
          <a:stretch>
            <a:fillRect/>
          </a:stretch>
        </p:blipFill>
        <p:spPr>
          <a:xfrm>
            <a:off x="2797685" y="2812050"/>
            <a:ext cx="1133416" cy="169310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9"/>
          <p:cNvSpPr txBox="1"/>
          <p:nvPr>
            <p:ph type="title"/>
          </p:nvPr>
        </p:nvSpPr>
        <p:spPr>
          <a:xfrm>
            <a:off x="1141425" y="257125"/>
            <a:ext cx="7691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Microsoft Excel, enemy of the state</a:t>
            </a:r>
            <a:endParaRPr/>
          </a:p>
        </p:txBody>
      </p:sp>
      <p:sp>
        <p:nvSpPr>
          <p:cNvPr id="281" name="Google Shape;281;p39"/>
          <p:cNvSpPr txBox="1"/>
          <p:nvPr>
            <p:ph idx="1" type="body"/>
          </p:nvPr>
        </p:nvSpPr>
        <p:spPr>
          <a:xfrm>
            <a:off x="1597575" y="829825"/>
            <a:ext cx="6501600" cy="2313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500"/>
              <a:t>While keeping things vendor agnostic would be ideal, many community members will use spreadsheet software such as excel and google sheets</a:t>
            </a:r>
            <a:endParaRPr sz="1500"/>
          </a:p>
        </p:txBody>
      </p:sp>
      <p:pic>
        <p:nvPicPr>
          <p:cNvPr id="282" name="Google Shape;282;p39"/>
          <p:cNvPicPr preferRelativeResize="0"/>
          <p:nvPr/>
        </p:nvPicPr>
        <p:blipFill>
          <a:blip r:embed="rId3">
            <a:alphaModFix/>
          </a:blip>
          <a:stretch>
            <a:fillRect/>
          </a:stretch>
        </p:blipFill>
        <p:spPr>
          <a:xfrm>
            <a:off x="1516900" y="1657370"/>
            <a:ext cx="4885624" cy="2588480"/>
          </a:xfrm>
          <a:prstGeom prst="rect">
            <a:avLst/>
          </a:prstGeom>
          <a:noFill/>
          <a:ln>
            <a:noFill/>
          </a:ln>
        </p:spPr>
      </p:pic>
      <p:sp>
        <p:nvSpPr>
          <p:cNvPr id="283" name="Google Shape;283;p39"/>
          <p:cNvSpPr txBox="1"/>
          <p:nvPr/>
        </p:nvSpPr>
        <p:spPr>
          <a:xfrm>
            <a:off x="6714000" y="1903413"/>
            <a:ext cx="2430000" cy="264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2"/>
                </a:solidFill>
              </a:rPr>
              <a:t>This is an EPA AQS “AirData Download” summary file </a:t>
            </a:r>
            <a:endParaRPr sz="1600">
              <a:solidFill>
                <a:schemeClr val="dk2"/>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rPr lang="en" sz="1600">
                <a:solidFill>
                  <a:schemeClr val="dk2"/>
                </a:solidFill>
              </a:rPr>
              <a:t>In AQDx, we will prepend text such as “code0010” to all codes to make sure they are string type and retain trailing </a:t>
            </a:r>
            <a:r>
              <a:rPr lang="en" sz="1600">
                <a:solidFill>
                  <a:schemeClr val="dk2"/>
                </a:solidFill>
              </a:rPr>
              <a:t>zeros</a:t>
            </a:r>
            <a:endParaRPr sz="1600">
              <a:solidFill>
                <a:schemeClr val="dk2"/>
              </a:solidFill>
            </a:endParaRPr>
          </a:p>
        </p:txBody>
      </p:sp>
      <p:sp>
        <p:nvSpPr>
          <p:cNvPr id="284" name="Google Shape;284;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85" name="Google Shape;285;p39"/>
          <p:cNvSpPr/>
          <p:nvPr/>
        </p:nvSpPr>
        <p:spPr>
          <a:xfrm>
            <a:off x="1791800" y="2152399"/>
            <a:ext cx="327300" cy="2421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6" name="Google Shape;286;p39"/>
          <p:cNvSpPr/>
          <p:nvPr/>
        </p:nvSpPr>
        <p:spPr>
          <a:xfrm>
            <a:off x="1998075" y="3718500"/>
            <a:ext cx="234000" cy="2421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40"/>
          <p:cNvSpPr txBox="1"/>
          <p:nvPr>
            <p:ph type="title"/>
          </p:nvPr>
        </p:nvSpPr>
        <p:spPr>
          <a:xfrm>
            <a:off x="1141425" y="257125"/>
            <a:ext cx="7691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Conclusions - </a:t>
            </a:r>
            <a:r>
              <a:rPr lang="en"/>
              <a:t>AQDx </a:t>
            </a:r>
            <a:r>
              <a:rPr lang="en"/>
              <a:t>Pilot Programs</a:t>
            </a:r>
            <a:endParaRPr/>
          </a:p>
        </p:txBody>
      </p:sp>
      <p:sp>
        <p:nvSpPr>
          <p:cNvPr id="292" name="Google Shape;292;p40"/>
          <p:cNvSpPr txBox="1"/>
          <p:nvPr>
            <p:ph idx="1" type="body"/>
          </p:nvPr>
        </p:nvSpPr>
        <p:spPr>
          <a:xfrm>
            <a:off x="1249075" y="1152475"/>
            <a:ext cx="7394700" cy="3416400"/>
          </a:xfrm>
          <a:prstGeom prst="rect">
            <a:avLst/>
          </a:prstGeom>
        </p:spPr>
        <p:txBody>
          <a:bodyPr anchorCtr="0" anchor="t" bIns="91425" lIns="91425" spcFirstLastPara="1" rIns="91425" wrap="square" tIns="91425">
            <a:normAutofit fontScale="85000" lnSpcReduction="20000"/>
          </a:bodyPr>
          <a:lstStyle/>
          <a:p>
            <a:pPr indent="-320357" lvl="0" marL="457200" rtl="0" algn="l">
              <a:lnSpc>
                <a:spcPct val="115000"/>
              </a:lnSpc>
              <a:spcBef>
                <a:spcPts val="1000"/>
              </a:spcBef>
              <a:spcAft>
                <a:spcPts val="0"/>
              </a:spcAft>
              <a:buSzPct val="100000"/>
              <a:buChar char="●"/>
            </a:pPr>
            <a:r>
              <a:rPr lang="en" sz="1700"/>
              <a:t>Pilot 1 has </a:t>
            </a:r>
            <a:r>
              <a:rPr lang="en" sz="1700"/>
              <a:t>successfully</a:t>
            </a:r>
            <a:r>
              <a:rPr lang="en" sz="1700"/>
              <a:t> produced AQDx JSON output</a:t>
            </a:r>
            <a:endParaRPr sz="1700"/>
          </a:p>
          <a:p>
            <a:pPr indent="-320357" lvl="1" marL="914400" rtl="0" algn="l">
              <a:lnSpc>
                <a:spcPct val="115000"/>
              </a:lnSpc>
              <a:spcBef>
                <a:spcPts val="1000"/>
              </a:spcBef>
              <a:spcAft>
                <a:spcPts val="0"/>
              </a:spcAft>
              <a:buSzPct val="100000"/>
              <a:buChar char="○"/>
            </a:pPr>
            <a:r>
              <a:rPr lang="en" sz="1700"/>
              <a:t>File size is large but </a:t>
            </a:r>
            <a:r>
              <a:rPr lang="en" sz="1700"/>
              <a:t>manageable for quarterly data (&lt;16MB)</a:t>
            </a:r>
            <a:endParaRPr sz="1700"/>
          </a:p>
          <a:p>
            <a:pPr indent="-320357" lvl="0" marL="457200" rtl="0" algn="l">
              <a:lnSpc>
                <a:spcPct val="115000"/>
              </a:lnSpc>
              <a:spcBef>
                <a:spcPts val="1000"/>
              </a:spcBef>
              <a:spcAft>
                <a:spcPts val="0"/>
              </a:spcAft>
              <a:buSzPct val="100000"/>
              <a:buChar char="●"/>
            </a:pPr>
            <a:r>
              <a:rPr lang="en" sz="1700"/>
              <a:t>Improvements will be in next version of the standard based on user feedback</a:t>
            </a:r>
            <a:endParaRPr sz="1700"/>
          </a:p>
          <a:p>
            <a:pPr indent="-320357" lvl="1" marL="914400" rtl="0" algn="l">
              <a:lnSpc>
                <a:spcPct val="115000"/>
              </a:lnSpc>
              <a:spcBef>
                <a:spcPts val="1000"/>
              </a:spcBef>
              <a:spcAft>
                <a:spcPts val="0"/>
              </a:spcAft>
              <a:buSzPct val="100000"/>
              <a:buChar char="○"/>
            </a:pPr>
            <a:r>
              <a:rPr lang="en" sz="1700"/>
              <a:t>Making the m</a:t>
            </a:r>
            <a:r>
              <a:rPr lang="en" sz="1700"/>
              <a:t>etadata form more machine readable</a:t>
            </a:r>
            <a:endParaRPr sz="1700"/>
          </a:p>
          <a:p>
            <a:pPr indent="-320357" lvl="1" marL="914400" rtl="0" algn="l">
              <a:lnSpc>
                <a:spcPct val="115000"/>
              </a:lnSpc>
              <a:spcBef>
                <a:spcPts val="1000"/>
              </a:spcBef>
              <a:spcAft>
                <a:spcPts val="0"/>
              </a:spcAft>
              <a:buSzPct val="100000"/>
              <a:buChar char="○"/>
            </a:pPr>
            <a:r>
              <a:rPr lang="en" sz="1700"/>
              <a:t>Modifying the format of individual fields and adding more specificity to guidance documentation</a:t>
            </a:r>
            <a:endParaRPr sz="1700"/>
          </a:p>
          <a:p>
            <a:pPr indent="-320357" lvl="0" marL="457200" rtl="0" algn="l">
              <a:lnSpc>
                <a:spcPct val="115000"/>
              </a:lnSpc>
              <a:spcBef>
                <a:spcPts val="1000"/>
              </a:spcBef>
              <a:spcAft>
                <a:spcPts val="0"/>
              </a:spcAft>
              <a:buSzPct val="100000"/>
              <a:buChar char="●"/>
            </a:pPr>
            <a:r>
              <a:rPr lang="en" sz="1700"/>
              <a:t>We are exploring opportunities to integrate AQDx into existing data </a:t>
            </a:r>
            <a:r>
              <a:rPr lang="en" sz="1700"/>
              <a:t>visualization</a:t>
            </a:r>
            <a:r>
              <a:rPr lang="en" sz="1700"/>
              <a:t> tools</a:t>
            </a:r>
            <a:endParaRPr sz="1700"/>
          </a:p>
          <a:p>
            <a:pPr indent="-320357" lvl="0" marL="457200" rtl="0" algn="l">
              <a:lnSpc>
                <a:spcPct val="115000"/>
              </a:lnSpc>
              <a:spcBef>
                <a:spcPts val="1000"/>
              </a:spcBef>
              <a:spcAft>
                <a:spcPts val="0"/>
              </a:spcAft>
              <a:buSzPct val="100000"/>
              <a:buChar char="●"/>
            </a:pPr>
            <a:r>
              <a:rPr lang="en" sz="1700"/>
              <a:t>Each additional pilot user is able to add their perspective and use case, improving AQDx. Please consider joining our pilot program!</a:t>
            </a:r>
            <a:endParaRPr sz="1700"/>
          </a:p>
          <a:p>
            <a:pPr indent="0" lvl="0" marL="0" rtl="0" algn="l">
              <a:lnSpc>
                <a:spcPct val="115000"/>
              </a:lnSpc>
              <a:spcBef>
                <a:spcPts val="1000"/>
              </a:spcBef>
              <a:spcAft>
                <a:spcPts val="1000"/>
              </a:spcAft>
              <a:buNone/>
            </a:pPr>
            <a:r>
              <a:t/>
            </a:r>
            <a:endParaRPr sz="1700"/>
          </a:p>
        </p:txBody>
      </p:sp>
      <p:sp>
        <p:nvSpPr>
          <p:cNvPr id="293" name="Google Shape;293;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41"/>
          <p:cNvSpPr txBox="1"/>
          <p:nvPr>
            <p:ph type="title"/>
          </p:nvPr>
        </p:nvSpPr>
        <p:spPr>
          <a:xfrm>
            <a:off x="1141425" y="257125"/>
            <a:ext cx="7691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Final Discussion &amp; Questions</a:t>
            </a:r>
            <a:endParaRPr/>
          </a:p>
        </p:txBody>
      </p:sp>
      <p:sp>
        <p:nvSpPr>
          <p:cNvPr id="299" name="Google Shape;299;p41"/>
          <p:cNvSpPr txBox="1"/>
          <p:nvPr>
            <p:ph idx="1" type="body"/>
          </p:nvPr>
        </p:nvSpPr>
        <p:spPr>
          <a:xfrm>
            <a:off x="1141425" y="1023788"/>
            <a:ext cx="7691100" cy="3416400"/>
          </a:xfrm>
          <a:prstGeom prst="rect">
            <a:avLst/>
          </a:prstGeom>
        </p:spPr>
        <p:txBody>
          <a:bodyPr anchorCtr="0" anchor="t" bIns="91425" lIns="91425" spcFirstLastPara="1" rIns="91425" wrap="square" tIns="91425">
            <a:normAutofit lnSpcReduction="10000"/>
          </a:bodyPr>
          <a:lstStyle/>
          <a:p>
            <a:pPr indent="-330200" lvl="0" marL="457200" rtl="0" algn="l">
              <a:lnSpc>
                <a:spcPct val="100000"/>
              </a:lnSpc>
              <a:spcBef>
                <a:spcPts val="1000"/>
              </a:spcBef>
              <a:spcAft>
                <a:spcPts val="0"/>
              </a:spcAft>
              <a:buSzPts val="1600"/>
              <a:buFont typeface="Nunito"/>
              <a:buChar char="●"/>
            </a:pPr>
            <a:r>
              <a:rPr lang="en" sz="1600"/>
              <a:t>We have published our first </a:t>
            </a:r>
            <a:r>
              <a:rPr lang="en" sz="1600"/>
              <a:t>official</a:t>
            </a:r>
            <a:r>
              <a:rPr lang="en" sz="1600"/>
              <a:t> version, available at the link below</a:t>
            </a:r>
            <a:endParaRPr sz="1600"/>
          </a:p>
          <a:p>
            <a:pPr indent="-330200" lvl="0" marL="457200" rtl="0" algn="l">
              <a:spcBef>
                <a:spcPts val="1000"/>
              </a:spcBef>
              <a:spcAft>
                <a:spcPts val="0"/>
              </a:spcAft>
              <a:buSzPts val="1600"/>
              <a:buFont typeface="Nunito"/>
              <a:buChar char="●"/>
            </a:pPr>
            <a:r>
              <a:rPr lang="en" sz="1600"/>
              <a:t>Internally, we are using AQDx to create a division-wide database with a public front-end to display 3rd party data as well as our own data</a:t>
            </a:r>
            <a:endParaRPr sz="1600"/>
          </a:p>
          <a:p>
            <a:pPr indent="-330200" lvl="0" marL="457200" rtl="0" algn="l">
              <a:spcBef>
                <a:spcPts val="1000"/>
              </a:spcBef>
              <a:spcAft>
                <a:spcPts val="0"/>
              </a:spcAft>
              <a:buSzPts val="1600"/>
              <a:buFont typeface="Nunito"/>
              <a:buChar char="●"/>
            </a:pPr>
            <a:r>
              <a:rPr lang="en" sz="1600"/>
              <a:t>We are looking for opportunities to add AQDx into regulations and rules to standardize data being submitted to the state of Colorado</a:t>
            </a:r>
            <a:endParaRPr sz="1500"/>
          </a:p>
          <a:p>
            <a:pPr indent="0" lvl="0" marL="0" rtl="0" algn="l">
              <a:lnSpc>
                <a:spcPct val="100000"/>
              </a:lnSpc>
              <a:spcBef>
                <a:spcPts val="1000"/>
              </a:spcBef>
              <a:spcAft>
                <a:spcPts val="0"/>
              </a:spcAft>
              <a:buNone/>
            </a:pPr>
            <a:r>
              <a:t/>
            </a:r>
            <a:endParaRPr sz="1600"/>
          </a:p>
          <a:p>
            <a:pPr indent="-330200" lvl="0" marL="457200" rtl="0" algn="l">
              <a:lnSpc>
                <a:spcPct val="100000"/>
              </a:lnSpc>
              <a:spcBef>
                <a:spcPts val="1000"/>
              </a:spcBef>
              <a:spcAft>
                <a:spcPts val="0"/>
              </a:spcAft>
              <a:buSzPts val="1600"/>
              <a:buFont typeface="Nunito"/>
              <a:buChar char="●"/>
            </a:pPr>
            <a:r>
              <a:rPr i="1" lang="en" sz="1600"/>
              <a:t>Ways to get involved</a:t>
            </a:r>
            <a:endParaRPr i="1" sz="1600"/>
          </a:p>
          <a:p>
            <a:pPr indent="-330200" lvl="1" marL="914400" rtl="0" algn="l">
              <a:lnSpc>
                <a:spcPct val="100000"/>
              </a:lnSpc>
              <a:spcBef>
                <a:spcPts val="0"/>
              </a:spcBef>
              <a:spcAft>
                <a:spcPts val="0"/>
              </a:spcAft>
              <a:buSzPts val="1600"/>
              <a:buFont typeface="Nunito"/>
              <a:buChar char="○"/>
            </a:pPr>
            <a:r>
              <a:rPr lang="en" sz="1600">
                <a:latin typeface="Nunito"/>
                <a:ea typeface="Nunito"/>
                <a:cs typeface="Nunito"/>
                <a:sym typeface="Nunito"/>
              </a:rPr>
              <a:t>Join the Stakeholder Group</a:t>
            </a:r>
            <a:endParaRPr sz="1600">
              <a:latin typeface="Nunito"/>
              <a:ea typeface="Nunito"/>
              <a:cs typeface="Nunito"/>
              <a:sym typeface="Nunito"/>
            </a:endParaRPr>
          </a:p>
          <a:p>
            <a:pPr indent="-330200" lvl="1" marL="914400" rtl="0" algn="l">
              <a:lnSpc>
                <a:spcPct val="100000"/>
              </a:lnSpc>
              <a:spcBef>
                <a:spcPts val="0"/>
              </a:spcBef>
              <a:spcAft>
                <a:spcPts val="0"/>
              </a:spcAft>
              <a:buSzPts val="1600"/>
              <a:buFont typeface="Nunito"/>
              <a:buChar char="○"/>
            </a:pPr>
            <a:r>
              <a:rPr lang="en" sz="1600">
                <a:latin typeface="Nunito"/>
                <a:ea typeface="Nunito"/>
                <a:cs typeface="Nunito"/>
                <a:sym typeface="Nunito"/>
              </a:rPr>
              <a:t>Review the latest version of AQDx</a:t>
            </a:r>
            <a:endParaRPr sz="1600">
              <a:latin typeface="Nunito"/>
              <a:ea typeface="Nunito"/>
              <a:cs typeface="Nunito"/>
              <a:sym typeface="Nunito"/>
            </a:endParaRPr>
          </a:p>
          <a:p>
            <a:pPr indent="-330200" lvl="1" marL="914400" rtl="0" algn="l">
              <a:lnSpc>
                <a:spcPct val="100000"/>
              </a:lnSpc>
              <a:spcBef>
                <a:spcPts val="0"/>
              </a:spcBef>
              <a:spcAft>
                <a:spcPts val="0"/>
              </a:spcAft>
              <a:buSzPts val="1600"/>
              <a:buFont typeface="Nunito"/>
              <a:buChar char="○"/>
            </a:pPr>
            <a:r>
              <a:rPr lang="en" sz="1600">
                <a:latin typeface="Nunito"/>
                <a:ea typeface="Nunito"/>
                <a:cs typeface="Nunito"/>
                <a:sym typeface="Nunito"/>
              </a:rPr>
              <a:t>Provide feedback to</a:t>
            </a:r>
            <a:br>
              <a:rPr lang="en" sz="1600">
                <a:latin typeface="Nunito"/>
                <a:ea typeface="Nunito"/>
                <a:cs typeface="Nunito"/>
                <a:sym typeface="Nunito"/>
              </a:rPr>
            </a:br>
            <a:r>
              <a:rPr lang="en" sz="1600" u="sng">
                <a:solidFill>
                  <a:srgbClr val="27278B"/>
                </a:solidFill>
                <a:latin typeface="Nunito"/>
                <a:ea typeface="Nunito"/>
                <a:cs typeface="Nunito"/>
                <a:sym typeface="Nunito"/>
                <a:hlinkClick r:id="rId3">
                  <a:extLst>
                    <a:ext uri="{A12FA001-AC4F-418D-AE19-62706E023703}">
                      <ahyp:hlinkClr val="tx"/>
                    </a:ext>
                  </a:extLst>
                </a:hlinkClick>
              </a:rPr>
              <a:t>ashley.collier-oxandale@state.co.us</a:t>
            </a:r>
            <a:endParaRPr sz="1600"/>
          </a:p>
        </p:txBody>
      </p:sp>
      <p:sp>
        <p:nvSpPr>
          <p:cNvPr id="300" name="Google Shape;300;p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01" name="Google Shape;301;p41"/>
          <p:cNvPicPr preferRelativeResize="0"/>
          <p:nvPr/>
        </p:nvPicPr>
        <p:blipFill rotWithShape="1">
          <a:blip r:embed="rId4">
            <a:alphaModFix/>
          </a:blip>
          <a:srcRect b="0" l="10691" r="79312" t="0"/>
          <a:stretch/>
        </p:blipFill>
        <p:spPr>
          <a:xfrm>
            <a:off x="0" y="0"/>
            <a:ext cx="890126" cy="5143500"/>
          </a:xfrm>
          <a:prstGeom prst="rect">
            <a:avLst/>
          </a:prstGeom>
          <a:noFill/>
          <a:ln>
            <a:noFill/>
          </a:ln>
        </p:spPr>
      </p:pic>
      <p:sp>
        <p:nvSpPr>
          <p:cNvPr id="302" name="Google Shape;302;p41"/>
          <p:cNvSpPr txBox="1"/>
          <p:nvPr/>
        </p:nvSpPr>
        <p:spPr>
          <a:xfrm>
            <a:off x="6042075" y="3179525"/>
            <a:ext cx="2594100" cy="1122300"/>
          </a:xfrm>
          <a:prstGeom prst="rect">
            <a:avLst/>
          </a:prstGeom>
          <a:solidFill>
            <a:schemeClr val="lt1"/>
          </a:solidFill>
          <a:ln cap="flat" cmpd="sng" w="28575">
            <a:solidFill>
              <a:srgbClr val="27278B"/>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600" u="sng">
                <a:solidFill>
                  <a:schemeClr val="hlink"/>
                </a:solidFill>
                <a:latin typeface="Nunito"/>
                <a:ea typeface="Nunito"/>
                <a:cs typeface="Nunito"/>
                <a:sym typeface="Nunito"/>
                <a:hlinkClick r:id="rId5"/>
              </a:rPr>
              <a:t>AQDx</a:t>
            </a:r>
            <a:r>
              <a:rPr lang="en" sz="1600" u="sng">
                <a:solidFill>
                  <a:schemeClr val="hlink"/>
                </a:solidFill>
                <a:latin typeface="Nunito"/>
                <a:ea typeface="Nunito"/>
                <a:cs typeface="Nunito"/>
                <a:sym typeface="Nunito"/>
                <a:hlinkClick r:id="rId6"/>
              </a:rPr>
              <a:t> (Version 2.0)</a:t>
            </a:r>
            <a:br>
              <a:rPr lang="en" sz="1600">
                <a:solidFill>
                  <a:srgbClr val="27278B"/>
                </a:solidFill>
                <a:latin typeface="Nunito"/>
                <a:ea typeface="Nunito"/>
                <a:cs typeface="Nunito"/>
                <a:sym typeface="Nunito"/>
              </a:rPr>
            </a:br>
            <a:r>
              <a:rPr lang="en" sz="1600" u="sng">
                <a:solidFill>
                  <a:schemeClr val="hlink"/>
                </a:solidFill>
                <a:latin typeface="Nunito"/>
                <a:ea typeface="Nunito"/>
                <a:cs typeface="Nunito"/>
                <a:sym typeface="Nunito"/>
                <a:hlinkClick r:id="rId7"/>
              </a:rPr>
              <a:t>Metadata Form</a:t>
            </a:r>
            <a:endParaRPr sz="1600">
              <a:solidFill>
                <a:srgbClr val="27278B"/>
              </a:solidFill>
              <a:latin typeface="Nunito"/>
              <a:ea typeface="Nunito"/>
              <a:cs typeface="Nunito"/>
              <a:sym typeface="Nunito"/>
            </a:endParaRPr>
          </a:p>
          <a:p>
            <a:pPr indent="0" lvl="0" marL="0" rtl="0" algn="l">
              <a:spcBef>
                <a:spcPts val="0"/>
              </a:spcBef>
              <a:spcAft>
                <a:spcPts val="0"/>
              </a:spcAft>
              <a:buNone/>
            </a:pPr>
            <a:r>
              <a:rPr lang="en" sz="1600" u="sng">
                <a:solidFill>
                  <a:schemeClr val="hlink"/>
                </a:solidFill>
                <a:latin typeface="Nunito"/>
                <a:ea typeface="Nunito"/>
                <a:cs typeface="Nunito"/>
                <a:sym typeface="Nunito"/>
                <a:hlinkClick r:id="rId8"/>
              </a:rPr>
              <a:t>Metadata Form Guidance</a:t>
            </a:r>
            <a:endParaRPr sz="1600">
              <a:solidFill>
                <a:srgbClr val="27278B"/>
              </a:solidFill>
              <a:latin typeface="Nunito"/>
              <a:ea typeface="Nunito"/>
              <a:cs typeface="Nunito"/>
              <a:sym typeface="Nunito"/>
            </a:endParaRPr>
          </a:p>
          <a:p>
            <a:pPr indent="0" lvl="0" marL="0" rtl="0" algn="l">
              <a:spcBef>
                <a:spcPts val="0"/>
              </a:spcBef>
              <a:spcAft>
                <a:spcPts val="0"/>
              </a:spcAft>
              <a:buNone/>
            </a:pPr>
            <a:r>
              <a:rPr lang="en" sz="1600" u="sng">
                <a:solidFill>
                  <a:schemeClr val="hlink"/>
                </a:solidFill>
                <a:latin typeface="Nunito"/>
                <a:ea typeface="Nunito"/>
                <a:cs typeface="Nunito"/>
                <a:sym typeface="Nunito"/>
                <a:hlinkClick r:id="rId9"/>
              </a:rPr>
              <a:t>AQDx Webpage</a:t>
            </a:r>
            <a:endParaRPr sz="1600">
              <a:solidFill>
                <a:srgbClr val="27278B"/>
              </a:solidFill>
              <a:latin typeface="Nunito"/>
              <a:ea typeface="Nunito"/>
              <a:cs typeface="Nunito"/>
              <a:sym typeface="Nuni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2"/>
          <p:cNvSpPr txBox="1"/>
          <p:nvPr>
            <p:ph type="title"/>
          </p:nvPr>
        </p:nvSpPr>
        <p:spPr>
          <a:xfrm>
            <a:off x="1141425" y="257125"/>
            <a:ext cx="7691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Acknowledgments </a:t>
            </a:r>
            <a:endParaRPr/>
          </a:p>
        </p:txBody>
      </p:sp>
      <p:sp>
        <p:nvSpPr>
          <p:cNvPr id="308" name="Google Shape;308;p42"/>
          <p:cNvSpPr txBox="1"/>
          <p:nvPr>
            <p:ph idx="1" type="body"/>
          </p:nvPr>
        </p:nvSpPr>
        <p:spPr>
          <a:xfrm>
            <a:off x="1141425" y="1023788"/>
            <a:ext cx="7691100" cy="3416400"/>
          </a:xfrm>
          <a:prstGeom prst="rect">
            <a:avLst/>
          </a:prstGeom>
        </p:spPr>
        <p:txBody>
          <a:bodyPr anchorCtr="0" anchor="t" bIns="91425" lIns="91425" spcFirstLastPara="1" rIns="91425" wrap="square" tIns="91425">
            <a:normAutofit/>
          </a:bodyPr>
          <a:lstStyle/>
          <a:p>
            <a:pPr indent="-342900" lvl="0" marL="457200" rtl="0" algn="l">
              <a:spcBef>
                <a:spcPts val="1000"/>
              </a:spcBef>
              <a:spcAft>
                <a:spcPts val="0"/>
              </a:spcAft>
              <a:buSzPts val="1800"/>
              <a:buFont typeface="Nunito"/>
              <a:buChar char="●"/>
            </a:pPr>
            <a:r>
              <a:rPr i="1" lang="en" sz="1500"/>
              <a:t>Thanks to the AQDx Working Group</a:t>
            </a:r>
            <a:r>
              <a:rPr lang="en" sz="1500"/>
              <a:t>: Ron Evans, Andrea Clements, Vasu Kilaru, Richard Wayland, Phil Dickerson, Corey Mocka, Robb Wildermann, Brandon Feenstra, Wilton Mui, Michael Flagg, Michael Ogletree, Jason Schroder, Amber Eglund, Madelyn Percy, Loren Speer, Erick Mattson, Erik Joplin, Leah Gibson, Nathan Bradley, Steve Szocik, William Vicars, Steve Mccannon, &amp; Jim Reasor</a:t>
            </a:r>
            <a:endParaRPr sz="1500"/>
          </a:p>
          <a:p>
            <a:pPr indent="-342900" lvl="0" marL="457200" rtl="0" algn="l">
              <a:spcBef>
                <a:spcPts val="1200"/>
              </a:spcBef>
              <a:spcAft>
                <a:spcPts val="0"/>
              </a:spcAft>
              <a:buSzPts val="1800"/>
              <a:buFont typeface="Nunito"/>
              <a:buChar char="●"/>
            </a:pPr>
            <a:r>
              <a:rPr i="1" lang="en" sz="1500"/>
              <a:t>Thanks to the additional partners at CDPHE</a:t>
            </a:r>
            <a:r>
              <a:rPr lang="en" sz="1500"/>
              <a:t>:  Jenna Channel, Stephen Johnson, &amp; Angelika Selviyan</a:t>
            </a:r>
            <a:endParaRPr sz="1500"/>
          </a:p>
          <a:p>
            <a:pPr indent="-342900" lvl="0" marL="457200" rtl="0" algn="l">
              <a:spcBef>
                <a:spcPts val="1000"/>
              </a:spcBef>
              <a:spcAft>
                <a:spcPts val="0"/>
              </a:spcAft>
              <a:buSzPts val="1800"/>
              <a:buFont typeface="Nunito"/>
              <a:buChar char="●"/>
            </a:pPr>
            <a:r>
              <a:rPr i="1" lang="en" sz="1500"/>
              <a:t>Thanks to project partners at TDEnviro</a:t>
            </a:r>
            <a:r>
              <a:rPr lang="en" sz="1500"/>
              <a:t>: Tim Dye &amp; Helena Pliszka</a:t>
            </a:r>
            <a:endParaRPr sz="1500"/>
          </a:p>
          <a:p>
            <a:pPr indent="-323850" lvl="0" marL="457200" rtl="0" algn="l">
              <a:spcBef>
                <a:spcPts val="1200"/>
              </a:spcBef>
              <a:spcAft>
                <a:spcPts val="1200"/>
              </a:spcAft>
              <a:buSzPts val="1500"/>
              <a:buChar char="●"/>
            </a:pPr>
            <a:r>
              <a:rPr lang="en" sz="1500"/>
              <a:t>AQDx pilot program participants</a:t>
            </a:r>
            <a:endParaRPr sz="1500"/>
          </a:p>
        </p:txBody>
      </p:sp>
      <p:sp>
        <p:nvSpPr>
          <p:cNvPr id="309" name="Google Shape;309;p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10" name="Google Shape;310;p42"/>
          <p:cNvPicPr preferRelativeResize="0"/>
          <p:nvPr/>
        </p:nvPicPr>
        <p:blipFill rotWithShape="1">
          <a:blip r:embed="rId3">
            <a:alphaModFix/>
          </a:blip>
          <a:srcRect b="0" l="10691" r="79312" t="0"/>
          <a:stretch/>
        </p:blipFill>
        <p:spPr>
          <a:xfrm>
            <a:off x="0" y="0"/>
            <a:ext cx="890126" cy="514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43"/>
          <p:cNvSpPr txBox="1"/>
          <p:nvPr>
            <p:ph type="title"/>
          </p:nvPr>
        </p:nvSpPr>
        <p:spPr>
          <a:xfrm>
            <a:off x="1141425" y="257125"/>
            <a:ext cx="7691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Standard - MetaData Form (1 of 4 tabs)</a:t>
            </a:r>
            <a:endParaRPr/>
          </a:p>
        </p:txBody>
      </p:sp>
      <p:sp>
        <p:nvSpPr>
          <p:cNvPr id="316" name="Google Shape;316;p43"/>
          <p:cNvSpPr txBox="1"/>
          <p:nvPr>
            <p:ph idx="1" type="body"/>
          </p:nvPr>
        </p:nvSpPr>
        <p:spPr>
          <a:xfrm>
            <a:off x="1141425" y="1023788"/>
            <a:ext cx="76911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Nunito"/>
              <a:buChar char="●"/>
            </a:pPr>
            <a:r>
              <a:t/>
            </a:r>
            <a:endParaRPr/>
          </a:p>
        </p:txBody>
      </p:sp>
      <p:sp>
        <p:nvSpPr>
          <p:cNvPr id="317" name="Google Shape;317;p4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18" name="Google Shape;318;p43"/>
          <p:cNvPicPr preferRelativeResize="0"/>
          <p:nvPr/>
        </p:nvPicPr>
        <p:blipFill>
          <a:blip r:embed="rId3">
            <a:alphaModFix/>
          </a:blip>
          <a:stretch>
            <a:fillRect/>
          </a:stretch>
        </p:blipFill>
        <p:spPr>
          <a:xfrm>
            <a:off x="491375" y="989700"/>
            <a:ext cx="8400249" cy="4153788"/>
          </a:xfrm>
          <a:prstGeom prst="rect">
            <a:avLst/>
          </a:prstGeom>
          <a:noFill/>
          <a:ln cap="flat" cmpd="sng" w="9525">
            <a:solidFill>
              <a:srgbClr val="D9D9D9"/>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6"/>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Outline</a:t>
            </a:r>
            <a:endParaRPr/>
          </a:p>
        </p:txBody>
      </p:sp>
      <p:sp>
        <p:nvSpPr>
          <p:cNvPr id="115" name="Google Shape;115;p26"/>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Char char="●"/>
            </a:pPr>
            <a:r>
              <a:rPr lang="en"/>
              <a:t>Why Standards are Important</a:t>
            </a:r>
            <a:endParaRPr/>
          </a:p>
          <a:p>
            <a:pPr indent="-342900" lvl="0" marL="457200" rtl="0" algn="l">
              <a:spcBef>
                <a:spcPts val="0"/>
              </a:spcBef>
              <a:spcAft>
                <a:spcPts val="0"/>
              </a:spcAft>
              <a:buSzPts val="1800"/>
              <a:buChar char="●"/>
            </a:pPr>
            <a:r>
              <a:rPr lang="en"/>
              <a:t>AQDx design and purpose</a:t>
            </a:r>
            <a:endParaRPr/>
          </a:p>
          <a:p>
            <a:pPr indent="-342900" lvl="0" marL="457200" rtl="0" algn="l">
              <a:spcBef>
                <a:spcPts val="0"/>
              </a:spcBef>
              <a:spcAft>
                <a:spcPts val="0"/>
              </a:spcAft>
              <a:buSzPts val="1800"/>
              <a:buChar char="●"/>
            </a:pPr>
            <a:r>
              <a:rPr lang="en"/>
              <a:t>AQDx data format specifics</a:t>
            </a:r>
            <a:endParaRPr/>
          </a:p>
          <a:p>
            <a:pPr indent="-342900" lvl="0" marL="457200" rtl="0" algn="l">
              <a:spcBef>
                <a:spcPts val="0"/>
              </a:spcBef>
              <a:spcAft>
                <a:spcPts val="0"/>
              </a:spcAft>
              <a:buSzPts val="1800"/>
              <a:buChar char="●"/>
            </a:pPr>
            <a:r>
              <a:rPr lang="en"/>
              <a:t>Pilot Program progress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44"/>
          <p:cNvSpPr txBox="1"/>
          <p:nvPr>
            <p:ph type="title"/>
          </p:nvPr>
        </p:nvSpPr>
        <p:spPr>
          <a:xfrm>
            <a:off x="1141425" y="257125"/>
            <a:ext cx="7691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Standard - MetaData Form (2 of 4 tabs)</a:t>
            </a:r>
            <a:endParaRPr/>
          </a:p>
        </p:txBody>
      </p:sp>
      <p:sp>
        <p:nvSpPr>
          <p:cNvPr id="324" name="Google Shape;324;p4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25" name="Google Shape;325;p44"/>
          <p:cNvPicPr preferRelativeResize="0"/>
          <p:nvPr/>
        </p:nvPicPr>
        <p:blipFill>
          <a:blip r:embed="rId3">
            <a:alphaModFix/>
          </a:blip>
          <a:stretch>
            <a:fillRect/>
          </a:stretch>
        </p:blipFill>
        <p:spPr>
          <a:xfrm>
            <a:off x="137713" y="1368875"/>
            <a:ext cx="8868574" cy="3774625"/>
          </a:xfrm>
          <a:prstGeom prst="rect">
            <a:avLst/>
          </a:prstGeom>
          <a:noFill/>
          <a:ln cap="flat" cmpd="sng" w="9525">
            <a:solidFill>
              <a:srgbClr val="D9D9D9"/>
            </a:solidFill>
            <a:prstDash val="solid"/>
            <a:round/>
            <a:headEnd len="sm" w="sm" type="none"/>
            <a:tailEnd len="sm" w="sm" type="none"/>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45"/>
          <p:cNvSpPr txBox="1"/>
          <p:nvPr>
            <p:ph type="title"/>
          </p:nvPr>
        </p:nvSpPr>
        <p:spPr>
          <a:xfrm>
            <a:off x="1141425" y="257125"/>
            <a:ext cx="7691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Standard - MetaData Form (3 of 4 tabs)</a:t>
            </a:r>
            <a:endParaRPr/>
          </a:p>
        </p:txBody>
      </p:sp>
      <p:sp>
        <p:nvSpPr>
          <p:cNvPr id="331" name="Google Shape;331;p4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32" name="Google Shape;332;p45"/>
          <p:cNvPicPr preferRelativeResize="0"/>
          <p:nvPr/>
        </p:nvPicPr>
        <p:blipFill>
          <a:blip r:embed="rId3">
            <a:alphaModFix/>
          </a:blip>
          <a:stretch>
            <a:fillRect/>
          </a:stretch>
        </p:blipFill>
        <p:spPr>
          <a:xfrm>
            <a:off x="232300" y="1506213"/>
            <a:ext cx="8788852" cy="3637275"/>
          </a:xfrm>
          <a:prstGeom prst="rect">
            <a:avLst/>
          </a:prstGeom>
          <a:noFill/>
          <a:ln cap="flat" cmpd="sng" w="9525">
            <a:solidFill>
              <a:srgbClr val="D9D9D9"/>
            </a:solidFill>
            <a:prstDash val="solid"/>
            <a:round/>
            <a:headEnd len="sm" w="sm" type="none"/>
            <a:tailEnd len="sm" w="sm" type="none"/>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46"/>
          <p:cNvSpPr txBox="1"/>
          <p:nvPr>
            <p:ph type="title"/>
          </p:nvPr>
        </p:nvSpPr>
        <p:spPr>
          <a:xfrm>
            <a:off x="1141425" y="257125"/>
            <a:ext cx="7691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Standard - MetaData Form (4 of 4 tabs) </a:t>
            </a:r>
            <a:endParaRPr/>
          </a:p>
        </p:txBody>
      </p:sp>
      <p:sp>
        <p:nvSpPr>
          <p:cNvPr id="338" name="Google Shape;338;p4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39" name="Google Shape;339;p46"/>
          <p:cNvPicPr preferRelativeResize="0"/>
          <p:nvPr/>
        </p:nvPicPr>
        <p:blipFill>
          <a:blip r:embed="rId3">
            <a:alphaModFix/>
          </a:blip>
          <a:stretch>
            <a:fillRect/>
          </a:stretch>
        </p:blipFill>
        <p:spPr>
          <a:xfrm>
            <a:off x="881348" y="917000"/>
            <a:ext cx="8210526" cy="4226500"/>
          </a:xfrm>
          <a:prstGeom prst="rect">
            <a:avLst/>
          </a:prstGeom>
          <a:noFill/>
          <a:ln cap="flat" cmpd="sng" w="9525">
            <a:solidFill>
              <a:srgbClr val="CCCCCC"/>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7"/>
          <p:cNvSpPr txBox="1"/>
          <p:nvPr>
            <p:ph type="title"/>
          </p:nvPr>
        </p:nvSpPr>
        <p:spPr>
          <a:xfrm>
            <a:off x="1141425" y="257125"/>
            <a:ext cx="76911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20"/>
              <a:t>AQDx</a:t>
            </a:r>
            <a:r>
              <a:rPr lang="en" sz="2420"/>
              <a:t> desired outcomes: A Motivating Example</a:t>
            </a:r>
            <a:endParaRPr sz="2420"/>
          </a:p>
        </p:txBody>
      </p:sp>
      <p:sp>
        <p:nvSpPr>
          <p:cNvPr id="121" name="Google Shape;121;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22" name="Google Shape;122;p27"/>
          <p:cNvPicPr preferRelativeResize="0"/>
          <p:nvPr/>
        </p:nvPicPr>
        <p:blipFill rotWithShape="1">
          <a:blip r:embed="rId3">
            <a:alphaModFix/>
          </a:blip>
          <a:srcRect b="0" l="10691" r="79312" t="0"/>
          <a:stretch/>
        </p:blipFill>
        <p:spPr>
          <a:xfrm>
            <a:off x="0" y="0"/>
            <a:ext cx="890126" cy="5143500"/>
          </a:xfrm>
          <a:prstGeom prst="rect">
            <a:avLst/>
          </a:prstGeom>
          <a:noFill/>
          <a:ln>
            <a:noFill/>
          </a:ln>
        </p:spPr>
      </p:pic>
      <p:sp>
        <p:nvSpPr>
          <p:cNvPr id="123" name="Google Shape;123;p27"/>
          <p:cNvSpPr txBox="1"/>
          <p:nvPr>
            <p:ph idx="1" type="body"/>
          </p:nvPr>
        </p:nvSpPr>
        <p:spPr>
          <a:xfrm>
            <a:off x="1141425" y="1023788"/>
            <a:ext cx="7691100" cy="3416400"/>
          </a:xfrm>
          <a:prstGeom prst="rect">
            <a:avLst/>
          </a:prstGeom>
        </p:spPr>
        <p:txBody>
          <a:bodyPr anchorCtr="0" anchor="t" bIns="91425" lIns="91425" spcFirstLastPara="1" rIns="91425" wrap="square" tIns="91425">
            <a:normAutofit/>
          </a:bodyPr>
          <a:lstStyle/>
          <a:p>
            <a:pPr indent="0" lvl="0" marL="914400" rtl="0" algn="l">
              <a:spcBef>
                <a:spcPts val="0"/>
              </a:spcBef>
              <a:spcAft>
                <a:spcPts val="0"/>
              </a:spcAft>
              <a:buNone/>
            </a:pPr>
            <a:r>
              <a:rPr lang="en"/>
              <a:t>Expectation								Reality!</a:t>
            </a:r>
            <a:endParaRPr/>
          </a:p>
          <a:p>
            <a:pPr indent="0" lvl="0" marL="0" rtl="0" algn="l">
              <a:spcBef>
                <a:spcPts val="1000"/>
              </a:spcBef>
              <a:spcAft>
                <a:spcPts val="1000"/>
              </a:spcAft>
              <a:buNone/>
            </a:pPr>
            <a:r>
              <a:t/>
            </a:r>
            <a:endParaRPr/>
          </a:p>
        </p:txBody>
      </p:sp>
      <p:pic>
        <p:nvPicPr>
          <p:cNvPr id="124" name="Google Shape;124;p27"/>
          <p:cNvPicPr preferRelativeResize="0"/>
          <p:nvPr/>
        </p:nvPicPr>
        <p:blipFill>
          <a:blip r:embed="rId4">
            <a:alphaModFix/>
          </a:blip>
          <a:stretch>
            <a:fillRect/>
          </a:stretch>
        </p:blipFill>
        <p:spPr>
          <a:xfrm>
            <a:off x="1343700" y="1511526"/>
            <a:ext cx="3418100" cy="1938050"/>
          </a:xfrm>
          <a:prstGeom prst="rect">
            <a:avLst/>
          </a:prstGeom>
          <a:noFill/>
          <a:ln>
            <a:noFill/>
          </a:ln>
        </p:spPr>
      </p:pic>
      <p:pic>
        <p:nvPicPr>
          <p:cNvPr id="125" name="Google Shape;125;p27"/>
          <p:cNvPicPr preferRelativeResize="0"/>
          <p:nvPr/>
        </p:nvPicPr>
        <p:blipFill>
          <a:blip r:embed="rId5">
            <a:alphaModFix/>
          </a:blip>
          <a:stretch>
            <a:fillRect/>
          </a:stretch>
        </p:blipFill>
        <p:spPr>
          <a:xfrm>
            <a:off x="5024650" y="2274950"/>
            <a:ext cx="3807874" cy="781775"/>
          </a:xfrm>
          <a:prstGeom prst="rect">
            <a:avLst/>
          </a:prstGeom>
          <a:noFill/>
          <a:ln>
            <a:noFill/>
          </a:ln>
        </p:spPr>
      </p:pic>
      <p:sp>
        <p:nvSpPr>
          <p:cNvPr id="126" name="Google Shape;126;p27"/>
          <p:cNvSpPr txBox="1"/>
          <p:nvPr/>
        </p:nvSpPr>
        <p:spPr>
          <a:xfrm>
            <a:off x="1304775" y="3582250"/>
            <a:ext cx="73644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dk2"/>
                </a:solidFill>
              </a:rPr>
              <a:t>When a strong community of stakeholders adopts a well architected standard, the result is an efficient and robust ecosystem</a:t>
            </a:r>
            <a:endParaRPr sz="1700">
              <a:solidFill>
                <a:schemeClr val="dk2"/>
              </a:solidFill>
            </a:endParaRPr>
          </a:p>
        </p:txBody>
      </p:sp>
      <p:pic>
        <p:nvPicPr>
          <p:cNvPr id="127" name="Google Shape;127;p27"/>
          <p:cNvPicPr preferRelativeResize="0"/>
          <p:nvPr/>
        </p:nvPicPr>
        <p:blipFill>
          <a:blip r:embed="rId6">
            <a:alphaModFix/>
          </a:blip>
          <a:stretch>
            <a:fillRect/>
          </a:stretch>
        </p:blipFill>
        <p:spPr>
          <a:xfrm>
            <a:off x="5932238" y="1612100"/>
            <a:ext cx="2078506" cy="572700"/>
          </a:xfrm>
          <a:prstGeom prst="rect">
            <a:avLst/>
          </a:prstGeom>
          <a:noFill/>
          <a:ln>
            <a:noFill/>
          </a:ln>
        </p:spPr>
      </p:pic>
      <p:sp>
        <p:nvSpPr>
          <p:cNvPr id="128" name="Google Shape;128;p27"/>
          <p:cNvSpPr/>
          <p:nvPr/>
        </p:nvSpPr>
        <p:spPr>
          <a:xfrm>
            <a:off x="6873875" y="2961550"/>
            <a:ext cx="1936500" cy="181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8"/>
          <p:cNvSpPr txBox="1"/>
          <p:nvPr>
            <p:ph type="title"/>
          </p:nvPr>
        </p:nvSpPr>
        <p:spPr>
          <a:xfrm>
            <a:off x="1141425" y="257125"/>
            <a:ext cx="7691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 Cleaning challenges</a:t>
            </a:r>
            <a:r>
              <a:rPr lang="en"/>
              <a:t> </a:t>
            </a:r>
            <a:endParaRPr/>
          </a:p>
        </p:txBody>
      </p:sp>
      <p:sp>
        <p:nvSpPr>
          <p:cNvPr id="134" name="Google Shape;134;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35" name="Google Shape;135;p28"/>
          <p:cNvPicPr preferRelativeResize="0"/>
          <p:nvPr/>
        </p:nvPicPr>
        <p:blipFill rotWithShape="1">
          <a:blip r:embed="rId3">
            <a:alphaModFix/>
          </a:blip>
          <a:srcRect b="0" l="10691" r="79312" t="0"/>
          <a:stretch/>
        </p:blipFill>
        <p:spPr>
          <a:xfrm>
            <a:off x="0" y="0"/>
            <a:ext cx="890126" cy="5143500"/>
          </a:xfrm>
          <a:prstGeom prst="rect">
            <a:avLst/>
          </a:prstGeom>
          <a:noFill/>
          <a:ln>
            <a:noFill/>
          </a:ln>
        </p:spPr>
      </p:pic>
      <p:pic>
        <p:nvPicPr>
          <p:cNvPr id="136" name="Google Shape;136;p28"/>
          <p:cNvPicPr preferRelativeResize="0"/>
          <p:nvPr/>
        </p:nvPicPr>
        <p:blipFill>
          <a:blip r:embed="rId4">
            <a:alphaModFix/>
          </a:blip>
          <a:stretch>
            <a:fillRect/>
          </a:stretch>
        </p:blipFill>
        <p:spPr>
          <a:xfrm>
            <a:off x="3644775" y="975275"/>
            <a:ext cx="5250625" cy="3542500"/>
          </a:xfrm>
          <a:prstGeom prst="rect">
            <a:avLst/>
          </a:prstGeom>
          <a:noFill/>
          <a:ln cap="flat" cmpd="sng" w="9525">
            <a:solidFill>
              <a:srgbClr val="D9D9D9"/>
            </a:solidFill>
            <a:prstDash val="solid"/>
            <a:round/>
            <a:headEnd len="sm" w="sm" type="none"/>
            <a:tailEnd len="sm" w="sm" type="none"/>
          </a:ln>
        </p:spPr>
      </p:pic>
      <p:sp>
        <p:nvSpPr>
          <p:cNvPr id="137" name="Google Shape;137;p28"/>
          <p:cNvSpPr txBox="1"/>
          <p:nvPr/>
        </p:nvSpPr>
        <p:spPr>
          <a:xfrm>
            <a:off x="2100675" y="1539600"/>
            <a:ext cx="1303500" cy="677100"/>
          </a:xfrm>
          <a:prstGeom prst="rect">
            <a:avLst/>
          </a:prstGeom>
          <a:noFill/>
          <a:ln cap="flat" cmpd="sng" w="28575">
            <a:solidFill>
              <a:srgbClr val="FFD966"/>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chemeClr val="dk2"/>
                </a:solidFill>
              </a:rPr>
              <a:t>Different </a:t>
            </a:r>
            <a:endParaRPr sz="1600">
              <a:solidFill>
                <a:schemeClr val="dk2"/>
              </a:solidFill>
            </a:endParaRPr>
          </a:p>
          <a:p>
            <a:pPr indent="0" lvl="0" marL="0" rtl="0" algn="ctr">
              <a:spcBef>
                <a:spcPts val="0"/>
              </a:spcBef>
              <a:spcAft>
                <a:spcPts val="0"/>
              </a:spcAft>
              <a:buNone/>
            </a:pPr>
            <a:r>
              <a:rPr lang="en" sz="1600">
                <a:solidFill>
                  <a:schemeClr val="dk2"/>
                </a:solidFill>
              </a:rPr>
              <a:t>timestamps</a:t>
            </a:r>
            <a:endParaRPr sz="1600">
              <a:solidFill>
                <a:schemeClr val="dk2"/>
              </a:solidFill>
            </a:endParaRPr>
          </a:p>
        </p:txBody>
      </p:sp>
      <p:sp>
        <p:nvSpPr>
          <p:cNvPr id="138" name="Google Shape;138;p28"/>
          <p:cNvSpPr txBox="1"/>
          <p:nvPr/>
        </p:nvSpPr>
        <p:spPr>
          <a:xfrm>
            <a:off x="1100375" y="2354700"/>
            <a:ext cx="2022300" cy="431100"/>
          </a:xfrm>
          <a:prstGeom prst="rect">
            <a:avLst/>
          </a:prstGeom>
          <a:noFill/>
          <a:ln cap="flat" cmpd="sng" w="28575">
            <a:solidFill>
              <a:srgbClr val="93C47D"/>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chemeClr val="dk2"/>
                </a:solidFill>
              </a:rPr>
              <a:t>Different headers</a:t>
            </a:r>
            <a:endParaRPr sz="1600">
              <a:solidFill>
                <a:schemeClr val="dk2"/>
              </a:solidFill>
            </a:endParaRPr>
          </a:p>
        </p:txBody>
      </p:sp>
      <p:sp>
        <p:nvSpPr>
          <p:cNvPr id="139" name="Google Shape;139;p28"/>
          <p:cNvSpPr txBox="1"/>
          <p:nvPr/>
        </p:nvSpPr>
        <p:spPr>
          <a:xfrm>
            <a:off x="1176575" y="976350"/>
            <a:ext cx="1392900" cy="431100"/>
          </a:xfrm>
          <a:prstGeom prst="rect">
            <a:avLst/>
          </a:prstGeom>
          <a:noFill/>
          <a:ln cap="flat" cmpd="sng" w="28575">
            <a:solidFill>
              <a:srgbClr val="6D9EEB"/>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chemeClr val="dk2"/>
                </a:solidFill>
              </a:rPr>
              <a:t>Check units</a:t>
            </a:r>
            <a:endParaRPr sz="1600">
              <a:solidFill>
                <a:schemeClr val="dk2"/>
              </a:solidFill>
            </a:endParaRPr>
          </a:p>
        </p:txBody>
      </p:sp>
      <p:sp>
        <p:nvSpPr>
          <p:cNvPr id="140" name="Google Shape;140;p28"/>
          <p:cNvSpPr txBox="1"/>
          <p:nvPr/>
        </p:nvSpPr>
        <p:spPr>
          <a:xfrm>
            <a:off x="1100375" y="3781650"/>
            <a:ext cx="2468100" cy="677100"/>
          </a:xfrm>
          <a:prstGeom prst="rect">
            <a:avLst/>
          </a:prstGeom>
          <a:noFill/>
          <a:ln cap="flat" cmpd="sng" w="28575">
            <a:solidFill>
              <a:srgbClr val="E06666"/>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chemeClr val="dk2"/>
                </a:solidFill>
              </a:rPr>
              <a:t>Sample duration? Filtering based on flags?</a:t>
            </a:r>
            <a:endParaRPr sz="1600">
              <a:solidFill>
                <a:schemeClr val="dk2"/>
              </a:solidFill>
            </a:endParaRPr>
          </a:p>
        </p:txBody>
      </p:sp>
      <p:sp>
        <p:nvSpPr>
          <p:cNvPr id="141" name="Google Shape;141;p28"/>
          <p:cNvSpPr txBox="1"/>
          <p:nvPr/>
        </p:nvSpPr>
        <p:spPr>
          <a:xfrm>
            <a:off x="1948275" y="2937850"/>
            <a:ext cx="1620300" cy="677100"/>
          </a:xfrm>
          <a:prstGeom prst="rect">
            <a:avLst/>
          </a:prstGeom>
          <a:noFill/>
          <a:ln cap="flat" cmpd="sng" w="28575">
            <a:solidFill>
              <a:srgbClr val="8E7CC3"/>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chemeClr val="dk2"/>
                </a:solidFill>
              </a:rPr>
              <a:t>Data needs to be transposed</a:t>
            </a:r>
            <a:endParaRPr sz="1600">
              <a:solidFill>
                <a:schemeClr val="dk2"/>
              </a:solidFill>
            </a:endParaRPr>
          </a:p>
        </p:txBody>
      </p:sp>
      <p:sp>
        <p:nvSpPr>
          <p:cNvPr id="142" name="Google Shape;142;p28"/>
          <p:cNvSpPr/>
          <p:nvPr/>
        </p:nvSpPr>
        <p:spPr>
          <a:xfrm>
            <a:off x="4454925" y="1046700"/>
            <a:ext cx="419100" cy="1246200"/>
          </a:xfrm>
          <a:prstGeom prst="rect">
            <a:avLst/>
          </a:prstGeom>
          <a:noFill/>
          <a:ln cap="flat" cmpd="sng" w="28575">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3" name="Google Shape;143;p28"/>
          <p:cNvSpPr/>
          <p:nvPr/>
        </p:nvSpPr>
        <p:spPr>
          <a:xfrm>
            <a:off x="3738625" y="2292900"/>
            <a:ext cx="419100" cy="1105500"/>
          </a:xfrm>
          <a:prstGeom prst="rect">
            <a:avLst/>
          </a:prstGeom>
          <a:noFill/>
          <a:ln cap="flat" cmpd="sng" w="28575">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4" name="Google Shape;144;p28"/>
          <p:cNvSpPr/>
          <p:nvPr/>
        </p:nvSpPr>
        <p:spPr>
          <a:xfrm>
            <a:off x="3738625" y="3698475"/>
            <a:ext cx="501600" cy="819300"/>
          </a:xfrm>
          <a:prstGeom prst="rect">
            <a:avLst/>
          </a:prstGeom>
          <a:noFill/>
          <a:ln cap="flat" cmpd="sng" w="28575">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5" name="Google Shape;145;p28"/>
          <p:cNvSpPr/>
          <p:nvPr/>
        </p:nvSpPr>
        <p:spPr>
          <a:xfrm>
            <a:off x="6838575" y="975275"/>
            <a:ext cx="213300" cy="495300"/>
          </a:xfrm>
          <a:prstGeom prst="ellipse">
            <a:avLst/>
          </a:prstGeom>
          <a:noFill/>
          <a:ln cap="flat" cmpd="sng" w="28575">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6" name="Google Shape;146;p28"/>
          <p:cNvSpPr/>
          <p:nvPr/>
        </p:nvSpPr>
        <p:spPr>
          <a:xfrm>
            <a:off x="5451775" y="1043950"/>
            <a:ext cx="1303500" cy="152400"/>
          </a:xfrm>
          <a:prstGeom prst="rect">
            <a:avLst/>
          </a:prstGeom>
          <a:noFill/>
          <a:ln cap="flat" cmpd="sng" w="28575">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7" name="Google Shape;147;p28"/>
          <p:cNvSpPr/>
          <p:nvPr/>
        </p:nvSpPr>
        <p:spPr>
          <a:xfrm>
            <a:off x="4110650" y="2352450"/>
            <a:ext cx="1737300" cy="152400"/>
          </a:xfrm>
          <a:prstGeom prst="rect">
            <a:avLst/>
          </a:prstGeom>
          <a:noFill/>
          <a:ln cap="flat" cmpd="sng" w="28575">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8" name="Google Shape;148;p28"/>
          <p:cNvSpPr/>
          <p:nvPr/>
        </p:nvSpPr>
        <p:spPr>
          <a:xfrm>
            <a:off x="4057300" y="3614950"/>
            <a:ext cx="3116700" cy="152400"/>
          </a:xfrm>
          <a:prstGeom prst="rect">
            <a:avLst/>
          </a:prstGeom>
          <a:noFill/>
          <a:ln cap="flat" cmpd="sng" w="28575">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9" name="Google Shape;149;p28"/>
          <p:cNvSpPr/>
          <p:nvPr/>
        </p:nvSpPr>
        <p:spPr>
          <a:xfrm>
            <a:off x="5401450" y="975275"/>
            <a:ext cx="705600" cy="1317600"/>
          </a:xfrm>
          <a:prstGeom prst="rect">
            <a:avLst/>
          </a:prstGeom>
          <a:noFill/>
          <a:ln cap="flat" cmpd="sng" w="28575">
            <a:solidFill>
              <a:srgbClr val="8E7CC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0" name="Google Shape;150;p28"/>
          <p:cNvSpPr/>
          <p:nvPr/>
        </p:nvSpPr>
        <p:spPr>
          <a:xfrm>
            <a:off x="5006525" y="3581500"/>
            <a:ext cx="335400" cy="219300"/>
          </a:xfrm>
          <a:prstGeom prst="ellipse">
            <a:avLst/>
          </a:prstGeom>
          <a:noFill/>
          <a:ln cap="flat" cmpd="sng" w="28575">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1" name="Google Shape;151;p28"/>
          <p:cNvSpPr/>
          <p:nvPr/>
        </p:nvSpPr>
        <p:spPr>
          <a:xfrm>
            <a:off x="5261250" y="2352450"/>
            <a:ext cx="335400" cy="219300"/>
          </a:xfrm>
          <a:prstGeom prst="ellipse">
            <a:avLst/>
          </a:prstGeom>
          <a:noFill/>
          <a:ln cap="flat" cmpd="sng" w="28575">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2" name="Google Shape;152;p28"/>
          <p:cNvSpPr txBox="1"/>
          <p:nvPr/>
        </p:nvSpPr>
        <p:spPr>
          <a:xfrm>
            <a:off x="5604175" y="109100"/>
            <a:ext cx="3262800" cy="572700"/>
          </a:xfrm>
          <a:prstGeom prst="rect">
            <a:avLst/>
          </a:prstGeom>
          <a:solidFill>
            <a:schemeClr val="lt1"/>
          </a:solidFill>
          <a:ln cap="flat" cmpd="sng" w="9525">
            <a:solidFill>
              <a:srgbClr val="D9D9D9"/>
            </a:solidFill>
            <a:prstDash val="solid"/>
            <a:round/>
            <a:headEnd len="sm" w="sm" type="none"/>
            <a:tailEnd len="sm" w="sm" type="none"/>
          </a:ln>
        </p:spPr>
        <p:txBody>
          <a:bodyPr anchorCtr="0" anchor="t" bIns="91425" lIns="91425" spcFirstLastPara="1" rIns="91425" wrap="square" tIns="45700">
            <a:noAutofit/>
          </a:bodyPr>
          <a:lstStyle/>
          <a:p>
            <a:pPr indent="0" lvl="0" marL="0" rtl="0" algn="ctr">
              <a:spcBef>
                <a:spcPts val="0"/>
              </a:spcBef>
              <a:spcAft>
                <a:spcPts val="0"/>
              </a:spcAft>
              <a:buNone/>
            </a:pPr>
            <a:r>
              <a:rPr b="1" i="1" lang="en" sz="1600">
                <a:solidFill>
                  <a:schemeClr val="dk2"/>
                </a:solidFill>
              </a:rPr>
              <a:t>EXAMPLE: modifying files for compatibility/analysis</a:t>
            </a:r>
            <a:endParaRPr b="1" i="1" sz="1600">
              <a:solidFill>
                <a:schemeClr val="dk2"/>
              </a:solidFill>
            </a:endParaRPr>
          </a:p>
        </p:txBody>
      </p:sp>
      <p:sp>
        <p:nvSpPr>
          <p:cNvPr id="153" name="Google Shape;153;p28"/>
          <p:cNvSpPr/>
          <p:nvPr/>
        </p:nvSpPr>
        <p:spPr>
          <a:xfrm>
            <a:off x="6482975" y="1275850"/>
            <a:ext cx="213300" cy="1105500"/>
          </a:xfrm>
          <a:prstGeom prst="ellipse">
            <a:avLst/>
          </a:prstGeom>
          <a:noFill/>
          <a:ln cap="flat" cmpd="sng" w="28575">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9"/>
          <p:cNvSpPr txBox="1"/>
          <p:nvPr>
            <p:ph type="title"/>
          </p:nvPr>
        </p:nvSpPr>
        <p:spPr>
          <a:xfrm>
            <a:off x="1141425" y="257125"/>
            <a:ext cx="7691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Purpose of AQ</a:t>
            </a:r>
            <a:r>
              <a:rPr lang="en"/>
              <a:t>D</a:t>
            </a:r>
            <a:r>
              <a:rPr lang="en"/>
              <a:t>x: Data Exchange </a:t>
            </a:r>
            <a:endParaRPr/>
          </a:p>
        </p:txBody>
      </p:sp>
      <p:sp>
        <p:nvSpPr>
          <p:cNvPr id="159" name="Google Shape;159;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60" name="Google Shape;160;p29"/>
          <p:cNvPicPr preferRelativeResize="0"/>
          <p:nvPr/>
        </p:nvPicPr>
        <p:blipFill rotWithShape="1">
          <a:blip r:embed="rId3">
            <a:alphaModFix/>
          </a:blip>
          <a:srcRect b="0" l="10691" r="79312" t="0"/>
          <a:stretch/>
        </p:blipFill>
        <p:spPr>
          <a:xfrm>
            <a:off x="0" y="0"/>
            <a:ext cx="890126" cy="5143500"/>
          </a:xfrm>
          <a:prstGeom prst="rect">
            <a:avLst/>
          </a:prstGeom>
          <a:noFill/>
          <a:ln>
            <a:noFill/>
          </a:ln>
        </p:spPr>
      </p:pic>
      <p:pic>
        <p:nvPicPr>
          <p:cNvPr id="161" name="Google Shape;161;p29"/>
          <p:cNvPicPr preferRelativeResize="0"/>
          <p:nvPr/>
        </p:nvPicPr>
        <p:blipFill>
          <a:blip r:embed="rId4">
            <a:alphaModFix/>
          </a:blip>
          <a:stretch>
            <a:fillRect/>
          </a:stretch>
        </p:blipFill>
        <p:spPr>
          <a:xfrm>
            <a:off x="1967051" y="1058775"/>
            <a:ext cx="6039849" cy="2144025"/>
          </a:xfrm>
          <a:prstGeom prst="rect">
            <a:avLst/>
          </a:prstGeom>
          <a:noFill/>
          <a:ln cap="flat" cmpd="sng" w="28575">
            <a:solidFill>
              <a:srgbClr val="265CC5"/>
            </a:solidFill>
            <a:prstDash val="solid"/>
            <a:round/>
            <a:headEnd len="sm" w="sm" type="none"/>
            <a:tailEnd len="sm" w="sm" type="none"/>
          </a:ln>
        </p:spPr>
      </p:pic>
      <p:sp>
        <p:nvSpPr>
          <p:cNvPr id="162" name="Google Shape;162;p29"/>
          <p:cNvSpPr txBox="1"/>
          <p:nvPr/>
        </p:nvSpPr>
        <p:spPr>
          <a:xfrm>
            <a:off x="936525" y="3310138"/>
            <a:ext cx="8100900" cy="96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2"/>
                </a:solidFill>
              </a:rPr>
              <a:t>Instrument metadata form + </a:t>
            </a:r>
            <a:r>
              <a:rPr lang="en" sz="1600">
                <a:solidFill>
                  <a:schemeClr val="dk2"/>
                </a:solidFill>
              </a:rPr>
              <a:t>common </a:t>
            </a:r>
            <a:r>
              <a:rPr lang="en" sz="1600">
                <a:solidFill>
                  <a:schemeClr val="dk2"/>
                </a:solidFill>
              </a:rPr>
              <a:t>data specification + data quality levels</a:t>
            </a:r>
            <a:endParaRPr sz="1600">
              <a:solidFill>
                <a:schemeClr val="dk2"/>
              </a:solidFill>
            </a:endParaRPr>
          </a:p>
        </p:txBody>
      </p:sp>
      <p:pic>
        <p:nvPicPr>
          <p:cNvPr id="163" name="Google Shape;163;p29"/>
          <p:cNvPicPr preferRelativeResize="0"/>
          <p:nvPr/>
        </p:nvPicPr>
        <p:blipFill>
          <a:blip r:embed="rId5">
            <a:alphaModFix/>
          </a:blip>
          <a:stretch>
            <a:fillRect/>
          </a:stretch>
        </p:blipFill>
        <p:spPr>
          <a:xfrm>
            <a:off x="2418550" y="3739221"/>
            <a:ext cx="811350" cy="811350"/>
          </a:xfrm>
          <a:prstGeom prst="rect">
            <a:avLst/>
          </a:prstGeom>
          <a:noFill/>
          <a:ln>
            <a:noFill/>
          </a:ln>
        </p:spPr>
      </p:pic>
      <p:pic>
        <p:nvPicPr>
          <p:cNvPr descr="Data Table Icon Royalty-Free Images, Stock Photos &amp; Pictures | Shutterstock" id="164" name="Google Shape;164;p29"/>
          <p:cNvPicPr preferRelativeResize="0"/>
          <p:nvPr/>
        </p:nvPicPr>
        <p:blipFill rotWithShape="1">
          <a:blip r:embed="rId6">
            <a:alphaModFix/>
          </a:blip>
          <a:srcRect b="12181" l="6994" r="6553" t="3926"/>
          <a:stretch/>
        </p:blipFill>
        <p:spPr>
          <a:xfrm>
            <a:off x="4758324" y="3739225"/>
            <a:ext cx="890125" cy="671848"/>
          </a:xfrm>
          <a:prstGeom prst="rect">
            <a:avLst/>
          </a:prstGeom>
          <a:noFill/>
          <a:ln>
            <a:noFill/>
          </a:ln>
        </p:spPr>
      </p:pic>
      <p:pic>
        <p:nvPicPr>
          <p:cNvPr id="165" name="Google Shape;165;p29"/>
          <p:cNvPicPr preferRelativeResize="0"/>
          <p:nvPr/>
        </p:nvPicPr>
        <p:blipFill>
          <a:blip r:embed="rId7">
            <a:alphaModFix/>
          </a:blip>
          <a:stretch>
            <a:fillRect/>
          </a:stretch>
        </p:blipFill>
        <p:spPr>
          <a:xfrm>
            <a:off x="7017350" y="3703175"/>
            <a:ext cx="1324125" cy="883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0"/>
          <p:cNvSpPr txBox="1"/>
          <p:nvPr>
            <p:ph type="title"/>
          </p:nvPr>
        </p:nvSpPr>
        <p:spPr>
          <a:xfrm>
            <a:off x="1141425" y="257125"/>
            <a:ext cx="7691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n" sz="2230"/>
              <a:t>AQDx will unite regulatory and low cost ecosystems</a:t>
            </a:r>
            <a:endParaRPr sz="2230"/>
          </a:p>
          <a:p>
            <a:pPr indent="0" lvl="0" marL="0" rtl="0" algn="l">
              <a:spcBef>
                <a:spcPts val="0"/>
              </a:spcBef>
              <a:spcAft>
                <a:spcPts val="0"/>
              </a:spcAft>
              <a:buClr>
                <a:schemeClr val="dk1"/>
              </a:buClr>
              <a:buSzPts val="990"/>
              <a:buFont typeface="Arial"/>
              <a:buNone/>
            </a:pPr>
            <a:r>
              <a:t/>
            </a:r>
            <a:endParaRPr sz="2230"/>
          </a:p>
          <a:p>
            <a:pPr indent="0" lvl="0" marL="0" rtl="0" algn="l">
              <a:spcBef>
                <a:spcPts val="0"/>
              </a:spcBef>
              <a:spcAft>
                <a:spcPts val="0"/>
              </a:spcAft>
              <a:buSzPts val="990"/>
              <a:buNone/>
            </a:pPr>
            <a:r>
              <a:t/>
            </a:r>
            <a:endParaRPr sz="2230"/>
          </a:p>
        </p:txBody>
      </p:sp>
      <p:pic>
        <p:nvPicPr>
          <p:cNvPr id="171" name="Google Shape;171;p30"/>
          <p:cNvPicPr preferRelativeResize="0"/>
          <p:nvPr/>
        </p:nvPicPr>
        <p:blipFill>
          <a:blip r:embed="rId3">
            <a:alphaModFix/>
          </a:blip>
          <a:stretch>
            <a:fillRect/>
          </a:stretch>
        </p:blipFill>
        <p:spPr>
          <a:xfrm>
            <a:off x="1116774" y="1066153"/>
            <a:ext cx="811349" cy="711401"/>
          </a:xfrm>
          <a:prstGeom prst="rect">
            <a:avLst/>
          </a:prstGeom>
          <a:noFill/>
          <a:ln cap="flat" cmpd="sng" w="9525">
            <a:solidFill>
              <a:srgbClr val="CCCCCC"/>
            </a:solidFill>
            <a:prstDash val="solid"/>
            <a:round/>
            <a:headEnd len="sm" w="sm" type="none"/>
            <a:tailEnd len="sm" w="sm" type="none"/>
          </a:ln>
        </p:spPr>
      </p:pic>
      <p:pic>
        <p:nvPicPr>
          <p:cNvPr descr="Outdoor Air Quality Monitor | PM 2.5 Monitor | PurpleAir Classic" id="172" name="Google Shape;172;p30"/>
          <p:cNvPicPr preferRelativeResize="0"/>
          <p:nvPr/>
        </p:nvPicPr>
        <p:blipFill>
          <a:blip r:embed="rId4">
            <a:alphaModFix/>
          </a:blip>
          <a:stretch>
            <a:fillRect/>
          </a:stretch>
        </p:blipFill>
        <p:spPr>
          <a:xfrm>
            <a:off x="1632400" y="3040825"/>
            <a:ext cx="628501" cy="628501"/>
          </a:xfrm>
          <a:prstGeom prst="rect">
            <a:avLst/>
          </a:prstGeom>
          <a:noFill/>
          <a:ln>
            <a:noFill/>
          </a:ln>
        </p:spPr>
      </p:pic>
      <p:sp>
        <p:nvSpPr>
          <p:cNvPr id="173" name="Google Shape;173;p30"/>
          <p:cNvSpPr txBox="1"/>
          <p:nvPr/>
        </p:nvSpPr>
        <p:spPr>
          <a:xfrm>
            <a:off x="2022950" y="1082375"/>
            <a:ext cx="2876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National Air Toxic Trends Sites (NATTS)</a:t>
            </a:r>
            <a:endParaRPr/>
          </a:p>
        </p:txBody>
      </p:sp>
      <p:sp>
        <p:nvSpPr>
          <p:cNvPr id="174" name="Google Shape;174;p30"/>
          <p:cNvSpPr txBox="1"/>
          <p:nvPr/>
        </p:nvSpPr>
        <p:spPr>
          <a:xfrm>
            <a:off x="2698000" y="2049900"/>
            <a:ext cx="2269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Regulatory m</a:t>
            </a:r>
            <a:r>
              <a:rPr lang="en">
                <a:solidFill>
                  <a:schemeClr val="dk1"/>
                </a:solidFill>
              </a:rPr>
              <a:t>obile monitoring platforms</a:t>
            </a:r>
            <a:endParaRPr>
              <a:solidFill>
                <a:schemeClr val="dk1"/>
              </a:solidFill>
            </a:endParaRPr>
          </a:p>
        </p:txBody>
      </p:sp>
      <p:sp>
        <p:nvSpPr>
          <p:cNvPr id="175" name="Google Shape;175;p30"/>
          <p:cNvSpPr txBox="1"/>
          <p:nvPr/>
        </p:nvSpPr>
        <p:spPr>
          <a:xfrm>
            <a:off x="2198688" y="3016013"/>
            <a:ext cx="3130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Consumer grade low cost air sensors</a:t>
            </a:r>
            <a:endParaRPr>
              <a:solidFill>
                <a:schemeClr val="dk1"/>
              </a:solidFill>
            </a:endParaRPr>
          </a:p>
          <a:p>
            <a:pPr indent="0" lvl="0" marL="0" rtl="0" algn="l">
              <a:spcBef>
                <a:spcPts val="0"/>
              </a:spcBef>
              <a:spcAft>
                <a:spcPts val="0"/>
              </a:spcAft>
              <a:buNone/>
            </a:pPr>
            <a:r>
              <a:rPr lang="en">
                <a:solidFill>
                  <a:schemeClr val="dk1"/>
                </a:solidFill>
              </a:rPr>
              <a:t>(E.g. AQSync, PurpleAir)</a:t>
            </a:r>
            <a:endParaRPr>
              <a:solidFill>
                <a:schemeClr val="dk1"/>
              </a:solidFill>
            </a:endParaRPr>
          </a:p>
        </p:txBody>
      </p:sp>
      <p:pic>
        <p:nvPicPr>
          <p:cNvPr id="176" name="Google Shape;176;p30"/>
          <p:cNvPicPr preferRelativeResize="0"/>
          <p:nvPr/>
        </p:nvPicPr>
        <p:blipFill>
          <a:blip r:embed="rId5">
            <a:alphaModFix/>
          </a:blip>
          <a:stretch>
            <a:fillRect/>
          </a:stretch>
        </p:blipFill>
        <p:spPr>
          <a:xfrm>
            <a:off x="6112400" y="1090034"/>
            <a:ext cx="811350" cy="811350"/>
          </a:xfrm>
          <a:prstGeom prst="rect">
            <a:avLst/>
          </a:prstGeom>
          <a:noFill/>
          <a:ln>
            <a:noFill/>
          </a:ln>
        </p:spPr>
      </p:pic>
      <p:pic>
        <p:nvPicPr>
          <p:cNvPr descr="Data Table Icon Royalty-Free Images, Stock Photos &amp; Pictures | Shutterstock" id="177" name="Google Shape;177;p30"/>
          <p:cNvPicPr preferRelativeResize="0"/>
          <p:nvPr/>
        </p:nvPicPr>
        <p:blipFill rotWithShape="1">
          <a:blip r:embed="rId6">
            <a:alphaModFix/>
          </a:blip>
          <a:srcRect b="12181" l="6994" r="6553" t="3926"/>
          <a:stretch/>
        </p:blipFill>
        <p:spPr>
          <a:xfrm>
            <a:off x="6073024" y="1947475"/>
            <a:ext cx="890125" cy="671848"/>
          </a:xfrm>
          <a:prstGeom prst="rect">
            <a:avLst/>
          </a:prstGeom>
          <a:noFill/>
          <a:ln>
            <a:noFill/>
          </a:ln>
        </p:spPr>
      </p:pic>
      <p:pic>
        <p:nvPicPr>
          <p:cNvPr id="178" name="Google Shape;178;p30"/>
          <p:cNvPicPr preferRelativeResize="0"/>
          <p:nvPr/>
        </p:nvPicPr>
        <p:blipFill>
          <a:blip r:embed="rId7">
            <a:alphaModFix/>
          </a:blip>
          <a:stretch>
            <a:fillRect/>
          </a:stretch>
        </p:blipFill>
        <p:spPr>
          <a:xfrm>
            <a:off x="5947950" y="2665425"/>
            <a:ext cx="1324125" cy="883450"/>
          </a:xfrm>
          <a:prstGeom prst="rect">
            <a:avLst/>
          </a:prstGeom>
          <a:noFill/>
          <a:ln>
            <a:noFill/>
          </a:ln>
        </p:spPr>
      </p:pic>
      <p:sp>
        <p:nvSpPr>
          <p:cNvPr id="179" name="Google Shape;179;p30"/>
          <p:cNvSpPr txBox="1"/>
          <p:nvPr/>
        </p:nvSpPr>
        <p:spPr>
          <a:xfrm>
            <a:off x="7253425" y="1148075"/>
            <a:ext cx="18981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chemeClr val="dk1"/>
                </a:solidFill>
              </a:rPr>
              <a:t>Instrument </a:t>
            </a:r>
            <a:r>
              <a:rPr lang="en" sz="1600">
                <a:solidFill>
                  <a:schemeClr val="dk1"/>
                </a:solidFill>
              </a:rPr>
              <a:t>metadata form</a:t>
            </a:r>
            <a:endParaRPr/>
          </a:p>
        </p:txBody>
      </p:sp>
      <p:sp>
        <p:nvSpPr>
          <p:cNvPr id="180" name="Google Shape;180;p30"/>
          <p:cNvSpPr txBox="1"/>
          <p:nvPr/>
        </p:nvSpPr>
        <p:spPr>
          <a:xfrm>
            <a:off x="7457975" y="1942900"/>
            <a:ext cx="14322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chemeClr val="dk1"/>
                </a:solidFill>
              </a:rPr>
              <a:t>common data specification</a:t>
            </a:r>
            <a:endParaRPr/>
          </a:p>
        </p:txBody>
      </p:sp>
      <p:sp>
        <p:nvSpPr>
          <p:cNvPr id="181" name="Google Shape;181;p30"/>
          <p:cNvSpPr txBox="1"/>
          <p:nvPr/>
        </p:nvSpPr>
        <p:spPr>
          <a:xfrm>
            <a:off x="7476925" y="2768600"/>
            <a:ext cx="14322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chemeClr val="dk1"/>
                </a:solidFill>
              </a:rPr>
              <a:t>data quality levels</a:t>
            </a:r>
            <a:endParaRPr/>
          </a:p>
        </p:txBody>
      </p:sp>
      <p:sp>
        <p:nvSpPr>
          <p:cNvPr id="182" name="Google Shape;182;p30"/>
          <p:cNvSpPr txBox="1"/>
          <p:nvPr/>
        </p:nvSpPr>
        <p:spPr>
          <a:xfrm>
            <a:off x="4777696" y="891675"/>
            <a:ext cx="1324200" cy="249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0">
                <a:latin typeface="Roboto Mono Thin"/>
                <a:ea typeface="Roboto Mono Thin"/>
                <a:cs typeface="Roboto Mono Thin"/>
                <a:sym typeface="Roboto Mono Thin"/>
              </a:rPr>
              <a:t>{</a:t>
            </a:r>
            <a:endParaRPr sz="15000">
              <a:latin typeface="Roboto Mono Thin"/>
              <a:ea typeface="Roboto Mono Thin"/>
              <a:cs typeface="Roboto Mono Thin"/>
              <a:sym typeface="Roboto Mono Thin"/>
            </a:endParaRPr>
          </a:p>
        </p:txBody>
      </p:sp>
      <p:sp>
        <p:nvSpPr>
          <p:cNvPr id="183" name="Google Shape;183;p30"/>
          <p:cNvSpPr txBox="1"/>
          <p:nvPr/>
        </p:nvSpPr>
        <p:spPr>
          <a:xfrm>
            <a:off x="1215700" y="3817675"/>
            <a:ext cx="7674600" cy="9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rgbClr val="595959"/>
                </a:solidFill>
              </a:rPr>
              <a:t>AQDx will enable community members to participate in air quality research both by contributing their own data and easily analyzing diverse datasets</a:t>
            </a:r>
            <a:endParaRPr sz="1700">
              <a:solidFill>
                <a:srgbClr val="595959"/>
              </a:solidFill>
            </a:endParaRPr>
          </a:p>
          <a:p>
            <a:pPr indent="0" lvl="0" marL="0" rtl="0" algn="l">
              <a:spcBef>
                <a:spcPts val="0"/>
              </a:spcBef>
              <a:spcAft>
                <a:spcPts val="0"/>
              </a:spcAft>
              <a:buNone/>
            </a:pPr>
            <a:r>
              <a:t/>
            </a:r>
            <a:endParaRPr sz="1700">
              <a:solidFill>
                <a:srgbClr val="595959"/>
              </a:solidFill>
            </a:endParaRPr>
          </a:p>
        </p:txBody>
      </p:sp>
      <p:pic>
        <p:nvPicPr>
          <p:cNvPr id="184" name="Google Shape;184;p30"/>
          <p:cNvPicPr preferRelativeResize="0"/>
          <p:nvPr/>
        </p:nvPicPr>
        <p:blipFill>
          <a:blip r:embed="rId8">
            <a:alphaModFix/>
          </a:blip>
          <a:stretch>
            <a:fillRect/>
          </a:stretch>
        </p:blipFill>
        <p:spPr>
          <a:xfrm>
            <a:off x="1107700" y="2920988"/>
            <a:ext cx="677100" cy="677100"/>
          </a:xfrm>
          <a:prstGeom prst="rect">
            <a:avLst/>
          </a:prstGeom>
          <a:noFill/>
          <a:ln>
            <a:noFill/>
          </a:ln>
        </p:spPr>
      </p:pic>
      <p:sp>
        <p:nvSpPr>
          <p:cNvPr id="185" name="Google Shape;185;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86" name="Google Shape;186;p30"/>
          <p:cNvPicPr preferRelativeResize="0"/>
          <p:nvPr/>
        </p:nvPicPr>
        <p:blipFill>
          <a:blip r:embed="rId9">
            <a:alphaModFix/>
          </a:blip>
          <a:stretch>
            <a:fillRect/>
          </a:stretch>
        </p:blipFill>
        <p:spPr>
          <a:xfrm>
            <a:off x="1139497" y="1906076"/>
            <a:ext cx="1324124" cy="88641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1"/>
          <p:cNvSpPr txBox="1"/>
          <p:nvPr>
            <p:ph type="title"/>
          </p:nvPr>
        </p:nvSpPr>
        <p:spPr>
          <a:xfrm>
            <a:off x="1141425" y="257125"/>
            <a:ext cx="7691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AQDx enables Data Harmonization</a:t>
            </a:r>
            <a:endParaRPr/>
          </a:p>
        </p:txBody>
      </p:sp>
      <p:pic>
        <p:nvPicPr>
          <p:cNvPr id="192" name="Google Shape;192;p31"/>
          <p:cNvPicPr preferRelativeResize="0"/>
          <p:nvPr/>
        </p:nvPicPr>
        <p:blipFill>
          <a:blip r:embed="rId3">
            <a:alphaModFix/>
          </a:blip>
          <a:stretch>
            <a:fillRect/>
          </a:stretch>
        </p:blipFill>
        <p:spPr>
          <a:xfrm>
            <a:off x="1130900" y="876300"/>
            <a:ext cx="5000326" cy="3363700"/>
          </a:xfrm>
          <a:prstGeom prst="rect">
            <a:avLst/>
          </a:prstGeom>
          <a:noFill/>
          <a:ln>
            <a:noFill/>
          </a:ln>
        </p:spPr>
      </p:pic>
      <p:sp>
        <p:nvSpPr>
          <p:cNvPr id="193" name="Google Shape;193;p31"/>
          <p:cNvSpPr/>
          <p:nvPr/>
        </p:nvSpPr>
        <p:spPr>
          <a:xfrm>
            <a:off x="3738625" y="1500550"/>
            <a:ext cx="554400" cy="472200"/>
          </a:xfrm>
          <a:prstGeom prst="ellipse">
            <a:avLst/>
          </a:prstGeom>
          <a:solidFill>
            <a:srgbClr val="7CB34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30</a:t>
            </a:r>
            <a:endParaRPr/>
          </a:p>
        </p:txBody>
      </p:sp>
      <p:sp>
        <p:nvSpPr>
          <p:cNvPr id="194" name="Google Shape;194;p31"/>
          <p:cNvSpPr txBox="1"/>
          <p:nvPr/>
        </p:nvSpPr>
        <p:spPr>
          <a:xfrm>
            <a:off x="6217700" y="1028700"/>
            <a:ext cx="2756700" cy="326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t>Data Harmonization can help address:</a:t>
            </a:r>
            <a:endParaRPr b="1" sz="1600"/>
          </a:p>
          <a:p>
            <a:pPr indent="0" lvl="0" marL="0" rtl="0" algn="l">
              <a:spcBef>
                <a:spcPts val="0"/>
              </a:spcBef>
              <a:spcAft>
                <a:spcPts val="0"/>
              </a:spcAft>
              <a:buNone/>
            </a:pPr>
            <a:r>
              <a:t/>
            </a:r>
            <a:endParaRPr/>
          </a:p>
          <a:p>
            <a:pPr indent="0" lvl="0" marL="0" rtl="0" algn="l">
              <a:spcBef>
                <a:spcPts val="0"/>
              </a:spcBef>
              <a:spcAft>
                <a:spcPts val="0"/>
              </a:spcAft>
              <a:buNone/>
            </a:pPr>
            <a:r>
              <a:rPr lang="en"/>
              <a:t>Has CDPHE driven a mobile monitoring van nearby recently?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Do my or my neighbors personal air sensors agree with those results?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Goal:</a:t>
            </a:r>
            <a:endParaRPr/>
          </a:p>
          <a:p>
            <a:pPr indent="0" lvl="0" marL="0" rtl="0" algn="l">
              <a:spcBef>
                <a:spcPts val="0"/>
              </a:spcBef>
              <a:spcAft>
                <a:spcPts val="0"/>
              </a:spcAft>
              <a:buNone/>
            </a:pPr>
            <a:r>
              <a:rPr lang="en"/>
              <a:t>View all data (including many compounds besides pm2.5) on a single webpage or dashboard</a:t>
            </a:r>
            <a:endParaRPr/>
          </a:p>
        </p:txBody>
      </p:sp>
      <p:sp>
        <p:nvSpPr>
          <p:cNvPr id="195" name="Google Shape;195;p31"/>
          <p:cNvSpPr/>
          <p:nvPr/>
        </p:nvSpPr>
        <p:spPr>
          <a:xfrm>
            <a:off x="1740325" y="1500550"/>
            <a:ext cx="554400" cy="472200"/>
          </a:xfrm>
          <a:prstGeom prst="ellipse">
            <a:avLst/>
          </a:prstGeom>
          <a:solidFill>
            <a:srgbClr val="7CB34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27</a:t>
            </a:r>
            <a:endParaRPr/>
          </a:p>
        </p:txBody>
      </p:sp>
      <p:sp>
        <p:nvSpPr>
          <p:cNvPr id="196" name="Google Shape;196;p31"/>
          <p:cNvSpPr/>
          <p:nvPr/>
        </p:nvSpPr>
        <p:spPr>
          <a:xfrm>
            <a:off x="2220700" y="2466900"/>
            <a:ext cx="554400" cy="472200"/>
          </a:xfrm>
          <a:prstGeom prst="ellipse">
            <a:avLst/>
          </a:prstGeom>
          <a:solidFill>
            <a:srgbClr val="7CB34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28</a:t>
            </a:r>
            <a:endParaRPr/>
          </a:p>
        </p:txBody>
      </p:sp>
      <p:sp>
        <p:nvSpPr>
          <p:cNvPr id="197" name="Google Shape;197;p31"/>
          <p:cNvSpPr/>
          <p:nvPr/>
        </p:nvSpPr>
        <p:spPr>
          <a:xfrm>
            <a:off x="4841875" y="2851950"/>
            <a:ext cx="468600" cy="4722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51</a:t>
            </a:r>
            <a:endParaRPr/>
          </a:p>
        </p:txBody>
      </p:sp>
      <p:sp>
        <p:nvSpPr>
          <p:cNvPr id="198" name="Google Shape;198;p31"/>
          <p:cNvSpPr/>
          <p:nvPr/>
        </p:nvSpPr>
        <p:spPr>
          <a:xfrm>
            <a:off x="749900" y="4697700"/>
            <a:ext cx="86400" cy="89100"/>
          </a:xfrm>
          <a:prstGeom prst="ellipse">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9" name="Google Shape;199;p31"/>
          <p:cNvSpPr/>
          <p:nvPr/>
        </p:nvSpPr>
        <p:spPr>
          <a:xfrm>
            <a:off x="3280775" y="4376150"/>
            <a:ext cx="310500" cy="249600"/>
          </a:xfrm>
          <a:prstGeom prst="ellipse">
            <a:avLst/>
          </a:prstGeom>
          <a:solidFill>
            <a:srgbClr val="7CB34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0" name="Google Shape;200;p31"/>
          <p:cNvSpPr/>
          <p:nvPr/>
        </p:nvSpPr>
        <p:spPr>
          <a:xfrm>
            <a:off x="4724400" y="4376150"/>
            <a:ext cx="234300" cy="2496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1" name="Google Shape;201;p31"/>
          <p:cNvSpPr txBox="1"/>
          <p:nvPr/>
        </p:nvSpPr>
        <p:spPr>
          <a:xfrm>
            <a:off x="3620250" y="4245750"/>
            <a:ext cx="5379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AQSync		PurpleAir</a:t>
            </a:r>
            <a:endParaRPr sz="1800">
              <a:solidFill>
                <a:schemeClr val="dk2"/>
              </a:solidFill>
            </a:endParaRPr>
          </a:p>
        </p:txBody>
      </p:sp>
      <p:sp>
        <p:nvSpPr>
          <p:cNvPr id="202" name="Google Shape;202;p31"/>
          <p:cNvSpPr txBox="1"/>
          <p:nvPr/>
        </p:nvSpPr>
        <p:spPr>
          <a:xfrm>
            <a:off x="4724400" y="1061050"/>
            <a:ext cx="1480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FF0000"/>
                </a:solidFill>
              </a:rPr>
              <a:t>EXAMPLE DATA</a:t>
            </a:r>
            <a:endParaRPr sz="1800">
              <a:solidFill>
                <a:srgbClr val="FF0000"/>
              </a:solidFill>
            </a:endParaRPr>
          </a:p>
        </p:txBody>
      </p:sp>
      <p:sp>
        <p:nvSpPr>
          <p:cNvPr id="203" name="Google Shape;203;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2"/>
          <p:cNvSpPr txBox="1"/>
          <p:nvPr>
            <p:ph type="title"/>
          </p:nvPr>
        </p:nvSpPr>
        <p:spPr>
          <a:xfrm>
            <a:off x="1141425" y="257125"/>
            <a:ext cx="7691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Instrument </a:t>
            </a:r>
            <a:r>
              <a:rPr lang="en"/>
              <a:t>metadata form</a:t>
            </a:r>
            <a:endParaRPr/>
          </a:p>
        </p:txBody>
      </p:sp>
      <p:sp>
        <p:nvSpPr>
          <p:cNvPr id="209" name="Google Shape;209;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10" name="Google Shape;210;p32"/>
          <p:cNvPicPr preferRelativeResize="0"/>
          <p:nvPr/>
        </p:nvPicPr>
        <p:blipFill rotWithShape="1">
          <a:blip r:embed="rId3">
            <a:alphaModFix/>
          </a:blip>
          <a:srcRect b="0" l="10691" r="79312" t="0"/>
          <a:stretch/>
        </p:blipFill>
        <p:spPr>
          <a:xfrm>
            <a:off x="0" y="0"/>
            <a:ext cx="890126" cy="5143500"/>
          </a:xfrm>
          <a:prstGeom prst="rect">
            <a:avLst/>
          </a:prstGeom>
          <a:noFill/>
          <a:ln>
            <a:noFill/>
          </a:ln>
        </p:spPr>
      </p:pic>
      <p:pic>
        <p:nvPicPr>
          <p:cNvPr id="211" name="Google Shape;211;p32"/>
          <p:cNvPicPr preferRelativeResize="0"/>
          <p:nvPr/>
        </p:nvPicPr>
        <p:blipFill>
          <a:blip r:embed="rId4">
            <a:alphaModFix/>
          </a:blip>
          <a:stretch>
            <a:fillRect/>
          </a:stretch>
        </p:blipFill>
        <p:spPr>
          <a:xfrm>
            <a:off x="8025750" y="98413"/>
            <a:ext cx="890125" cy="890125"/>
          </a:xfrm>
          <a:prstGeom prst="rect">
            <a:avLst/>
          </a:prstGeom>
          <a:noFill/>
          <a:ln>
            <a:noFill/>
          </a:ln>
        </p:spPr>
      </p:pic>
      <p:pic>
        <p:nvPicPr>
          <p:cNvPr id="212" name="Google Shape;212;p32"/>
          <p:cNvPicPr preferRelativeResize="0"/>
          <p:nvPr/>
        </p:nvPicPr>
        <p:blipFill>
          <a:blip r:embed="rId5">
            <a:alphaModFix/>
          </a:blip>
          <a:stretch>
            <a:fillRect/>
          </a:stretch>
        </p:blipFill>
        <p:spPr>
          <a:xfrm>
            <a:off x="1986887" y="988550"/>
            <a:ext cx="5666823" cy="2802175"/>
          </a:xfrm>
          <a:prstGeom prst="rect">
            <a:avLst/>
          </a:prstGeom>
          <a:noFill/>
          <a:ln cap="flat" cmpd="sng" w="9525">
            <a:solidFill>
              <a:srgbClr val="D9D9D9"/>
            </a:solidFill>
            <a:prstDash val="solid"/>
            <a:round/>
            <a:headEnd len="sm" w="sm" type="none"/>
            <a:tailEnd len="sm" w="sm" type="none"/>
          </a:ln>
        </p:spPr>
      </p:pic>
      <p:sp>
        <p:nvSpPr>
          <p:cNvPr id="213" name="Google Shape;213;p32"/>
          <p:cNvSpPr txBox="1"/>
          <p:nvPr/>
        </p:nvSpPr>
        <p:spPr>
          <a:xfrm>
            <a:off x="1730850" y="3888425"/>
            <a:ext cx="72903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2"/>
                </a:solidFill>
              </a:rPr>
              <a:t>A single spreadsheet text form describing the capabilities of the instrument, </a:t>
            </a:r>
            <a:endParaRPr sz="1600">
              <a:solidFill>
                <a:schemeClr val="dk2"/>
              </a:solidFill>
            </a:endParaRPr>
          </a:p>
          <a:p>
            <a:pPr indent="0" lvl="0" marL="0" rtl="0" algn="l">
              <a:spcBef>
                <a:spcPts val="0"/>
              </a:spcBef>
              <a:spcAft>
                <a:spcPts val="0"/>
              </a:spcAft>
              <a:buNone/>
            </a:pPr>
            <a:r>
              <a:rPr lang="en" sz="1600">
                <a:solidFill>
                  <a:schemeClr val="dk2"/>
                </a:solidFill>
              </a:rPr>
              <a:t>reducing ambiguity, capturing edge cases, and increasing usability</a:t>
            </a:r>
            <a:endParaRPr sz="1600">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3"/>
          <p:cNvSpPr txBox="1"/>
          <p:nvPr>
            <p:ph idx="2" type="body"/>
          </p:nvPr>
        </p:nvSpPr>
        <p:spPr>
          <a:xfrm>
            <a:off x="5087325" y="1097825"/>
            <a:ext cx="3745200" cy="24879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sz="2000"/>
              <a:t>(2) JSON </a:t>
            </a:r>
            <a:br>
              <a:rPr b="1" lang="en" sz="2000"/>
            </a:br>
            <a:r>
              <a:rPr lang="en" sz="2000"/>
              <a:t>(JavaScript Object Notation)</a:t>
            </a:r>
            <a:endParaRPr sz="2000"/>
          </a:p>
          <a:p>
            <a:pPr indent="-330200" lvl="0" marL="457200" rtl="0" algn="l">
              <a:spcBef>
                <a:spcPts val="1200"/>
              </a:spcBef>
              <a:spcAft>
                <a:spcPts val="0"/>
              </a:spcAft>
              <a:buSzPts val="1600"/>
              <a:buChar char="●"/>
            </a:pPr>
            <a:r>
              <a:rPr lang="en" sz="1600"/>
              <a:t>For real-time or streaming data</a:t>
            </a:r>
            <a:endParaRPr sz="1600"/>
          </a:p>
          <a:p>
            <a:pPr indent="-330200" lvl="0" marL="457200" rtl="0" algn="l">
              <a:spcBef>
                <a:spcPts val="0"/>
              </a:spcBef>
              <a:spcAft>
                <a:spcPts val="0"/>
              </a:spcAft>
              <a:buSzPts val="1600"/>
              <a:buChar char="●"/>
            </a:pPr>
            <a:r>
              <a:rPr lang="en" sz="1600"/>
              <a:t>May support direct submission to a database, enabling automated processing (e.g., automated QA and reformatting to save needed information in preferred format)</a:t>
            </a:r>
            <a:endParaRPr/>
          </a:p>
        </p:txBody>
      </p:sp>
      <p:sp>
        <p:nvSpPr>
          <p:cNvPr id="219" name="Google Shape;219;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20" name="Google Shape;220;p33"/>
          <p:cNvSpPr txBox="1"/>
          <p:nvPr>
            <p:ph type="title"/>
          </p:nvPr>
        </p:nvSpPr>
        <p:spPr>
          <a:xfrm>
            <a:off x="1141425" y="257125"/>
            <a:ext cx="7691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44594"/>
              <a:buFont typeface="Arial"/>
              <a:buNone/>
            </a:pPr>
            <a:r>
              <a:rPr lang="en" sz="2220"/>
              <a:t>Common Data Specification: CSV or JSON</a:t>
            </a:r>
            <a:endParaRPr sz="222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21" name="Google Shape;221;p33"/>
          <p:cNvSpPr txBox="1"/>
          <p:nvPr>
            <p:ph idx="2" type="body"/>
          </p:nvPr>
        </p:nvSpPr>
        <p:spPr>
          <a:xfrm>
            <a:off x="1141425" y="1097825"/>
            <a:ext cx="3745200" cy="248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000"/>
              <a:t>(1) CSV </a:t>
            </a:r>
            <a:br>
              <a:rPr b="1" lang="en" sz="2000"/>
            </a:br>
            <a:r>
              <a:rPr lang="en" sz="2000"/>
              <a:t>(Comma-Separated Values)</a:t>
            </a:r>
            <a:endParaRPr sz="2000"/>
          </a:p>
          <a:p>
            <a:pPr indent="-317500" lvl="0" marL="457200" rtl="0" algn="l">
              <a:spcBef>
                <a:spcPts val="1200"/>
              </a:spcBef>
              <a:spcAft>
                <a:spcPts val="0"/>
              </a:spcAft>
              <a:buSzPts val="1400"/>
              <a:buChar char="●"/>
            </a:pPr>
            <a:r>
              <a:rPr lang="en" sz="1600"/>
              <a:t>For finite datasets, such as historical data</a:t>
            </a:r>
            <a:endParaRPr sz="1600"/>
          </a:p>
          <a:p>
            <a:pPr indent="-330200" lvl="0" marL="457200" rtl="0" algn="l">
              <a:spcBef>
                <a:spcPts val="0"/>
              </a:spcBef>
              <a:spcAft>
                <a:spcPts val="0"/>
              </a:spcAft>
              <a:buSzPts val="1600"/>
              <a:buChar char="●"/>
            </a:pPr>
            <a:r>
              <a:rPr lang="en" sz="1600"/>
              <a:t>For monthly to quarterly updates</a:t>
            </a:r>
            <a:endParaRPr sz="1600"/>
          </a:p>
          <a:p>
            <a:pPr indent="-330200" lvl="0" marL="457200" rtl="0" algn="l">
              <a:spcBef>
                <a:spcPts val="0"/>
              </a:spcBef>
              <a:spcAft>
                <a:spcPts val="0"/>
              </a:spcAft>
              <a:buSzPts val="1600"/>
              <a:buChar char="●"/>
            </a:pPr>
            <a:r>
              <a:rPr lang="en" sz="1600"/>
              <a:t>Recommended format for general public</a:t>
            </a:r>
            <a:endParaRPr b="1"/>
          </a:p>
        </p:txBody>
      </p:sp>
      <p:sp>
        <p:nvSpPr>
          <p:cNvPr id="222" name="Google Shape;222;p33"/>
          <p:cNvSpPr txBox="1"/>
          <p:nvPr>
            <p:ph idx="1" type="body"/>
          </p:nvPr>
        </p:nvSpPr>
        <p:spPr>
          <a:xfrm>
            <a:off x="1212450" y="3706425"/>
            <a:ext cx="7808700" cy="836100"/>
          </a:xfrm>
          <a:prstGeom prst="rect">
            <a:avLst/>
          </a:prstGeom>
          <a:ln>
            <a:noFill/>
          </a:ln>
        </p:spPr>
        <p:txBody>
          <a:bodyPr anchorCtr="0" anchor="t" bIns="91425" lIns="91425" spcFirstLastPara="1" rIns="91425" wrap="square" tIns="91425">
            <a:normAutofit/>
          </a:bodyPr>
          <a:lstStyle/>
          <a:p>
            <a:pPr indent="0" lvl="0" marL="0" rtl="0" algn="l">
              <a:spcBef>
                <a:spcPts val="0"/>
              </a:spcBef>
              <a:spcAft>
                <a:spcPts val="1200"/>
              </a:spcAft>
              <a:buNone/>
            </a:pPr>
            <a:r>
              <a:rPr lang="en" sz="1900"/>
              <a:t>Each </a:t>
            </a:r>
            <a:r>
              <a:rPr lang="en" sz="1900"/>
              <a:t>version includes the same parameters, but is optimized for different use cases</a:t>
            </a:r>
            <a:endParaRPr b="1" sz="1700"/>
          </a:p>
        </p:txBody>
      </p:sp>
      <p:pic>
        <p:nvPicPr>
          <p:cNvPr descr="Data Table Icon Royalty-Free Images, Stock Photos &amp; Pictures | Shutterstock" id="223" name="Google Shape;223;p33"/>
          <p:cNvPicPr preferRelativeResize="0"/>
          <p:nvPr/>
        </p:nvPicPr>
        <p:blipFill rotWithShape="1">
          <a:blip r:embed="rId3">
            <a:alphaModFix/>
          </a:blip>
          <a:srcRect b="12181" l="6994" r="6553" t="3926"/>
          <a:stretch/>
        </p:blipFill>
        <p:spPr>
          <a:xfrm>
            <a:off x="7543275" y="56925"/>
            <a:ext cx="1289250" cy="9731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