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1559" r:id="rId6"/>
    <p:sldId id="257" r:id="rId7"/>
    <p:sldId id="1680" r:id="rId8"/>
    <p:sldId id="1685" r:id="rId9"/>
    <p:sldId id="1681" r:id="rId10"/>
    <p:sldId id="1682" r:id="rId11"/>
    <p:sldId id="1683" r:id="rId12"/>
    <p:sldId id="1690" r:id="rId13"/>
    <p:sldId id="1693" r:id="rId14"/>
    <p:sldId id="1684" r:id="rId15"/>
    <p:sldId id="1686" r:id="rId16"/>
    <p:sldId id="1687" r:id="rId17"/>
    <p:sldId id="1688" r:id="rId18"/>
    <p:sldId id="1691" r:id="rId19"/>
    <p:sldId id="1689" r:id="rId20"/>
    <p:sldId id="1692" r:id="rId21"/>
    <p:sldId id="1678" r:id="rId22"/>
    <p:sldId id="15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8A314-3E16-8C7E-FFF0-D330B0A6FF2E}" name="Young, Dwane" initials="YD" userId="S::Young.Dwane@epa.gov::76854beb-a8c1-47a7-a3ee-9ccc4e54fd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716"/>
    <a:srgbClr val="F8991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0458" autoAdjust="0"/>
  </p:normalViewPr>
  <p:slideViewPr>
    <p:cSldViewPr snapToGrid="0">
      <p:cViewPr varScale="1">
        <p:scale>
          <a:sx n="76" d="100"/>
          <a:sy n="76" d="100"/>
        </p:scale>
        <p:origin x="782"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atthew" userId="30a02ab0-794e-441f-81b1-9b371adf0057" providerId="ADAL" clId="{3FFDC4CA-8CC1-45B7-B7A9-1D80EA306004}"/>
    <pc:docChg chg="undo custSel modSld">
      <pc:chgData name="Kelly, Matthew" userId="30a02ab0-794e-441f-81b1-9b371adf0057" providerId="ADAL" clId="{3FFDC4CA-8CC1-45B7-B7A9-1D80EA306004}" dt="2024-09-12T18:37:54.405" v="462" actId="6549"/>
      <pc:docMkLst>
        <pc:docMk/>
      </pc:docMkLst>
      <pc:sldChg chg="modSp mod">
        <pc:chgData name="Kelly, Matthew" userId="30a02ab0-794e-441f-81b1-9b371adf0057" providerId="ADAL" clId="{3FFDC4CA-8CC1-45B7-B7A9-1D80EA306004}" dt="2024-09-12T18:33:18.173" v="341" actId="20577"/>
        <pc:sldMkLst>
          <pc:docMk/>
          <pc:sldMk cId="736015636" sldId="1678"/>
        </pc:sldMkLst>
        <pc:spChg chg="mod">
          <ac:chgData name="Kelly, Matthew" userId="30a02ab0-794e-441f-81b1-9b371adf0057" providerId="ADAL" clId="{3FFDC4CA-8CC1-45B7-B7A9-1D80EA306004}" dt="2024-09-12T18:33:18.173" v="341" actId="20577"/>
          <ac:spMkLst>
            <pc:docMk/>
            <pc:sldMk cId="736015636" sldId="1678"/>
            <ac:spMk id="10" creationId="{4BC20AB5-1E51-6092-FD9D-EEFE46D7108E}"/>
          </ac:spMkLst>
        </pc:spChg>
      </pc:sldChg>
      <pc:sldChg chg="modSp mod">
        <pc:chgData name="Kelly, Matthew" userId="30a02ab0-794e-441f-81b1-9b371adf0057" providerId="ADAL" clId="{3FFDC4CA-8CC1-45B7-B7A9-1D80EA306004}" dt="2024-09-12T18:28:13.234" v="119" actId="1076"/>
        <pc:sldMkLst>
          <pc:docMk/>
          <pc:sldMk cId="638662184" sldId="1681"/>
        </pc:sldMkLst>
        <pc:spChg chg="mod">
          <ac:chgData name="Kelly, Matthew" userId="30a02ab0-794e-441f-81b1-9b371adf0057" providerId="ADAL" clId="{3FFDC4CA-8CC1-45B7-B7A9-1D80EA306004}" dt="2024-09-12T18:28:13.234" v="119" actId="1076"/>
          <ac:spMkLst>
            <pc:docMk/>
            <pc:sldMk cId="638662184" sldId="1681"/>
            <ac:spMk id="3" creationId="{072E472E-EEC5-3021-8973-3D579AEAD543}"/>
          </ac:spMkLst>
        </pc:spChg>
      </pc:sldChg>
      <pc:sldChg chg="modSp mod">
        <pc:chgData name="Kelly, Matthew" userId="30a02ab0-794e-441f-81b1-9b371adf0057" providerId="ADAL" clId="{3FFDC4CA-8CC1-45B7-B7A9-1D80EA306004}" dt="2024-09-12T18:34:26.727" v="362" actId="113"/>
        <pc:sldMkLst>
          <pc:docMk/>
          <pc:sldMk cId="238457929" sldId="1684"/>
        </pc:sldMkLst>
        <pc:spChg chg="mod">
          <ac:chgData name="Kelly, Matthew" userId="30a02ab0-794e-441f-81b1-9b371adf0057" providerId="ADAL" clId="{3FFDC4CA-8CC1-45B7-B7A9-1D80EA306004}" dt="2024-09-12T18:34:26.727" v="362" actId="113"/>
          <ac:spMkLst>
            <pc:docMk/>
            <pc:sldMk cId="238457929" sldId="1684"/>
            <ac:spMk id="7" creationId="{F673FE7F-5B44-DEE3-B914-088420F006E7}"/>
          </ac:spMkLst>
        </pc:spChg>
      </pc:sldChg>
      <pc:sldChg chg="modSp mod">
        <pc:chgData name="Kelly, Matthew" userId="30a02ab0-794e-441f-81b1-9b371adf0057" providerId="ADAL" clId="{3FFDC4CA-8CC1-45B7-B7A9-1D80EA306004}" dt="2024-09-12T18:36:46.540" v="445" actId="20577"/>
        <pc:sldMkLst>
          <pc:docMk/>
          <pc:sldMk cId="1152574138" sldId="1687"/>
        </pc:sldMkLst>
        <pc:spChg chg="mod">
          <ac:chgData name="Kelly, Matthew" userId="30a02ab0-794e-441f-81b1-9b371adf0057" providerId="ADAL" clId="{3FFDC4CA-8CC1-45B7-B7A9-1D80EA306004}" dt="2024-09-12T18:36:46.540" v="445" actId="20577"/>
          <ac:spMkLst>
            <pc:docMk/>
            <pc:sldMk cId="1152574138" sldId="1687"/>
            <ac:spMk id="7" creationId="{F673FE7F-5B44-DEE3-B914-088420F006E7}"/>
          </ac:spMkLst>
        </pc:spChg>
      </pc:sldChg>
      <pc:sldChg chg="modSp mod">
        <pc:chgData name="Kelly, Matthew" userId="30a02ab0-794e-441f-81b1-9b371adf0057" providerId="ADAL" clId="{3FFDC4CA-8CC1-45B7-B7A9-1D80EA306004}" dt="2024-09-12T18:37:44.215" v="459" actId="20577"/>
        <pc:sldMkLst>
          <pc:docMk/>
          <pc:sldMk cId="4061804475" sldId="1688"/>
        </pc:sldMkLst>
        <pc:spChg chg="mod">
          <ac:chgData name="Kelly, Matthew" userId="30a02ab0-794e-441f-81b1-9b371adf0057" providerId="ADAL" clId="{3FFDC4CA-8CC1-45B7-B7A9-1D80EA306004}" dt="2024-09-12T18:37:44.215" v="459" actId="20577"/>
          <ac:spMkLst>
            <pc:docMk/>
            <pc:sldMk cId="4061804475" sldId="1688"/>
            <ac:spMk id="3" creationId="{072E472E-EEC5-3021-8973-3D579AEAD543}"/>
          </ac:spMkLst>
        </pc:spChg>
      </pc:sldChg>
      <pc:sldChg chg="modSp mod">
        <pc:chgData name="Kelly, Matthew" userId="30a02ab0-794e-441f-81b1-9b371adf0057" providerId="ADAL" clId="{3FFDC4CA-8CC1-45B7-B7A9-1D80EA306004}" dt="2024-09-12T18:37:54.405" v="462" actId="6549"/>
        <pc:sldMkLst>
          <pc:docMk/>
          <pc:sldMk cId="116720632" sldId="1689"/>
        </pc:sldMkLst>
        <pc:spChg chg="mod">
          <ac:chgData name="Kelly, Matthew" userId="30a02ab0-794e-441f-81b1-9b371adf0057" providerId="ADAL" clId="{3FFDC4CA-8CC1-45B7-B7A9-1D80EA306004}" dt="2024-09-12T18:37:54.405" v="462" actId="6549"/>
          <ac:spMkLst>
            <pc:docMk/>
            <pc:sldMk cId="116720632" sldId="1689"/>
            <ac:spMk id="3" creationId="{072E472E-EEC5-3021-8973-3D579AEAD5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AE950-5CCE-4E68-B1F5-808F5763BB2F}" type="datetimeFigureOut">
              <a:rPr lang="en-US" smtClean="0"/>
              <a:t>9/12/2024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0B491-E497-4DFA-80C5-E7D71969C2ED}" type="slidenum">
              <a:rPr lang="en-US" smtClean="0"/>
              <a:t>‹#›</a:t>
            </a:fld>
            <a:endParaRPr lang="en-US" dirty="0"/>
          </a:p>
        </p:txBody>
      </p:sp>
    </p:spTree>
    <p:extLst>
      <p:ext uri="{BB962C8B-B14F-4D97-AF65-F5344CB8AC3E}">
        <p14:creationId xmlns:p14="http://schemas.microsoft.com/office/powerpoint/2010/main" val="175823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alitytokens.info/roadma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ngall.com/feedback-png/download/672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ngall.com/task-p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9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13</a:t>
            </a:fld>
            <a:endParaRPr lang="en-US" dirty="0"/>
          </a:p>
        </p:txBody>
      </p:sp>
    </p:spTree>
    <p:extLst>
      <p:ext uri="{BB962C8B-B14F-4D97-AF65-F5344CB8AC3E}">
        <p14:creationId xmlns:p14="http://schemas.microsoft.com/office/powerpoint/2010/main" val="305494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14</a:t>
            </a:fld>
            <a:endParaRPr lang="en-US" dirty="0"/>
          </a:p>
        </p:txBody>
      </p:sp>
    </p:spTree>
    <p:extLst>
      <p:ext uri="{BB962C8B-B14F-4D97-AF65-F5344CB8AC3E}">
        <p14:creationId xmlns:p14="http://schemas.microsoft.com/office/powerpoint/2010/main" val="366421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15</a:t>
            </a:fld>
            <a:endParaRPr lang="en-US" dirty="0"/>
          </a:p>
        </p:txBody>
      </p:sp>
    </p:spTree>
    <p:extLst>
      <p:ext uri="{BB962C8B-B14F-4D97-AF65-F5344CB8AC3E}">
        <p14:creationId xmlns:p14="http://schemas.microsoft.com/office/powerpoint/2010/main" val="25036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16</a:t>
            </a:fld>
            <a:endParaRPr lang="en-US" dirty="0"/>
          </a:p>
        </p:txBody>
      </p:sp>
    </p:spTree>
    <p:extLst>
      <p:ext uri="{BB962C8B-B14F-4D97-AF65-F5344CB8AC3E}">
        <p14:creationId xmlns:p14="http://schemas.microsoft.com/office/powerpoint/2010/main" val="44253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5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gn="l"/>
            <a:r>
              <a:rPr lang="en-US" b="0" i="0" dirty="0">
                <a:solidFill>
                  <a:srgbClr val="222222"/>
                </a:solidFill>
                <a:effectLst/>
                <a:highlight>
                  <a:srgbClr val="FFFFFF"/>
                </a:highlight>
                <a:latin typeface="Arial" panose="020B0604020202020204" pitchFamily="34" charset="0"/>
              </a:rPr>
              <a:t>“Members of the Regulated Facility Governance group will provide background on the newly created group and accompanying subgroups. The session will also review accomplishments and project updates from the Common Facility Data model and Data Lifecycle Roles and Responsibilities subgroups.”</a:t>
            </a:r>
          </a:p>
          <a:p>
            <a:pPr algn="l"/>
            <a:r>
              <a:rPr lang="en-US" b="0" i="0" dirty="0">
                <a:solidFill>
                  <a:srgbClr val="222222"/>
                </a:solidFill>
                <a:effectLst/>
                <a:highlight>
                  <a:srgbClr val="FFFFFF"/>
                </a:highlight>
                <a:latin typeface="Arial" panose="020B0604020202020204" pitchFamily="34" charset="0"/>
              </a:rPr>
              <a:t> </a:t>
            </a:r>
          </a:p>
          <a:p>
            <a:pPr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Overview of session:</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Overview of Regulated Facility Governance group, a subgroup of the Data Governance Council</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Background and brief overview on the implementation of the group and progress on establishment of subgroups</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Introduction of tri-chairs (Ana Greene, Matt Lee, Kiki Schneider) and state participants (Josh Kalfas, Eric Cleckler)</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Components of governance group:</a:t>
            </a:r>
          </a:p>
          <a:p>
            <a:pPr marL="1143000" lvl="2"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Core group that meets quarterly</a:t>
            </a:r>
          </a:p>
          <a:p>
            <a:pPr marL="1143000" lvl="2"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Voting members - intending to represent interests of their office broadly</a:t>
            </a:r>
          </a:p>
          <a:p>
            <a:pPr marL="1143000" lvl="2"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Taskforces formed to tackle problems:</a:t>
            </a:r>
          </a:p>
          <a:p>
            <a:pPr marL="1600200" lvl="3"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Common Facility Data Model (Jennifer Sutton, Ron Evans)</a:t>
            </a:r>
          </a:p>
          <a:p>
            <a:pPr marL="1600200" lvl="3"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Data Lifecycle Roles and Responsibilities (Matt Kelly)</a:t>
            </a:r>
          </a:p>
          <a:p>
            <a:pPr marL="1600200" lvl="3"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Corporate data - in progress (John Veresh)</a:t>
            </a:r>
          </a:p>
          <a:p>
            <a:pPr marL="1600200" lvl="3"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Sub-facility - unclear (Elinor Keith)</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Regulated Facility Data High Level Principles review - first deliverable of subgroup</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Project updates from Common Facility Data model and DLRR groups</a:t>
            </a:r>
          </a:p>
          <a:p>
            <a:pPr marL="1143000" lvl="2"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Common Facility - looking to have a draft data model to share by around that time period.</a:t>
            </a:r>
          </a:p>
          <a:p>
            <a:pPr marL="1143000" lvl="2" indent="-228600"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DLRR - Lifecycle deep dive (TRI) and draft inventory of roles and responsibilities</a:t>
            </a:r>
          </a:p>
          <a:p>
            <a:pPr algn="l" fontAlgn="ctr">
              <a:spcBef>
                <a:spcPts val="0"/>
              </a:spcBef>
              <a:spcAft>
                <a:spcPts val="0"/>
              </a:spcAft>
              <a:buFont typeface="Arial" panose="020B0604020202020204" pitchFamily="34" charset="0"/>
              <a:buChar char="•"/>
            </a:pPr>
            <a:r>
              <a:rPr lang="en-US" b="0" i="0" dirty="0">
                <a:solidFill>
                  <a:srgbClr val="222222"/>
                </a:solidFill>
                <a:effectLst/>
                <a:highlight>
                  <a:srgbClr val="FFFFFF"/>
                </a:highlight>
                <a:latin typeface="Arial" panose="020B0604020202020204" pitchFamily="34" charset="0"/>
              </a:rPr>
              <a:t>Desired outcomes:</a:t>
            </a:r>
          </a:p>
          <a:p>
            <a:pPr marL="742950" lvl="1" indent="-285750" algn="l" fontAlgn="ctr">
              <a:spcBef>
                <a:spcPts val="0"/>
              </a:spcBef>
              <a:spcAft>
                <a:spcPts val="0"/>
              </a:spcAft>
              <a:buFont typeface="Courier New" panose="02070309020205020404" pitchFamily="49" charset="0"/>
              <a:buChar char="o"/>
            </a:pPr>
            <a:r>
              <a:rPr lang="en-US" b="0" i="0" dirty="0">
                <a:solidFill>
                  <a:srgbClr val="222222"/>
                </a:solidFill>
                <a:effectLst/>
                <a:highlight>
                  <a:srgbClr val="FFFFFF"/>
                </a:highlight>
                <a:latin typeface="Arial" panose="020B0604020202020204" pitchFamily="34" charset="0"/>
              </a:rPr>
              <a:t>Raise awareness of the effort, feedback on approach</a:t>
            </a:r>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2</a:t>
            </a:fld>
            <a:endParaRPr lang="en-US" dirty="0"/>
          </a:p>
        </p:txBody>
      </p:sp>
    </p:spTree>
    <p:extLst>
      <p:ext uri="{BB962C8B-B14F-4D97-AF65-F5344CB8AC3E}">
        <p14:creationId xmlns:p14="http://schemas.microsoft.com/office/powerpoint/2010/main" val="245564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3</a:t>
            </a:fld>
            <a:endParaRPr lang="en-US" dirty="0"/>
          </a:p>
        </p:txBody>
      </p:sp>
    </p:spTree>
    <p:extLst>
      <p:ext uri="{BB962C8B-B14F-4D97-AF65-F5344CB8AC3E}">
        <p14:creationId xmlns:p14="http://schemas.microsoft.com/office/powerpoint/2010/main" val="69779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localitytokens.info/roadmap/"/>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5</a:t>
            </a:fld>
            <a:endParaRPr lang="en-US" dirty="0"/>
          </a:p>
        </p:txBody>
      </p:sp>
    </p:spTree>
    <p:extLst>
      <p:ext uri="{BB962C8B-B14F-4D97-AF65-F5344CB8AC3E}">
        <p14:creationId xmlns:p14="http://schemas.microsoft.com/office/powerpoint/2010/main" val="335415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7</a:t>
            </a:fld>
            <a:endParaRPr lang="en-US" dirty="0"/>
          </a:p>
        </p:txBody>
      </p:sp>
    </p:spTree>
    <p:extLst>
      <p:ext uri="{BB962C8B-B14F-4D97-AF65-F5344CB8AC3E}">
        <p14:creationId xmlns:p14="http://schemas.microsoft.com/office/powerpoint/2010/main" val="38585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8</a:t>
            </a:fld>
            <a:endParaRPr lang="en-US" dirty="0"/>
          </a:p>
        </p:txBody>
      </p:sp>
    </p:spTree>
    <p:extLst>
      <p:ext uri="{BB962C8B-B14F-4D97-AF65-F5344CB8AC3E}">
        <p14:creationId xmlns:p14="http://schemas.microsoft.com/office/powerpoint/2010/main" val="370951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10</a:t>
            </a:fld>
            <a:endParaRPr lang="en-US" dirty="0"/>
          </a:p>
        </p:txBody>
      </p:sp>
    </p:spTree>
    <p:extLst>
      <p:ext uri="{BB962C8B-B14F-4D97-AF65-F5344CB8AC3E}">
        <p14:creationId xmlns:p14="http://schemas.microsoft.com/office/powerpoint/2010/main" val="216449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pngall.com/feedback-png/download/6727"/>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11</a:t>
            </a:fld>
            <a:endParaRPr lang="en-US" dirty="0"/>
          </a:p>
        </p:txBody>
      </p:sp>
    </p:spTree>
    <p:extLst>
      <p:ext uri="{BB962C8B-B14F-4D97-AF65-F5344CB8AC3E}">
        <p14:creationId xmlns:p14="http://schemas.microsoft.com/office/powerpoint/2010/main" val="1312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pngall.com/task-png/"/>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12</a:t>
            </a:fld>
            <a:endParaRPr lang="en-US" dirty="0"/>
          </a:p>
        </p:txBody>
      </p:sp>
    </p:spTree>
    <p:extLst>
      <p:ext uri="{BB962C8B-B14F-4D97-AF65-F5344CB8AC3E}">
        <p14:creationId xmlns:p14="http://schemas.microsoft.com/office/powerpoint/2010/main" val="12556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42C5-B55C-D998-A998-18EE400B8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E94C8-635F-7DA6-965D-5A4BB029A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BE8AB-BDAB-F407-5F3F-BD1E97D8A1E1}"/>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33A69CE9-5E13-2422-696D-FAAC1547F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995B58-8096-E941-4152-879D63924E9C}"/>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248126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50C8-941A-9BA1-3E49-0266E34C2C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913D5-5E27-885F-28CC-E4C1B2F53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179F-F5D7-2DD5-878F-45D491891681}"/>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30D7B83C-4DF9-F26B-4937-7F896C11B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A6018E-8398-4AD3-AB1D-93AFA1A62053}"/>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58195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E5483-3098-29E4-9DAE-D2466ACC1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DF30B-591F-19ED-E501-1DAC4951D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1206-175A-1473-B89E-483A5BC3869A}"/>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B54C2004-09D7-F323-37A4-5939DD0622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779B4-4810-4854-D7C6-6AA37B22CA64}"/>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16520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FB74-9A22-DF1E-15D3-8D5346399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3568C-0072-AB4A-0FB0-4BDE8F3EA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FF23-F711-9FFE-58F4-B35BD8AEB29E}"/>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6AFF20B3-D1CE-4C65-0EB2-3197212D26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6699A4-921B-4E13-D8D6-3B27C2779700}"/>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82853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A1B2-A6FB-BDEE-8C69-4383202FB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80653-638A-5B68-DB29-6A6F7128C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E66C7-4BE5-AA84-FC62-6F5DEADA3FC0}"/>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6541F84B-41DD-5116-5C1B-B02B174526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BE35E-BE4A-FEA9-99FB-C58B5B952E78}"/>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151810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A47-80F8-4208-A009-A9FDC5811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CD65-AC9C-7441-0BD2-CDEC3C2BC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56EF5-98EC-6A64-0E72-A6E3316FA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3DAC1-0A28-D454-9045-06D77D429415}"/>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6" name="Footer Placeholder 5">
            <a:extLst>
              <a:ext uri="{FF2B5EF4-FFF2-40B4-BE49-F238E27FC236}">
                <a16:creationId xmlns:a16="http://schemas.microsoft.com/office/drawing/2014/main" id="{2455771B-7D61-EB2B-D6EE-785BF766A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ABDDE6-B799-2161-E63D-4491B831A396}"/>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15578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5B90-4441-FE1F-D696-4FABA3ED9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2AB70-5A4A-D289-5AD7-CB1B233C0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03FF8-FBC7-1BD4-C25B-3C36A10F6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43CAB-7A4E-10AB-FF61-AA2E69B3C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018A2-57E0-31E3-EE89-C8F389557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FF7F5-FC46-6930-C66F-08D6BF3E46F7}"/>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8" name="Footer Placeholder 7">
            <a:extLst>
              <a:ext uri="{FF2B5EF4-FFF2-40B4-BE49-F238E27FC236}">
                <a16:creationId xmlns:a16="http://schemas.microsoft.com/office/drawing/2014/main" id="{CF1847C1-6D99-47DF-54BF-25E9CF8489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461B81-909C-2124-0623-FC6B4A569604}"/>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82072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C1CF-17D8-2217-06C7-916188C51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90D3A-617D-BDB3-C9EB-9064E6C017C6}"/>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4" name="Footer Placeholder 3">
            <a:extLst>
              <a:ext uri="{FF2B5EF4-FFF2-40B4-BE49-F238E27FC236}">
                <a16:creationId xmlns:a16="http://schemas.microsoft.com/office/drawing/2014/main" id="{8B59259D-A534-DD6B-263D-E43D14DD0CF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968938-53AB-C06A-33AD-73670AF80868}"/>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158147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50570-65D6-D65D-81F5-D4D4A25DA9DB}"/>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3" name="Footer Placeholder 2">
            <a:extLst>
              <a:ext uri="{FF2B5EF4-FFF2-40B4-BE49-F238E27FC236}">
                <a16:creationId xmlns:a16="http://schemas.microsoft.com/office/drawing/2014/main" id="{2012E78C-56E5-559E-1C85-35F3D97968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31810C-DB9A-AB41-BC08-5A9E78159F72}"/>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45429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AF66-F74E-71FD-253C-07EA00094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DA9A0-45B5-CB18-C8A6-AB8AB1C66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406C08-267F-2762-6340-738B47A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3002-9CA6-7193-1C39-1D40285303FF}"/>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6" name="Footer Placeholder 5">
            <a:extLst>
              <a:ext uri="{FF2B5EF4-FFF2-40B4-BE49-F238E27FC236}">
                <a16:creationId xmlns:a16="http://schemas.microsoft.com/office/drawing/2014/main" id="{EE709A36-CA45-9B8F-A1CF-1EE7E3407B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1D5FC5-3343-B213-26C6-4EBC1AA15D2D}"/>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351144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A38D-379B-26B6-30EC-927F6517A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90780-9978-0C87-51BF-793D9EA78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905A5A-49B0-9BEF-CCD8-AB681CBE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BDB12-831C-D369-0F56-AE0F7C033111}"/>
              </a:ext>
            </a:extLst>
          </p:cNvPr>
          <p:cNvSpPr>
            <a:spLocks noGrp="1"/>
          </p:cNvSpPr>
          <p:nvPr>
            <p:ph type="dt" sz="half" idx="10"/>
          </p:nvPr>
        </p:nvSpPr>
        <p:spPr/>
        <p:txBody>
          <a:bodyPr/>
          <a:lstStyle/>
          <a:p>
            <a:fld id="{C2295718-42F4-43E5-A1DB-C9BB7D1CD683}" type="datetimeFigureOut">
              <a:rPr lang="en-US" smtClean="0"/>
              <a:t>9/12/2024</a:t>
            </a:fld>
            <a:endParaRPr lang="en-US" dirty="0"/>
          </a:p>
        </p:txBody>
      </p:sp>
      <p:sp>
        <p:nvSpPr>
          <p:cNvPr id="6" name="Footer Placeholder 5">
            <a:extLst>
              <a:ext uri="{FF2B5EF4-FFF2-40B4-BE49-F238E27FC236}">
                <a16:creationId xmlns:a16="http://schemas.microsoft.com/office/drawing/2014/main" id="{4EB170C6-6416-08EA-AD1B-31DBDD75CA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F5C891-EC4C-F66D-24B9-6E7A10F9593C}"/>
              </a:ext>
            </a:extLst>
          </p:cNvPr>
          <p:cNvSpPr>
            <a:spLocks noGrp="1"/>
          </p:cNvSpPr>
          <p:nvPr>
            <p:ph type="sldNum" sz="quarter" idx="12"/>
          </p:nvPr>
        </p:nvSpPr>
        <p:spPr/>
        <p:txBody>
          <a:bodyPr/>
          <a:lstStyle/>
          <a:p>
            <a:fld id="{11E9A7B4-73AB-4ED4-9103-9BECCD6C4E13}" type="slidenum">
              <a:rPr lang="en-US" smtClean="0"/>
              <a:t>‹#›</a:t>
            </a:fld>
            <a:endParaRPr lang="en-US" dirty="0"/>
          </a:p>
        </p:txBody>
      </p:sp>
    </p:spTree>
    <p:extLst>
      <p:ext uri="{BB962C8B-B14F-4D97-AF65-F5344CB8AC3E}">
        <p14:creationId xmlns:p14="http://schemas.microsoft.com/office/powerpoint/2010/main" val="21594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5401B-7B24-FDA6-8F62-8899D66A4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1D831-9AC2-BECB-CCA3-18520864A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5E571-A0D7-8ACD-C962-49E8045DC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95718-42F4-43E5-A1DB-C9BB7D1CD683}" type="datetimeFigureOut">
              <a:rPr lang="en-US" smtClean="0"/>
              <a:t>9/12/2024</a:t>
            </a:fld>
            <a:endParaRPr lang="en-US" dirty="0"/>
          </a:p>
        </p:txBody>
      </p:sp>
      <p:sp>
        <p:nvSpPr>
          <p:cNvPr id="5" name="Footer Placeholder 4">
            <a:extLst>
              <a:ext uri="{FF2B5EF4-FFF2-40B4-BE49-F238E27FC236}">
                <a16:creationId xmlns:a16="http://schemas.microsoft.com/office/drawing/2014/main" id="{81F679A6-4BF2-0EA1-2326-017AAA32F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F93BDA-04E8-CA08-6340-7CCE0F7BC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9A7B4-73AB-4ED4-9103-9BECCD6C4E13}" type="slidenum">
              <a:rPr lang="en-US" smtClean="0"/>
              <a:t>‹#›</a:t>
            </a:fld>
            <a:endParaRPr lang="en-US" dirty="0"/>
          </a:p>
        </p:txBody>
      </p:sp>
    </p:spTree>
    <p:extLst>
      <p:ext uri="{BB962C8B-B14F-4D97-AF65-F5344CB8AC3E}">
        <p14:creationId xmlns:p14="http://schemas.microsoft.com/office/powerpoint/2010/main" val="55340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pngall.com/feedback-png/download/67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pngall.com/task-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vgsilh.com/image/525698.html" TargetMode="Externa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vgsilh.com/image/525698.html" TargetMode="Externa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vgsilh.com/image/525698.html" TargetMode="Externa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vgsilh.com/image/525698.html" TargetMode="Externa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hyperlink" Target="mailto:sutton.jennifer@epa.gov" TargetMode="External"/><Relationship Id="rId3" Type="http://schemas.openxmlformats.org/officeDocument/2006/relationships/image" Target="../media/image3.png"/><Relationship Id="rId7" Type="http://schemas.openxmlformats.org/officeDocument/2006/relationships/hyperlink" Target="mailto:Avery.Jeffrey@epa.gov"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hyperlink" Target="mailto:Kelly.Matthew@epa.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vgsilh.com/image/2028386.html" TargetMode="External"/><Relationship Id="rId10" Type="http://schemas.openxmlformats.org/officeDocument/2006/relationships/image" Target="../media/image4.svg"/><Relationship Id="rId4" Type="http://schemas.openxmlformats.org/officeDocument/2006/relationships/image" Target="../media/image7.sv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svgsilh.com/image/2028386.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vgsilh.com/image/2028386.html" TargetMode="Externa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svgsilh.com/image/2028386.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penclipart.org/detail/170115/files" TargetMode="External"/><Relationship Id="rId5" Type="http://schemas.openxmlformats.org/officeDocument/2006/relationships/image" Target="../media/image11.png"/><Relationship Id="rId4" Type="http://schemas.openxmlformats.org/officeDocument/2006/relationships/hyperlink" Target="https://pixabay.com/de/stra%C3%9Fe-start-anfangen-beginn-363265/" TargetMode="External"/><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F78315-E0E7-4790-9571-FEE0C4EE319D}"/>
              </a:ext>
            </a:extLst>
          </p:cNvPr>
          <p:cNvSpPr txBox="1">
            <a:spLocks noGrp="1"/>
          </p:cNvSpPr>
          <p:nvPr>
            <p:ph type="title" idx="4294967295"/>
          </p:nvPr>
        </p:nvSpPr>
        <p:spPr>
          <a:xfrm>
            <a:off x="649224" y="785254"/>
            <a:ext cx="10552176" cy="3557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8800" b="1" kern="1200" spc="-4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40" normalizeH="0" baseline="0" noProof="0" dirty="0">
                <a:ln>
                  <a:noFill/>
                </a:ln>
                <a:solidFill>
                  <a:srgbClr val="FFFFFF"/>
                </a:solidFill>
                <a:effectLst/>
                <a:uLnTx/>
                <a:uFillTx/>
                <a:latin typeface="Avenir Next LT Pro"/>
                <a:ea typeface="+mj-ea"/>
                <a:cs typeface="+mj-cs"/>
              </a:rPr>
              <a:t>Regulated Facility Data Governance Subgroup</a:t>
            </a:r>
          </a:p>
        </p:txBody>
      </p:sp>
      <p:sp>
        <p:nvSpPr>
          <p:cNvPr id="11" name="Subtitle 2">
            <a:extLst>
              <a:ext uri="{FF2B5EF4-FFF2-40B4-BE49-F238E27FC236}">
                <a16:creationId xmlns:a16="http://schemas.microsoft.com/office/drawing/2014/main" id="{56EDD4B7-3644-4353-92F8-3909A48604D8}"/>
              </a:ext>
            </a:extLst>
          </p:cNvPr>
          <p:cNvSpPr txBox="1">
            <a:spLocks/>
          </p:cNvSpPr>
          <p:nvPr/>
        </p:nvSpPr>
        <p:spPr>
          <a:xfrm>
            <a:off x="649224" y="3156523"/>
            <a:ext cx="7697108"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500" dirty="0">
                <a:latin typeface="Avenir Next LT Pro"/>
              </a:rPr>
              <a:t>An update on the implementation of governance for regulated facility data at EPA</a:t>
            </a:r>
            <a:endParaRPr kumimoji="0" lang="en-US" sz="2500" b="1" i="0" u="none" strike="noStrike" kern="1200" cap="none" spc="-20" normalizeH="0" baseline="0" noProof="0" dirty="0">
              <a:ln>
                <a:noFill/>
              </a:ln>
              <a:solidFill>
                <a:srgbClr val="FFFFFF"/>
              </a:solidFill>
              <a:effectLst/>
              <a:uLnTx/>
              <a:uFillTx/>
              <a:latin typeface="Avenir Next LT Pro"/>
              <a:ea typeface="+mn-ea"/>
              <a:cs typeface="+mn-cs"/>
            </a:endParaRPr>
          </a:p>
        </p:txBody>
      </p:sp>
      <p:sp>
        <p:nvSpPr>
          <p:cNvPr id="4" name="Subtitle 2">
            <a:extLst>
              <a:ext uri="{FF2B5EF4-FFF2-40B4-BE49-F238E27FC236}">
                <a16:creationId xmlns:a16="http://schemas.microsoft.com/office/drawing/2014/main" id="{A388B3A8-5D19-491B-8FFA-9382D43C4523}"/>
              </a:ext>
            </a:extLst>
          </p:cNvPr>
          <p:cNvSpPr txBox="1">
            <a:spLocks/>
          </p:cNvSpPr>
          <p:nvPr/>
        </p:nvSpPr>
        <p:spPr>
          <a:xfrm>
            <a:off x="649224" y="479258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20" normalizeH="0" baseline="0" noProof="0" dirty="0">
                <a:ln>
                  <a:noFill/>
                </a:ln>
                <a:solidFill>
                  <a:srgbClr val="FFFFFF"/>
                </a:solidFill>
                <a:effectLst/>
                <a:uLnTx/>
                <a:uFillTx/>
                <a:latin typeface="Avenir Next LT Pro"/>
                <a:ea typeface="+mn-ea"/>
                <a:cs typeface="+mn-cs"/>
              </a:rPr>
              <a:t>September </a:t>
            </a:r>
            <a:r>
              <a:rPr lang="en-US" sz="2000" dirty="0">
                <a:latin typeface="Avenir Next LT Pro"/>
              </a:rPr>
              <a:t>18,</a:t>
            </a:r>
            <a:r>
              <a:rPr kumimoji="0" lang="en-US" sz="2000" b="1" i="0" u="none" strike="noStrike" kern="1200" cap="none" spc="-20" normalizeH="0" baseline="0" noProof="0" dirty="0">
                <a:ln>
                  <a:noFill/>
                </a:ln>
                <a:solidFill>
                  <a:srgbClr val="FFFFFF"/>
                </a:solidFill>
                <a:effectLst/>
                <a:uLnTx/>
                <a:uFillTx/>
                <a:latin typeface="Avenir Next LT Pro"/>
                <a:ea typeface="+mn-ea"/>
                <a:cs typeface="+mn-cs"/>
              </a:rPr>
              <a:t> 2024</a:t>
            </a:r>
          </a:p>
        </p:txBody>
      </p:sp>
      <p:grpSp>
        <p:nvGrpSpPr>
          <p:cNvPr id="2" name="Group 1" descr="Diagram showing relationship of partners in governance of regulated facility data at EPA. EPA Programs, EPA Regions, States, and Tribes with Executive Level Involvement and Representation Across Data Lifecycle.">
            <a:extLst>
              <a:ext uri="{FF2B5EF4-FFF2-40B4-BE49-F238E27FC236}">
                <a16:creationId xmlns:a16="http://schemas.microsoft.com/office/drawing/2014/main" id="{795EA786-1CFC-85E8-9ED3-86EC4535AE68}"/>
              </a:ext>
            </a:extLst>
          </p:cNvPr>
          <p:cNvGrpSpPr/>
          <p:nvPr/>
        </p:nvGrpSpPr>
        <p:grpSpPr>
          <a:xfrm>
            <a:off x="8657806" y="3304929"/>
            <a:ext cx="3086099" cy="2975314"/>
            <a:chOff x="6013584" y="1649939"/>
            <a:chExt cx="3035029" cy="2976663"/>
          </a:xfrm>
        </p:grpSpPr>
        <p:grpSp>
          <p:nvGrpSpPr>
            <p:cNvPr id="3" name="Group 2">
              <a:extLst>
                <a:ext uri="{FF2B5EF4-FFF2-40B4-BE49-F238E27FC236}">
                  <a16:creationId xmlns:a16="http://schemas.microsoft.com/office/drawing/2014/main" id="{C4FE7E6A-7480-E71A-16FA-9C671A0990BC}"/>
                </a:ext>
              </a:extLst>
            </p:cNvPr>
            <p:cNvGrpSpPr/>
            <p:nvPr/>
          </p:nvGrpSpPr>
          <p:grpSpPr>
            <a:xfrm>
              <a:off x="6013584" y="1649939"/>
              <a:ext cx="3035029" cy="2976663"/>
              <a:chOff x="3605975" y="1155323"/>
              <a:chExt cx="4006169" cy="3906871"/>
            </a:xfrm>
          </p:grpSpPr>
          <p:sp>
            <p:nvSpPr>
              <p:cNvPr id="9" name="Freeform: Shape 8">
                <a:extLst>
                  <a:ext uri="{FF2B5EF4-FFF2-40B4-BE49-F238E27FC236}">
                    <a16:creationId xmlns:a16="http://schemas.microsoft.com/office/drawing/2014/main" id="{827DDCB4-F079-8B34-9014-5A74CACE115B}"/>
                  </a:ext>
                </a:extLst>
              </p:cNvPr>
              <p:cNvSpPr/>
              <p:nvPr/>
            </p:nvSpPr>
            <p:spPr>
              <a:xfrm>
                <a:off x="3605975" y="1155323"/>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EPA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Programs</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EA4E4A0-0AE9-6027-145B-01C157F06945}"/>
                  </a:ext>
                </a:extLst>
              </p:cNvPr>
              <p:cNvSpPr/>
              <p:nvPr/>
            </p:nvSpPr>
            <p:spPr>
              <a:xfrm>
                <a:off x="5654276" y="1155323"/>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EPA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Regions  </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071BB22-D1C2-2BF8-6F45-7B2FF0FD3B11}"/>
                  </a:ext>
                </a:extLst>
              </p:cNvPr>
              <p:cNvSpPr/>
              <p:nvPr/>
            </p:nvSpPr>
            <p:spPr>
              <a:xfrm>
                <a:off x="5654276" y="3152854"/>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Tribes           </a:t>
                </a:r>
              </a:p>
            </p:txBody>
          </p:sp>
          <p:sp>
            <p:nvSpPr>
              <p:cNvPr id="14" name="Freeform: Shape 13">
                <a:extLst>
                  <a:ext uri="{FF2B5EF4-FFF2-40B4-BE49-F238E27FC236}">
                    <a16:creationId xmlns:a16="http://schemas.microsoft.com/office/drawing/2014/main" id="{8C0DEB1C-48D9-5942-0B0F-09D6F2DDDB4F}"/>
                  </a:ext>
                </a:extLst>
              </p:cNvPr>
              <p:cNvSpPr/>
              <p:nvPr/>
            </p:nvSpPr>
            <p:spPr>
              <a:xfrm>
                <a:off x="3605975" y="3152854"/>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States</a:t>
                </a:r>
              </a:p>
            </p:txBody>
          </p:sp>
        </p:grpSp>
        <p:sp>
          <p:nvSpPr>
            <p:cNvPr id="5" name="Arrow: Circular 4">
              <a:extLst>
                <a:ext uri="{FF2B5EF4-FFF2-40B4-BE49-F238E27FC236}">
                  <a16:creationId xmlns:a16="http://schemas.microsoft.com/office/drawing/2014/main" id="{B790A9C3-E6CD-2EA3-7DA1-6B58E5761AD6}"/>
                </a:ext>
              </a:extLst>
            </p:cNvPr>
            <p:cNvSpPr/>
            <p:nvPr/>
          </p:nvSpPr>
          <p:spPr>
            <a:xfrm>
              <a:off x="7229510" y="2537410"/>
              <a:ext cx="675984" cy="573242"/>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en-US" dirty="0"/>
            </a:p>
          </p:txBody>
        </p:sp>
        <p:sp>
          <p:nvSpPr>
            <p:cNvPr id="6" name="Arrow: Circular 5">
              <a:extLst>
                <a:ext uri="{FF2B5EF4-FFF2-40B4-BE49-F238E27FC236}">
                  <a16:creationId xmlns:a16="http://schemas.microsoft.com/office/drawing/2014/main" id="{B4ED4D22-D7DC-219C-A2D7-B39A5B82EEA0}"/>
                </a:ext>
              </a:extLst>
            </p:cNvPr>
            <p:cNvSpPr/>
            <p:nvPr/>
          </p:nvSpPr>
          <p:spPr>
            <a:xfrm rot="10800000">
              <a:off x="7229510" y="3202069"/>
              <a:ext cx="675984" cy="573242"/>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en-US" dirty="0"/>
            </a:p>
          </p:txBody>
        </p:sp>
        <p:sp>
          <p:nvSpPr>
            <p:cNvPr id="7" name="TextBox 23">
              <a:extLst>
                <a:ext uri="{FF2B5EF4-FFF2-40B4-BE49-F238E27FC236}">
                  <a16:creationId xmlns:a16="http://schemas.microsoft.com/office/drawing/2014/main" id="{51A7F24A-820B-0BD8-5FDA-D1A93DDDA3AF}"/>
                </a:ext>
              </a:extLst>
            </p:cNvPr>
            <p:cNvSpPr txBox="1"/>
            <p:nvPr/>
          </p:nvSpPr>
          <p:spPr>
            <a:xfrm>
              <a:off x="6257915" y="2876661"/>
              <a:ext cx="2619174"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Executive Level Involvement</a:t>
              </a:r>
            </a:p>
          </p:txBody>
        </p:sp>
        <p:sp>
          <p:nvSpPr>
            <p:cNvPr id="8" name="TextBox 24">
              <a:extLst>
                <a:ext uri="{FF2B5EF4-FFF2-40B4-BE49-F238E27FC236}">
                  <a16:creationId xmlns:a16="http://schemas.microsoft.com/office/drawing/2014/main" id="{0E3FF6C3-90E9-4093-7517-F75A52170EED}"/>
                </a:ext>
              </a:extLst>
            </p:cNvPr>
            <p:cNvSpPr txBox="1"/>
            <p:nvPr/>
          </p:nvSpPr>
          <p:spPr>
            <a:xfrm>
              <a:off x="6257915" y="3188752"/>
              <a:ext cx="2619174"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Representation Across Data Lifecycle</a:t>
              </a:r>
            </a:p>
          </p:txBody>
        </p:sp>
      </p:grpSp>
    </p:spTree>
    <p:extLst>
      <p:ext uri="{BB962C8B-B14F-4D97-AF65-F5344CB8AC3E}">
        <p14:creationId xmlns:p14="http://schemas.microsoft.com/office/powerpoint/2010/main" val="280130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DC48-D2A6-D5BD-0CCD-9106E4199E0F}"/>
              </a:ext>
            </a:extLst>
          </p:cNvPr>
          <p:cNvSpPr>
            <a:spLocks noGrp="1"/>
          </p:cNvSpPr>
          <p:nvPr>
            <p:ph type="title"/>
          </p:nvPr>
        </p:nvSpPr>
        <p:spPr>
          <a:xfrm>
            <a:off x="838200" y="365124"/>
            <a:ext cx="10515600" cy="1325563"/>
          </a:xfrm>
        </p:spPr>
        <p:txBody>
          <a:bodyPr/>
          <a:lstStyle/>
          <a:p>
            <a:r>
              <a:rPr lang="en-US" dirty="0">
                <a:latin typeface="Avenir Next LT Pro" panose="020B0504020202020204" pitchFamily="34" charset="0"/>
              </a:rPr>
              <a:t>Subgroup Organization and Structure</a:t>
            </a:r>
          </a:p>
        </p:txBody>
      </p:sp>
      <p:sp>
        <p:nvSpPr>
          <p:cNvPr id="7" name="TextBox 6">
            <a:extLst>
              <a:ext uri="{FF2B5EF4-FFF2-40B4-BE49-F238E27FC236}">
                <a16:creationId xmlns:a16="http://schemas.microsoft.com/office/drawing/2014/main" id="{F673FE7F-5B44-DEE3-B914-088420F006E7}"/>
              </a:ext>
            </a:extLst>
          </p:cNvPr>
          <p:cNvSpPr txBox="1"/>
          <p:nvPr/>
        </p:nvSpPr>
        <p:spPr>
          <a:xfrm>
            <a:off x="838200" y="1690687"/>
            <a:ext cx="10515600" cy="4708981"/>
          </a:xfrm>
          <a:prstGeom prst="rect">
            <a:avLst/>
          </a:prstGeom>
          <a:noFill/>
        </p:spPr>
        <p:txBody>
          <a:bodyPr wrap="square">
            <a:spAutoFit/>
          </a:bodyPr>
          <a:lstStyle/>
          <a:p>
            <a:pPr marL="285750"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Introduction of Leadership </a:t>
            </a:r>
          </a:p>
          <a:p>
            <a:pPr marL="742950" lvl="1" indent="-285750">
              <a:buFont typeface="Arial" panose="020B0604020202020204" pitchFamily="34" charset="0"/>
              <a:buChar cha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EPA: </a:t>
            </a: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Jeffrey Avery (U.S. EPA-OMS), Matt Lee (U.S. EPA-Office of Environmental Justice and External Civil Rights), Kiki Schneider (U.S. EPA-Office of Enforcement and Compliance Assurance)</a:t>
            </a:r>
          </a:p>
          <a:p>
            <a:pPr marL="1200150" lvl="2" indent="-285750">
              <a:buFont typeface="Arial" panose="020B0604020202020204" pitchFamily="34" charset="0"/>
              <a:buChar char="•"/>
              <a:defRPr/>
            </a:pPr>
            <a:r>
              <a:rPr lang="en-US" sz="2000" dirty="0">
                <a:solidFill>
                  <a:srgbClr val="003366"/>
                </a:solidFill>
                <a:latin typeface="Avenir Next LT Pro" panose="020B0504020202020204" pitchFamily="34" charset="0"/>
              </a:rPr>
              <a:t>Thanks to Ana Greene and Casey Johnston for serving!</a:t>
            </a: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742950" lvl="1" indent="-285750">
              <a:buFont typeface="Arial" panose="020B0604020202020204" pitchFamily="34" charset="0"/>
              <a:buChar cha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State: </a:t>
            </a: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Josh Kalfas (Oklahoma), Eric Cleckler (Alabama)</a:t>
            </a:r>
          </a:p>
          <a:p>
            <a:pPr marL="285750"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285750" indent="-285750">
              <a:buFont typeface="Arial" panose="020B0604020202020204" pitchFamily="34" charset="0"/>
              <a:buChar char="•"/>
              <a:defRPr/>
            </a:pPr>
            <a:r>
              <a:rPr lang="en-US" sz="2000" dirty="0">
                <a:solidFill>
                  <a:srgbClr val="003366"/>
                </a:solidFill>
                <a:latin typeface="Avenir Next LT Pro" panose="020B0504020202020204" pitchFamily="34" charset="0"/>
              </a:rPr>
              <a:t>Subgroup meets quarterly to discuss key topics, review issues and products, and vote</a:t>
            </a:r>
          </a:p>
          <a:p>
            <a:pPr marL="742950" lvl="1" indent="-285750">
              <a:buFont typeface="Arial" panose="020B0604020202020204" pitchFamily="34" charset="0"/>
              <a:buChar char="•"/>
              <a:defRPr/>
            </a:pPr>
            <a:r>
              <a:rPr lang="en-US" sz="2000" b="1" dirty="0">
                <a:solidFill>
                  <a:srgbClr val="003366"/>
                </a:solidFill>
                <a:latin typeface="Avenir Next LT Pro" panose="020B0504020202020204" pitchFamily="34" charset="0"/>
              </a:rPr>
              <a:t>Next Meeting:</a:t>
            </a:r>
            <a:r>
              <a:rPr lang="en-US" sz="2000" dirty="0">
                <a:solidFill>
                  <a:srgbClr val="003366"/>
                </a:solidFill>
                <a:latin typeface="Avenir Next LT Pro" panose="020B0504020202020204" pitchFamily="34" charset="0"/>
              </a:rPr>
              <a:t> September 30, 2024</a:t>
            </a:r>
          </a:p>
          <a:p>
            <a:pPr marL="285750"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285750" indent="-285750">
              <a:buFont typeface="Arial" panose="020B0604020202020204" pitchFamily="34" charset="0"/>
              <a:buChar cha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Task Forces </a:t>
            </a: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meet frequently to work on specific topics (more in subsequent slides)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Common Facility Data Model </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Data Lifecycle Roles and Responsibilities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Corporate Data </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Sub-facility</a:t>
            </a:r>
          </a:p>
        </p:txBody>
      </p:sp>
      <p:pic>
        <p:nvPicPr>
          <p:cNvPr id="5" name="Content Placeholder 4">
            <a:extLst>
              <a:ext uri="{FF2B5EF4-FFF2-40B4-BE49-F238E27FC236}">
                <a16:creationId xmlns:a16="http://schemas.microsoft.com/office/drawing/2014/main" id="{205A88D5-0D98-A61B-D14A-734CC40CB609}"/>
              </a:ext>
              <a:ext uri="{C183D7F6-B498-43B3-948B-1728B52AA6E4}">
                <adec:decorative xmlns:adec="http://schemas.microsoft.com/office/drawing/2017/decorative" val="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427991" y="387870"/>
            <a:ext cx="1395667" cy="1327429"/>
          </a:xfrm>
        </p:spPr>
      </p:pic>
      <p:pic>
        <p:nvPicPr>
          <p:cNvPr id="3" name="Picture 2">
            <a:extLst>
              <a:ext uri="{FF2B5EF4-FFF2-40B4-BE49-F238E27FC236}">
                <a16:creationId xmlns:a16="http://schemas.microsoft.com/office/drawing/2014/main" id="{A56CF6F2-1945-B2F6-B3A4-E45F776AAA4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50FE4667-6650-13A5-4A29-AABFE4D3D07C}"/>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6" name="Slide Number Placeholder 4">
            <a:extLst>
              <a:ext uri="{FF2B5EF4-FFF2-40B4-BE49-F238E27FC236}">
                <a16:creationId xmlns:a16="http://schemas.microsoft.com/office/drawing/2014/main" id="{A10E2F7D-6422-BA96-9BF6-EE8A3AD1AF9B}"/>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8" name="Graphic 7">
            <a:extLst>
              <a:ext uri="{FF2B5EF4-FFF2-40B4-BE49-F238E27FC236}">
                <a16:creationId xmlns:a16="http://schemas.microsoft.com/office/drawing/2014/main" id="{1ACCCF8E-8653-29E5-065E-EB1637BA85C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3845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DC48-D2A6-D5BD-0CCD-9106E4199E0F}"/>
              </a:ext>
            </a:extLst>
          </p:cNvPr>
          <p:cNvSpPr>
            <a:spLocks noGrp="1"/>
          </p:cNvSpPr>
          <p:nvPr>
            <p:ph type="title"/>
          </p:nvPr>
        </p:nvSpPr>
        <p:spPr>
          <a:xfrm>
            <a:off x="838200" y="365124"/>
            <a:ext cx="10515600" cy="1325563"/>
          </a:xfrm>
        </p:spPr>
        <p:txBody>
          <a:bodyPr/>
          <a:lstStyle/>
          <a:p>
            <a:r>
              <a:rPr lang="en-US" dirty="0">
                <a:latin typeface="Avenir Next LT Pro" panose="020B0504020202020204" pitchFamily="34" charset="0"/>
              </a:rPr>
              <a:t>Task Forces</a:t>
            </a:r>
          </a:p>
        </p:txBody>
      </p:sp>
      <p:pic>
        <p:nvPicPr>
          <p:cNvPr id="10" name="Content Placeholder 9">
            <a:extLst>
              <a:ext uri="{FF2B5EF4-FFF2-40B4-BE49-F238E27FC236}">
                <a16:creationId xmlns:a16="http://schemas.microsoft.com/office/drawing/2014/main" id="{D6B9A094-C6BB-EFA1-CE47-CA875D13B30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81983" y="176861"/>
            <a:ext cx="1847135" cy="1325563"/>
          </a:xfrm>
        </p:spPr>
      </p:pic>
      <p:sp>
        <p:nvSpPr>
          <p:cNvPr id="12" name="TextBox 11">
            <a:extLst>
              <a:ext uri="{FF2B5EF4-FFF2-40B4-BE49-F238E27FC236}">
                <a16:creationId xmlns:a16="http://schemas.microsoft.com/office/drawing/2014/main" id="{2D5FBC3B-EBEA-5E19-7E96-E642C4B34F98}"/>
              </a:ext>
            </a:extLst>
          </p:cNvPr>
          <p:cNvSpPr txBox="1"/>
          <p:nvPr/>
        </p:nvSpPr>
        <p:spPr>
          <a:xfrm>
            <a:off x="752091" y="1502424"/>
            <a:ext cx="9911060" cy="4401205"/>
          </a:xfrm>
          <a:prstGeom prst="rect">
            <a:avLst/>
          </a:prstGeom>
          <a:noFill/>
        </p:spPr>
        <p:txBody>
          <a:bodyPr wrap="square">
            <a:spAutoFit/>
          </a:bodyPr>
          <a:lstStyle/>
          <a:p>
            <a:pPr marL="285750"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Intended to allow members of the Regulated Facility Subgroup to focus on </a:t>
            </a:r>
            <a:r>
              <a:rPr kumimoji="0" lang="en-US" sz="2000" b="1" i="0" u="sng"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key topic areas</a:t>
            </a: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a:t>
            </a:r>
          </a:p>
          <a:p>
            <a:pPr marL="285750"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Create and evaluate products for review by larger subgroup​</a:t>
            </a:r>
          </a:p>
          <a:p>
            <a:pPr marL="285750"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Dig deeper to provide summaries, reports or recommendations to subgroup​</a:t>
            </a:r>
          </a:p>
          <a:p>
            <a:pPr marL="285750" indent="-285750">
              <a:buFont typeface="Arial" panose="020B0604020202020204" pitchFamily="34" charset="0"/>
              <a:buChar char="•"/>
              <a:defRPr/>
            </a:pPr>
            <a:r>
              <a:rPr lang="en-US" sz="2000" dirty="0">
                <a:solidFill>
                  <a:srgbClr val="003366"/>
                </a:solidFill>
                <a:latin typeface="Avenir Next LT Pro" panose="020B0504020202020204" pitchFamily="34" charset="0"/>
              </a:rPr>
              <a:t>Operate in parallel to achieve faster progress</a:t>
            </a: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285750"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Member Expectations: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​Help define the group's “charge” or mission​</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Identify/characterize proposed products and “deliverables”  </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​Participate in regular work sessions/meetings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​Provide input on key decisions and help create task force products ​</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Support presentations on task force topics at subgroup meetings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​Support timely delivery of completed products to subgroup ​</a:t>
            </a: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3" name="Picture 2">
            <a:extLst>
              <a:ext uri="{FF2B5EF4-FFF2-40B4-BE49-F238E27FC236}">
                <a16:creationId xmlns:a16="http://schemas.microsoft.com/office/drawing/2014/main" id="{B83FE147-16CE-DFD6-1FD4-F43AEB5280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6B0C9976-9BC0-9914-EFAD-555D5EBAD6F3}"/>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5" name="Slide Number Placeholder 4">
            <a:extLst>
              <a:ext uri="{FF2B5EF4-FFF2-40B4-BE49-F238E27FC236}">
                <a16:creationId xmlns:a16="http://schemas.microsoft.com/office/drawing/2014/main" id="{B70EA5A0-3BD2-411B-D485-0A25D2CCCF2D}"/>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6" name="Graphic 5">
            <a:extLst>
              <a:ext uri="{FF2B5EF4-FFF2-40B4-BE49-F238E27FC236}">
                <a16:creationId xmlns:a16="http://schemas.microsoft.com/office/drawing/2014/main" id="{D98D0DF7-DC1A-D897-4FFB-A38B80507B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71789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DC48-D2A6-D5BD-0CCD-9106E4199E0F}"/>
              </a:ext>
            </a:extLst>
          </p:cNvPr>
          <p:cNvSpPr>
            <a:spLocks noGrp="1"/>
          </p:cNvSpPr>
          <p:nvPr>
            <p:ph type="title"/>
          </p:nvPr>
        </p:nvSpPr>
        <p:spPr>
          <a:xfrm>
            <a:off x="838200" y="387075"/>
            <a:ext cx="10515600" cy="857251"/>
          </a:xfrm>
        </p:spPr>
        <p:txBody>
          <a:bodyPr>
            <a:normAutofit/>
          </a:bodyPr>
          <a:lstStyle/>
          <a:p>
            <a:r>
              <a:rPr lang="en-US" dirty="0">
                <a:latin typeface="Avenir Next LT Pro" panose="020B0504020202020204" pitchFamily="34" charset="0"/>
              </a:rPr>
              <a:t>Task Forces</a:t>
            </a:r>
          </a:p>
        </p:txBody>
      </p:sp>
      <p:sp>
        <p:nvSpPr>
          <p:cNvPr id="7" name="TextBox 6">
            <a:extLst>
              <a:ext uri="{FF2B5EF4-FFF2-40B4-BE49-F238E27FC236}">
                <a16:creationId xmlns:a16="http://schemas.microsoft.com/office/drawing/2014/main" id="{F673FE7F-5B44-DEE3-B914-088420F006E7}"/>
              </a:ext>
            </a:extLst>
          </p:cNvPr>
          <p:cNvSpPr txBox="1"/>
          <p:nvPr/>
        </p:nvSpPr>
        <p:spPr>
          <a:xfrm>
            <a:off x="437525" y="1633604"/>
            <a:ext cx="11754475" cy="4708981"/>
          </a:xfrm>
          <a:prstGeom prst="rect">
            <a:avLst/>
          </a:prstGeom>
          <a:noFill/>
        </p:spPr>
        <p:txBody>
          <a:bodyPr wrap="square">
            <a:spAutoFit/>
          </a:bodyPr>
          <a:lstStyle/>
          <a:p>
            <a:pP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Common Facility Data Model - Ron Evans (U.S. EPA-OAR) and Jennifer</a:t>
            </a:r>
            <a:r>
              <a:rPr lang="en-US" sz="2000" b="1" dirty="0">
                <a:solidFill>
                  <a:srgbClr val="003366"/>
                </a:solidFill>
                <a:latin typeface="Avenir Next LT Pro" panose="020B0504020202020204" pitchFamily="34" charset="0"/>
              </a:rPr>
              <a:t> Sutton (U.S. EPA-OMS)</a:t>
            </a:r>
            <a:endPar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Develop designs for a core data model for locations of environmental interest​ </a:t>
            </a:r>
          </a:p>
          <a:p>
            <a:pPr marL="742950" lvl="1"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Data Lifecycle Roles and Responsibilities - Matt Kelly (U.S. EPA-OMS)</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Establish roles and responsibilities across the facility data life cycle, including data collection, quality control, exchange, aggregation, management, and publication</a:t>
            </a:r>
          </a:p>
          <a:p>
            <a:pPr marL="742950" lvl="1"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Corporate Data - John Veresh (U.S. EPA-OECA)</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Standardize corporate data collection across EPA systems and partners, evaluate and integrate external corporate data, and improve corporate data sharing with external partners</a:t>
            </a:r>
          </a:p>
          <a:p>
            <a:pPr lvl="1">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Sub-facility (TBD): </a:t>
            </a:r>
          </a:p>
          <a:p>
            <a:pPr marL="742950" lvl="1" indent="-285750">
              <a:buFont typeface="Arial" panose="020B0604020202020204" pitchFamily="34" charset="0"/>
              <a:buChar char="•"/>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Develop a detailed depiction of sub-facility data, illustrate how it relates to core facility data, and will define mechanisms and standards for cataloging sub-facility data</a:t>
            </a:r>
          </a:p>
          <a:p>
            <a:pPr marL="1200150" lvl="2"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4" name="Picture 3">
            <a:extLst>
              <a:ext uri="{FF2B5EF4-FFF2-40B4-BE49-F238E27FC236}">
                <a16:creationId xmlns:a16="http://schemas.microsoft.com/office/drawing/2014/main" id="{36411ED9-C3C8-1DCF-0825-BAD286AA6F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53060" y="111837"/>
            <a:ext cx="1140547" cy="1407728"/>
          </a:xfrm>
          <a:prstGeom prst="rect">
            <a:avLst/>
          </a:prstGeom>
        </p:spPr>
      </p:pic>
      <p:pic>
        <p:nvPicPr>
          <p:cNvPr id="3" name="Picture 2">
            <a:extLst>
              <a:ext uri="{FF2B5EF4-FFF2-40B4-BE49-F238E27FC236}">
                <a16:creationId xmlns:a16="http://schemas.microsoft.com/office/drawing/2014/main" id="{E7DC14D8-6C96-9762-9B99-5566F984CF5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0513E35C-690E-17E4-4498-40CF07B18D10}"/>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6" name="Slide Number Placeholder 4">
            <a:extLst>
              <a:ext uri="{FF2B5EF4-FFF2-40B4-BE49-F238E27FC236}">
                <a16:creationId xmlns:a16="http://schemas.microsoft.com/office/drawing/2014/main" id="{29900789-C1E9-8594-E2F0-81A4392A6DC8}"/>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8" name="Graphic 7">
            <a:extLst>
              <a:ext uri="{FF2B5EF4-FFF2-40B4-BE49-F238E27FC236}">
                <a16:creationId xmlns:a16="http://schemas.microsoft.com/office/drawing/2014/main" id="{A1964FBE-9A38-A1BC-579E-0B9F2BB9302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15257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a:xfrm>
            <a:off x="838199" y="340683"/>
            <a:ext cx="10515600" cy="748370"/>
          </a:xfrm>
        </p:spPr>
        <p:txBody>
          <a:bodyPr/>
          <a:lstStyle/>
          <a:p>
            <a:r>
              <a:rPr lang="en-US" dirty="0">
                <a:latin typeface="Avenir Next LT Pro" panose="020B0504020202020204" pitchFamily="34" charset="0"/>
              </a:rPr>
              <a:t>Common Facility Data Model update</a:t>
            </a:r>
          </a:p>
        </p:txBody>
      </p:sp>
      <p:sp>
        <p:nvSpPr>
          <p:cNvPr id="3" name="Content Placeholder 2">
            <a:extLst>
              <a:ext uri="{FF2B5EF4-FFF2-40B4-BE49-F238E27FC236}">
                <a16:creationId xmlns:a16="http://schemas.microsoft.com/office/drawing/2014/main" id="{072E472E-EEC5-3021-8973-3D579AEAD543}"/>
              </a:ext>
            </a:extLst>
          </p:cNvPr>
          <p:cNvSpPr>
            <a:spLocks noGrp="1"/>
          </p:cNvSpPr>
          <p:nvPr>
            <p:ph idx="1"/>
          </p:nvPr>
        </p:nvSpPr>
        <p:spPr>
          <a:xfrm>
            <a:off x="839932" y="1540431"/>
            <a:ext cx="10971068" cy="5808518"/>
          </a:xfrm>
        </p:spPr>
        <p:txBody>
          <a:bodyPr>
            <a:normAutofit/>
          </a:bodyPr>
          <a:lstStyle/>
          <a:p>
            <a:pPr marL="0" indent="0">
              <a:buNone/>
              <a:defRPr/>
            </a:pPr>
            <a:r>
              <a:rPr lang="en-US" sz="2400" b="1" dirty="0">
                <a:solidFill>
                  <a:srgbClr val="003366"/>
                </a:solidFill>
                <a:latin typeface="Avenir Next LT Pro" panose="020B0504020202020204" pitchFamily="34" charset="0"/>
              </a:rPr>
              <a:t>Task Force Leads: </a:t>
            </a:r>
          </a:p>
          <a:p>
            <a:pPr marL="0" indent="0">
              <a:buNone/>
              <a:defRPr/>
            </a:pPr>
            <a:r>
              <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Ron Evans (U.S. EPA-OAR) and Jennifer</a:t>
            </a:r>
            <a:r>
              <a:rPr lang="en-US" sz="2400" b="1" dirty="0">
                <a:solidFill>
                  <a:srgbClr val="003366"/>
                </a:solidFill>
                <a:latin typeface="Avenir Next LT Pro" panose="020B0504020202020204" pitchFamily="34" charset="0"/>
              </a:rPr>
              <a:t> Sutton(U.S. EPA-OMS)</a:t>
            </a:r>
            <a:endPar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0" indent="0">
              <a:buNone/>
              <a:defRPr/>
            </a:pPr>
            <a:endPar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0" indent="0">
              <a:buNone/>
              <a:defRPr/>
            </a:pPr>
            <a:r>
              <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Charge/Mission Statement: </a:t>
            </a:r>
            <a:r>
              <a:rPr kumimoji="0" lang="en-US" sz="2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Develop design(s) for a core data model for locations of environmental interest, aka “Facilities”</a:t>
            </a:r>
          </a:p>
          <a:p>
            <a:pPr marL="742950" lvl="1" indent="-285750">
              <a:lnSpc>
                <a:spcPct val="120000"/>
              </a:lnSpc>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A critical goal is to consistently identify and link to a location across all programs at EPA </a:t>
            </a:r>
          </a:p>
          <a:p>
            <a:pPr marL="742950" lvl="1" indent="-285750">
              <a:lnSpc>
                <a:spcPct val="120000"/>
              </a:lnSpc>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The outputs from this group are expected to inform designs for secondary data models as well as proposed processes for accessing and maintaining data by EPA and its regulatory partners</a:t>
            </a:r>
          </a:p>
          <a:p>
            <a:pPr marL="742950" lvl="1" indent="-285750">
              <a:lnSpc>
                <a:spcPct val="120000"/>
              </a:lnSpc>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Leverage information provided by the technical team supporting FRS and the OIM optimization project team</a:t>
            </a:r>
          </a:p>
          <a:p>
            <a:pPr marL="1200150" lvl="2" indent="-285750">
              <a:defRPr/>
            </a:pPr>
            <a:endPar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endParaRPr lang="en-US" dirty="0"/>
          </a:p>
        </p:txBody>
      </p:sp>
      <p:pic>
        <p:nvPicPr>
          <p:cNvPr id="6" name="Graphic 5">
            <a:extLst>
              <a:ext uri="{FF2B5EF4-FFF2-40B4-BE49-F238E27FC236}">
                <a16:creationId xmlns:a16="http://schemas.microsoft.com/office/drawing/2014/main" id="{6AD5EF37-FD02-4D79-43F6-EBE7AAC893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467073" y="3077"/>
            <a:ext cx="1749989" cy="1325563"/>
          </a:xfrm>
          <a:prstGeom prst="rect">
            <a:avLst/>
          </a:prstGeom>
        </p:spPr>
      </p:pic>
      <p:pic>
        <p:nvPicPr>
          <p:cNvPr id="4" name="Picture 3">
            <a:extLst>
              <a:ext uri="{FF2B5EF4-FFF2-40B4-BE49-F238E27FC236}">
                <a16:creationId xmlns:a16="http://schemas.microsoft.com/office/drawing/2014/main" id="{988BC247-1E47-4BB6-B283-F15D0A385F4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96B8F78F-F5CC-F494-A726-DE4B89BD58DB}"/>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9" name="Slide Number Placeholder 4">
            <a:extLst>
              <a:ext uri="{FF2B5EF4-FFF2-40B4-BE49-F238E27FC236}">
                <a16:creationId xmlns:a16="http://schemas.microsoft.com/office/drawing/2014/main" id="{DA22A6C6-0585-F88C-B5C4-1B7D517CB8E5}"/>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0" name="Graphic 9">
            <a:extLst>
              <a:ext uri="{FF2B5EF4-FFF2-40B4-BE49-F238E27FC236}">
                <a16:creationId xmlns:a16="http://schemas.microsoft.com/office/drawing/2014/main" id="{3D5257C0-BBFA-43A7-3DE8-EDC93FFE926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06180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a:xfrm>
            <a:off x="838200" y="139555"/>
            <a:ext cx="10515600" cy="748370"/>
          </a:xfrm>
        </p:spPr>
        <p:txBody>
          <a:bodyPr/>
          <a:lstStyle/>
          <a:p>
            <a:r>
              <a:rPr lang="en-US" dirty="0">
                <a:latin typeface="Avenir Next LT Pro" panose="020B0504020202020204" pitchFamily="34" charset="0"/>
              </a:rPr>
              <a:t>Common Facility Data Model update</a:t>
            </a:r>
          </a:p>
        </p:txBody>
      </p:sp>
      <p:sp>
        <p:nvSpPr>
          <p:cNvPr id="3" name="Content Placeholder 2">
            <a:extLst>
              <a:ext uri="{FF2B5EF4-FFF2-40B4-BE49-F238E27FC236}">
                <a16:creationId xmlns:a16="http://schemas.microsoft.com/office/drawing/2014/main" id="{072E472E-EEC5-3021-8973-3D579AEAD543}"/>
              </a:ext>
            </a:extLst>
          </p:cNvPr>
          <p:cNvSpPr>
            <a:spLocks noGrp="1"/>
          </p:cNvSpPr>
          <p:nvPr>
            <p:ph idx="1"/>
          </p:nvPr>
        </p:nvSpPr>
        <p:spPr>
          <a:xfrm>
            <a:off x="838200" y="1049482"/>
            <a:ext cx="10971068" cy="5808518"/>
          </a:xfrm>
        </p:spPr>
        <p:txBody>
          <a:bodyPr>
            <a:normAutofit/>
          </a:bodyPr>
          <a:lstStyle/>
          <a:p>
            <a:pPr marL="457200" lvl="1" indent="0">
              <a:lnSpc>
                <a:spcPct val="120000"/>
              </a:lnSpc>
              <a:buNone/>
              <a:defRPr/>
            </a:pPr>
            <a:r>
              <a:rPr kumimoji="0" lang="en-US" sz="20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Key Products Planned</a:t>
            </a: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a:t>
            </a:r>
          </a:p>
          <a:p>
            <a:pPr marL="1200150" lvl="2" indent="-285750">
              <a:lnSpc>
                <a:spcPct val="120000"/>
              </a:lnSpc>
              <a:defRPr/>
            </a:pPr>
            <a:r>
              <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Core Facility Data Model Depiction</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​Define what a “facility” is  - it's not only regulated facilities</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Define information categories included in core data model vs secondary data models</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Define “Core Facility”  </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Identify sources for core data</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​Depict relationships between facility locations (geographic proximity, capability, corporate, legal, etc.)​</a:t>
            </a:r>
          </a:p>
          <a:p>
            <a:pPr marL="1200150" lvl="2" indent="-285750">
              <a:lnSpc>
                <a:spcPct val="120000"/>
              </a:lnSpc>
              <a:defRPr/>
            </a:pPr>
            <a:r>
              <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Use Case Scenarios​</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How to answer the question “What is going on here” for scenarios (e.g., green goo seeping from a manhole)​</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Discussions on what is needed for data collection versus data analysis vs data dissemination / visualization</a:t>
            </a:r>
          </a:p>
          <a:p>
            <a:pPr marL="1200150" lvl="2" indent="-285750">
              <a:lnSpc>
                <a:spcPct val="120000"/>
              </a:lnSpc>
              <a:defRPr/>
            </a:pPr>
            <a:r>
              <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Common Facility Data Maintenance Plan</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​Roles and Responsibilities for maintaining, accessing and linking to common data including what this means to those collecting the data</a:t>
            </a:r>
          </a:p>
          <a:p>
            <a:pPr marL="1657350" lvl="3" indent="-285750">
              <a:lnSpc>
                <a:spcPct val="120000"/>
              </a:lnSpc>
              <a:defRPr/>
            </a:pPr>
            <a:r>
              <a:rPr kumimoji="0" lang="en-US" sz="1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​Expected maintenance for core data and linkages with secondary data models</a:t>
            </a:r>
          </a:p>
          <a:p>
            <a:pPr marL="1200150" lvl="2" indent="-285750">
              <a:defRPr/>
            </a:pPr>
            <a:endPar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endParaRPr lang="en-US" dirty="0"/>
          </a:p>
        </p:txBody>
      </p:sp>
      <p:pic>
        <p:nvPicPr>
          <p:cNvPr id="6" name="Graphic 5">
            <a:extLst>
              <a:ext uri="{FF2B5EF4-FFF2-40B4-BE49-F238E27FC236}">
                <a16:creationId xmlns:a16="http://schemas.microsoft.com/office/drawing/2014/main" id="{6AD5EF37-FD02-4D79-43F6-EBE7AAC893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467073" y="3077"/>
            <a:ext cx="1749989" cy="1325563"/>
          </a:xfrm>
          <a:prstGeom prst="rect">
            <a:avLst/>
          </a:prstGeom>
        </p:spPr>
      </p:pic>
      <p:sp>
        <p:nvSpPr>
          <p:cNvPr id="7" name="Right Brace 6" descr="Bracket showing in progress key products.">
            <a:extLst>
              <a:ext uri="{FF2B5EF4-FFF2-40B4-BE49-F238E27FC236}">
                <a16:creationId xmlns:a16="http://schemas.microsoft.com/office/drawing/2014/main" id="{6984CD70-DD6F-1F6C-047B-C078CFAF3CE3}"/>
              </a:ext>
            </a:extLst>
          </p:cNvPr>
          <p:cNvSpPr/>
          <p:nvPr/>
        </p:nvSpPr>
        <p:spPr>
          <a:xfrm rot="10800000">
            <a:off x="1778557" y="1934330"/>
            <a:ext cx="471389" cy="757988"/>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21DD8562-B3B0-36C2-C301-CF33B43837CC}"/>
              </a:ext>
            </a:extLst>
          </p:cNvPr>
          <p:cNvSpPr txBox="1"/>
          <p:nvPr/>
        </p:nvSpPr>
        <p:spPr>
          <a:xfrm>
            <a:off x="512526" y="2128658"/>
            <a:ext cx="1737420" cy="369332"/>
          </a:xfrm>
          <a:prstGeom prst="rect">
            <a:avLst/>
          </a:prstGeom>
          <a:noFill/>
        </p:spPr>
        <p:txBody>
          <a:bodyPr wrap="square" rtlCol="0">
            <a:spAutoFit/>
          </a:bodyPr>
          <a:lstStyle/>
          <a:p>
            <a:r>
              <a:rPr lang="en-US" dirty="0">
                <a:solidFill>
                  <a:schemeClr val="accent1"/>
                </a:solidFill>
              </a:rPr>
              <a:t>In Progress</a:t>
            </a:r>
          </a:p>
        </p:txBody>
      </p:sp>
      <p:pic>
        <p:nvPicPr>
          <p:cNvPr id="4" name="Picture 3">
            <a:extLst>
              <a:ext uri="{FF2B5EF4-FFF2-40B4-BE49-F238E27FC236}">
                <a16:creationId xmlns:a16="http://schemas.microsoft.com/office/drawing/2014/main" id="{988BC247-1E47-4BB6-B283-F15D0A385F4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96B8F78F-F5CC-F494-A726-DE4B89BD58DB}"/>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9" name="Slide Number Placeholder 4">
            <a:extLst>
              <a:ext uri="{FF2B5EF4-FFF2-40B4-BE49-F238E27FC236}">
                <a16:creationId xmlns:a16="http://schemas.microsoft.com/office/drawing/2014/main" id="{DA22A6C6-0585-F88C-B5C4-1B7D517CB8E5}"/>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0" name="Graphic 9">
            <a:extLst>
              <a:ext uri="{FF2B5EF4-FFF2-40B4-BE49-F238E27FC236}">
                <a16:creationId xmlns:a16="http://schemas.microsoft.com/office/drawing/2014/main" id="{3D5257C0-BBFA-43A7-3DE8-EDC93FFE926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49559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a:xfrm>
            <a:off x="836468" y="295704"/>
            <a:ext cx="10003971" cy="1325563"/>
          </a:xfrm>
        </p:spPr>
        <p:txBody>
          <a:bodyPr/>
          <a:lstStyle/>
          <a:p>
            <a:r>
              <a:rPr lang="en-US" dirty="0">
                <a:latin typeface="Avenir Next LT Pro" panose="020B0504020202020204" pitchFamily="34" charset="0"/>
              </a:rPr>
              <a:t>Data Lifecycle Roles and Responsibilities update</a:t>
            </a:r>
          </a:p>
        </p:txBody>
      </p:sp>
      <p:sp>
        <p:nvSpPr>
          <p:cNvPr id="3" name="Content Placeholder 2">
            <a:extLst>
              <a:ext uri="{FF2B5EF4-FFF2-40B4-BE49-F238E27FC236}">
                <a16:creationId xmlns:a16="http://schemas.microsoft.com/office/drawing/2014/main" id="{072E472E-EEC5-3021-8973-3D579AEAD543}"/>
              </a:ext>
            </a:extLst>
          </p:cNvPr>
          <p:cNvSpPr>
            <a:spLocks noGrp="1"/>
          </p:cNvSpPr>
          <p:nvPr>
            <p:ph idx="1"/>
          </p:nvPr>
        </p:nvSpPr>
        <p:spPr>
          <a:xfrm>
            <a:off x="836468" y="1937390"/>
            <a:ext cx="10971068" cy="5392882"/>
          </a:xfrm>
        </p:spPr>
        <p:txBody>
          <a:bodyPr>
            <a:normAutofit/>
          </a:bodyPr>
          <a:lstStyle/>
          <a:p>
            <a:pPr marL="0" indent="0">
              <a:buNone/>
              <a:defRPr/>
            </a:pPr>
            <a:r>
              <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Task </a:t>
            </a:r>
            <a:r>
              <a:rPr lang="en-US" sz="2400" b="1" dirty="0">
                <a:solidFill>
                  <a:srgbClr val="003366"/>
                </a:solidFill>
                <a:latin typeface="Avenir Next LT Pro" panose="020B0504020202020204" pitchFamily="34" charset="0"/>
              </a:rPr>
              <a:t>Force </a:t>
            </a:r>
            <a:r>
              <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Lead: Matt Kelly </a:t>
            </a:r>
            <a:r>
              <a:rPr lang="en-US" sz="2400" b="1" dirty="0">
                <a:solidFill>
                  <a:srgbClr val="003366"/>
                </a:solidFill>
                <a:latin typeface="Avenir Next LT Pro" panose="020B0504020202020204" pitchFamily="34" charset="0"/>
              </a:rPr>
              <a:t>(U.S. EPA-OMS)</a:t>
            </a:r>
            <a:endPar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0" indent="0">
              <a:buNone/>
              <a:defRPr/>
            </a:pPr>
            <a:endParaRPr lang="en-US" sz="2400" b="1" dirty="0">
              <a:solidFill>
                <a:srgbClr val="003366"/>
              </a:solidFill>
              <a:latin typeface="Avenir Next LT Pro" panose="020B0504020202020204" pitchFamily="34" charset="0"/>
            </a:endParaRPr>
          </a:p>
          <a:p>
            <a:pPr marL="0" indent="0">
              <a:buNone/>
              <a:defRPr/>
            </a:pPr>
            <a:r>
              <a:rPr kumimoji="0" lang="en-US" sz="24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Charge/Mission Statement: </a:t>
            </a:r>
            <a:r>
              <a:rPr kumimoji="0" lang="en-US" sz="24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Work to establish roles and responsibilities across the facility data life cycle, including data collection, quality control, exchange, aggregation, management, and publication. </a:t>
            </a:r>
          </a:p>
          <a:p>
            <a:pPr marL="742950" lvl="1" indent="-285750">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The group will outline how partners participate in governance of facility data with the development of partner agreements to formalize expectations of involved parties</a:t>
            </a:r>
          </a:p>
          <a:p>
            <a:pPr marL="742950" lvl="1" indent="-285750">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The group will identify which groups are considered authoritative for different facility data interests and addressing areas of data overlap and/or inconsistency</a:t>
            </a:r>
          </a:p>
          <a:p>
            <a:pPr marL="742950" lvl="1" indent="-285750">
              <a:buFont typeface="Arial" panose="020B0604020202020204" pitchFamily="34" charset="0"/>
              <a:buChar char="•"/>
              <a:defRPr/>
            </a:pP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6" name="Graphic 5">
            <a:extLst>
              <a:ext uri="{FF2B5EF4-FFF2-40B4-BE49-F238E27FC236}">
                <a16:creationId xmlns:a16="http://schemas.microsoft.com/office/drawing/2014/main" id="{6AD5EF37-FD02-4D79-43F6-EBE7AAC893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569431" y="3077"/>
            <a:ext cx="1749989" cy="1325563"/>
          </a:xfrm>
          <a:prstGeom prst="rect">
            <a:avLst/>
          </a:prstGeom>
        </p:spPr>
      </p:pic>
      <p:pic>
        <p:nvPicPr>
          <p:cNvPr id="5" name="Picture 4">
            <a:extLst>
              <a:ext uri="{FF2B5EF4-FFF2-40B4-BE49-F238E27FC236}">
                <a16:creationId xmlns:a16="http://schemas.microsoft.com/office/drawing/2014/main" id="{D7027C1B-B434-E5C1-E434-18F5EF2DC3E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8" name="Date Placeholder 2">
            <a:extLst>
              <a:ext uri="{FF2B5EF4-FFF2-40B4-BE49-F238E27FC236}">
                <a16:creationId xmlns:a16="http://schemas.microsoft.com/office/drawing/2014/main" id="{06A5D87E-119A-389D-B306-DEBA1F422D56}"/>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9" name="Slide Number Placeholder 4">
            <a:extLst>
              <a:ext uri="{FF2B5EF4-FFF2-40B4-BE49-F238E27FC236}">
                <a16:creationId xmlns:a16="http://schemas.microsoft.com/office/drawing/2014/main" id="{A81AF1F2-3FCC-DBAF-B7AA-18416AADA92B}"/>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0" name="Graphic 9">
            <a:extLst>
              <a:ext uri="{FF2B5EF4-FFF2-40B4-BE49-F238E27FC236}">
                <a16:creationId xmlns:a16="http://schemas.microsoft.com/office/drawing/2014/main" id="{3D734344-4064-9F15-7C80-5FA069CA10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1672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a:xfrm>
            <a:off x="836468" y="198134"/>
            <a:ext cx="9372657" cy="1325563"/>
          </a:xfrm>
        </p:spPr>
        <p:txBody>
          <a:bodyPr/>
          <a:lstStyle/>
          <a:p>
            <a:r>
              <a:rPr lang="en-US" dirty="0">
                <a:latin typeface="Avenir Next LT Pro" panose="020B0504020202020204" pitchFamily="34" charset="0"/>
              </a:rPr>
              <a:t>Data Lifecycle Roles and Responsibilities update</a:t>
            </a:r>
          </a:p>
        </p:txBody>
      </p:sp>
      <p:sp>
        <p:nvSpPr>
          <p:cNvPr id="3" name="Content Placeholder 2">
            <a:extLst>
              <a:ext uri="{FF2B5EF4-FFF2-40B4-BE49-F238E27FC236}">
                <a16:creationId xmlns:a16="http://schemas.microsoft.com/office/drawing/2014/main" id="{072E472E-EEC5-3021-8973-3D579AEAD543}"/>
              </a:ext>
              <a:ext uri="{C183D7F6-B498-43B3-948B-1728B52AA6E4}">
                <adec:decorative xmlns:adec="http://schemas.microsoft.com/office/drawing/2017/decorative" val="0"/>
              </a:ext>
            </a:extLst>
          </p:cNvPr>
          <p:cNvSpPr>
            <a:spLocks noGrp="1"/>
          </p:cNvSpPr>
          <p:nvPr>
            <p:ph idx="1"/>
          </p:nvPr>
        </p:nvSpPr>
        <p:spPr>
          <a:xfrm>
            <a:off x="839932" y="1901160"/>
            <a:ext cx="10971068" cy="5392882"/>
          </a:xfrm>
        </p:spPr>
        <p:txBody>
          <a:bodyPr>
            <a:normAutofit/>
          </a:bodyPr>
          <a:lstStyle/>
          <a:p>
            <a:pPr marL="457200" lvl="1" indent="0">
              <a:buNone/>
              <a:defRPr/>
            </a:pPr>
            <a:r>
              <a:rPr kumimoji="0" lang="en-US"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Key Products Planned</a:t>
            </a:r>
            <a:r>
              <a:rPr kumimoji="0" lang="en-US"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a:t>
            </a:r>
          </a:p>
          <a:p>
            <a:pPr marL="1200150" lvl="2" indent="-285750">
              <a:defRPr/>
            </a:pP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Inventory and standard description for individual roles within the data lifecycle​</a:t>
            </a:r>
          </a:p>
          <a:p>
            <a:pPr marL="1200150" lvl="2" indent="-285750">
              <a:defRPr/>
            </a:pP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Comprehensive facility data lifecycle flow diagram​</a:t>
            </a:r>
          </a:p>
          <a:p>
            <a:pPr marL="1200150" lvl="2" indent="-285750">
              <a:defRPr/>
            </a:pP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High-level facility data quality management plan​</a:t>
            </a:r>
          </a:p>
          <a:p>
            <a:pPr marL="1200150" lvl="2" indent="-285750">
              <a:defRPr/>
            </a:pP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Draft partner agreements for: ​</a:t>
            </a:r>
          </a:p>
          <a:p>
            <a:pPr marL="1657350" lvl="3" indent="-285750">
              <a:defRPr/>
            </a:pPr>
            <a:r>
              <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Exchanging data, in the form of a Service Level Agreement (SLA)​</a:t>
            </a:r>
          </a:p>
          <a:p>
            <a:pPr marL="1657350" lvl="3" indent="-285750">
              <a:defRPr/>
            </a:pPr>
            <a:r>
              <a:rPr kumimoji="0" lang="en-US" sz="16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Shared Data Quality Assurance, including reviewing and correcting data quality issues across partners/programs​</a:t>
            </a:r>
          </a:p>
          <a:p>
            <a:pPr marL="457200" lvl="1" indent="0">
              <a:buNone/>
              <a:defRPr/>
            </a:pPr>
            <a:br>
              <a:rPr kumimoji="0" lang="en-US"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br>
            <a:r>
              <a:rPr kumimoji="0" lang="en-US"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Connections to Common Facility Data Model group:​</a:t>
            </a:r>
          </a:p>
          <a:p>
            <a:pPr marL="1200150" lvl="2" indent="-285750">
              <a:defRPr/>
            </a:pP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Linking documented roles in data lifecycle with outcomes explored in the </a:t>
            </a:r>
            <a:r>
              <a:rPr kumimoji="0" lang="en-US" sz="1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Common Facility Data Model </a:t>
            </a:r>
            <a:r>
              <a:rPr kumimoji="0" lang="en-US" sz="18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group, including specific uses of the data model that match identified roles</a:t>
            </a:r>
          </a:p>
        </p:txBody>
      </p:sp>
      <p:sp>
        <p:nvSpPr>
          <p:cNvPr id="4" name="TextBox 3">
            <a:extLst>
              <a:ext uri="{FF2B5EF4-FFF2-40B4-BE49-F238E27FC236}">
                <a16:creationId xmlns:a16="http://schemas.microsoft.com/office/drawing/2014/main" id="{58ECCD2B-4DF7-B45E-C6FC-0F17E68027E5}"/>
              </a:ext>
              <a:ext uri="{C183D7F6-B498-43B3-948B-1728B52AA6E4}">
                <adec:decorative xmlns:adec="http://schemas.microsoft.com/office/drawing/2017/decorative" val="1"/>
              </a:ext>
            </a:extLst>
          </p:cNvPr>
          <p:cNvSpPr txBox="1"/>
          <p:nvPr/>
        </p:nvSpPr>
        <p:spPr>
          <a:xfrm>
            <a:off x="105993" y="2246220"/>
            <a:ext cx="1226127" cy="369332"/>
          </a:xfrm>
          <a:prstGeom prst="rect">
            <a:avLst/>
          </a:prstGeom>
          <a:noFill/>
        </p:spPr>
        <p:txBody>
          <a:bodyPr wrap="square" rtlCol="0">
            <a:spAutoFit/>
          </a:bodyPr>
          <a:lstStyle/>
          <a:p>
            <a:r>
              <a:rPr lang="en-US" dirty="0">
                <a:solidFill>
                  <a:schemeClr val="accent1"/>
                </a:solidFill>
              </a:rPr>
              <a:t>In Progress</a:t>
            </a:r>
          </a:p>
        </p:txBody>
      </p:sp>
      <p:cxnSp>
        <p:nvCxnSpPr>
          <p:cNvPr id="7" name="Straight Arrow Connector 6">
            <a:extLst>
              <a:ext uri="{FF2B5EF4-FFF2-40B4-BE49-F238E27FC236}">
                <a16:creationId xmlns:a16="http://schemas.microsoft.com/office/drawing/2014/main" id="{AFA77273-92FD-233F-746A-A190F8CF417D}"/>
              </a:ext>
              <a:ext uri="{C183D7F6-B498-43B3-948B-1728B52AA6E4}">
                <adec:decorative xmlns:adec="http://schemas.microsoft.com/office/drawing/2017/decorative" val="1"/>
              </a:ext>
            </a:extLst>
          </p:cNvPr>
          <p:cNvCxnSpPr>
            <a:cxnSpLocks/>
          </p:cNvCxnSpPr>
          <p:nvPr/>
        </p:nvCxnSpPr>
        <p:spPr>
          <a:xfrm>
            <a:off x="1273239" y="2441277"/>
            <a:ext cx="36067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6AD5EF37-FD02-4D79-43F6-EBE7AAC893D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569431" y="3077"/>
            <a:ext cx="1749989" cy="1325563"/>
          </a:xfrm>
          <a:prstGeom prst="rect">
            <a:avLst/>
          </a:prstGeom>
        </p:spPr>
      </p:pic>
      <p:pic>
        <p:nvPicPr>
          <p:cNvPr id="5" name="Picture 4">
            <a:extLst>
              <a:ext uri="{FF2B5EF4-FFF2-40B4-BE49-F238E27FC236}">
                <a16:creationId xmlns:a16="http://schemas.microsoft.com/office/drawing/2014/main" id="{D7027C1B-B434-E5C1-E434-18F5EF2DC3E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8" name="Date Placeholder 2">
            <a:extLst>
              <a:ext uri="{FF2B5EF4-FFF2-40B4-BE49-F238E27FC236}">
                <a16:creationId xmlns:a16="http://schemas.microsoft.com/office/drawing/2014/main" id="{06A5D87E-119A-389D-B306-DEBA1F422D56}"/>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9" name="Slide Number Placeholder 4">
            <a:extLst>
              <a:ext uri="{FF2B5EF4-FFF2-40B4-BE49-F238E27FC236}">
                <a16:creationId xmlns:a16="http://schemas.microsoft.com/office/drawing/2014/main" id="{A81AF1F2-3FCC-DBAF-B7AA-18416AADA92B}"/>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0" name="Graphic 9">
            <a:extLst>
              <a:ext uri="{FF2B5EF4-FFF2-40B4-BE49-F238E27FC236}">
                <a16:creationId xmlns:a16="http://schemas.microsoft.com/office/drawing/2014/main" id="{3D734344-4064-9F15-7C80-5FA069CA10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06699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 uri="{C183D7F6-B498-43B3-948B-1728B52AA6E4}">
                <adec:decorative xmlns:adec="http://schemas.microsoft.com/office/drawing/2017/decorative" val="1"/>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Contact</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pic>
        <p:nvPicPr>
          <p:cNvPr id="3" name="Graphic 2">
            <a:extLst>
              <a:ext uri="{FF2B5EF4-FFF2-40B4-BE49-F238E27FC236}">
                <a16:creationId xmlns:a16="http://schemas.microsoft.com/office/drawing/2014/main" id="{F71FB469-AD72-9521-EA17-4BC5E5907F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4700" y="2057400"/>
            <a:ext cx="2743199" cy="2743199"/>
          </a:xfrm>
          <a:prstGeom prst="rect">
            <a:avLst/>
          </a:prstGeom>
        </p:spPr>
      </p:pic>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10" name="TextBox 9">
            <a:extLst>
              <a:ext uri="{FF2B5EF4-FFF2-40B4-BE49-F238E27FC236}">
                <a16:creationId xmlns:a16="http://schemas.microsoft.com/office/drawing/2014/main" id="{4BC20AB5-1E51-6092-FD9D-EEFE46D7108E}"/>
              </a:ext>
            </a:extLst>
          </p:cNvPr>
          <p:cNvSpPr txBox="1"/>
          <p:nvPr/>
        </p:nvSpPr>
        <p:spPr>
          <a:xfrm>
            <a:off x="621041" y="2550428"/>
            <a:ext cx="6252519" cy="1202637"/>
          </a:xfrm>
          <a:prstGeom prst="rect">
            <a:avLst/>
          </a:prstGeom>
          <a:noFill/>
        </p:spPr>
        <p:txBody>
          <a:bodyPr wrap="square" rtlCol="0">
            <a:spAutoFit/>
          </a:bodyPr>
          <a:lstStyle/>
          <a:p>
            <a:pPr lvl="0">
              <a:lnSpc>
                <a:spcPct val="107000"/>
              </a:lnSpc>
              <a:spcAft>
                <a:spcPts val="800"/>
              </a:spcAft>
              <a:defRPr/>
            </a:pPr>
            <a:r>
              <a:rPr lang="en-US" b="1" dirty="0">
                <a:solidFill>
                  <a:srgbClr val="1D366C"/>
                </a:solidFill>
                <a:latin typeface="Avenir Next LT Pro" panose="020B0504020202020204" pitchFamily="34" charset="0"/>
                <a:ea typeface="Calibri" panose="020F0502020204030204" pitchFamily="34" charset="0"/>
                <a:cs typeface="Times New Roman" panose="02020603050405020304" pitchFamily="18" charset="0"/>
              </a:rPr>
              <a:t>Moderator:</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rPr>
              <a:t>Jeffrey </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hlinkClick r:id="rId7"/>
              </a:rPr>
              <a:t>Avery</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a:t>
            </a:r>
          </a:p>
          <a:p>
            <a:pPr lvl="0">
              <a:lnSpc>
                <a:spcPct val="107000"/>
              </a:lnSpc>
              <a:spcAft>
                <a:spcPts val="800"/>
              </a:spcAft>
              <a:defRPr/>
            </a:pPr>
            <a:endParaRPr lang="en-US" sz="2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US" b="1" dirty="0">
                <a:solidFill>
                  <a:srgbClr val="1D366C"/>
                </a:solidFill>
                <a:latin typeface="Calibri" panose="020F0502020204030204" pitchFamily="34" charset="0"/>
                <a:ea typeface="Calibri" panose="020F0502020204030204" pitchFamily="34" charset="0"/>
                <a:cs typeface="Times New Roman" panose="02020603050405020304" pitchFamily="18" charset="0"/>
              </a:rPr>
              <a:t>P</a:t>
            </a:r>
            <a:r>
              <a:rPr lang="en-US" b="1" dirty="0">
                <a:solidFill>
                  <a:srgbClr val="1D366C"/>
                </a:solidFill>
                <a:latin typeface="Avenir Next LT Pro" panose="020B0504020202020204" pitchFamily="34" charset="0"/>
                <a:ea typeface="Calibri" panose="020F0502020204030204" pitchFamily="34" charset="0"/>
                <a:cs typeface="Times New Roman" panose="02020603050405020304" pitchFamily="18" charset="0"/>
              </a:rPr>
              <a:t>anelists: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hlinkClick r:id="rId8"/>
              </a:rPr>
              <a:t>Jennifer Sutton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hlinkClick r:id="rId9"/>
              </a:rPr>
              <a:t>Matt Kelly </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 EPA)</a:t>
            </a:r>
          </a:p>
        </p:txBody>
      </p:sp>
    </p:spTree>
    <p:extLst>
      <p:ext uri="{BB962C8B-B14F-4D97-AF65-F5344CB8AC3E}">
        <p14:creationId xmlns:p14="http://schemas.microsoft.com/office/powerpoint/2010/main" val="73601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 name="Subtitle 2" descr="Thank you text.">
            <a:extLst>
              <a:ext uri="{FF2B5EF4-FFF2-40B4-BE49-F238E27FC236}">
                <a16:creationId xmlns:a16="http://schemas.microsoft.com/office/drawing/2014/main" id="{56EDD4B7-3644-4353-92F8-3909A48604D8}"/>
              </a:ext>
            </a:extLst>
          </p:cNvPr>
          <p:cNvSpPr txBox="1">
            <a:spLocks/>
          </p:cNvSpPr>
          <p:nvPr/>
        </p:nvSpPr>
        <p:spPr>
          <a:xfrm>
            <a:off x="649224" y="2278279"/>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500" b="1" i="0" u="none" strike="noStrike" kern="1200" cap="none" spc="-20" normalizeH="0" baseline="0" noProof="0" dirty="0">
              <a:ln>
                <a:noFill/>
              </a:ln>
              <a:solidFill>
                <a:srgbClr val="FFFFFF"/>
              </a:solidFill>
              <a:effectLst/>
              <a:uLnTx/>
              <a:uFillTx/>
              <a:latin typeface="Avenir Next LT Pro"/>
              <a:ea typeface="+mn-ea"/>
              <a:cs typeface="+mn-cs"/>
            </a:endParaRPr>
          </a:p>
        </p:txBody>
      </p:sp>
      <p:sp>
        <p:nvSpPr>
          <p:cNvPr id="2" name="Subtitle 2">
            <a:extLst>
              <a:ext uri="{FF2B5EF4-FFF2-40B4-BE49-F238E27FC236}">
                <a16:creationId xmlns:a16="http://schemas.microsoft.com/office/drawing/2014/main" id="{1F2FD42D-8106-395F-DECB-8060BDE0C6F7}"/>
              </a:ext>
            </a:extLst>
          </p:cNvPr>
          <p:cNvSpPr txBox="1">
            <a:spLocks/>
          </p:cNvSpPr>
          <p:nvPr/>
        </p:nvSpPr>
        <p:spPr>
          <a:xfrm>
            <a:off x="649224" y="428782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20" normalizeH="0" baseline="0" noProof="0" dirty="0">
                <a:ln>
                  <a:noFill/>
                </a:ln>
                <a:solidFill>
                  <a:srgbClr val="FFFFFF"/>
                </a:solidFill>
                <a:effectLst/>
                <a:uLnTx/>
                <a:uFillTx/>
                <a:latin typeface="Avenir Next LT Pro"/>
                <a:ea typeface="+mn-ea"/>
                <a:cs typeface="+mn-cs"/>
              </a:rPr>
              <a:t>Questions?</a:t>
            </a:r>
          </a:p>
        </p:txBody>
      </p:sp>
      <p:sp>
        <p:nvSpPr>
          <p:cNvPr id="3" name="Title 1">
            <a:extLst>
              <a:ext uri="{FF2B5EF4-FFF2-40B4-BE49-F238E27FC236}">
                <a16:creationId xmlns:a16="http://schemas.microsoft.com/office/drawing/2014/main" id="{A0EFB16D-D80D-B7BB-1389-E0001115FBC7}"/>
              </a:ext>
            </a:extLst>
          </p:cNvPr>
          <p:cNvSpPr txBox="1">
            <a:spLocks noGrp="1"/>
          </p:cNvSpPr>
          <p:nvPr>
            <p:ph type="title" idx="4294967295"/>
          </p:nvPr>
        </p:nvSpPr>
        <p:spPr>
          <a:xfrm>
            <a:off x="649224" y="2278279"/>
            <a:ext cx="10552176" cy="3557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8800" b="1" kern="1200" spc="-4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40" normalizeH="0" baseline="0" noProof="0" dirty="0">
                <a:ln>
                  <a:noFill/>
                </a:ln>
                <a:solidFill>
                  <a:srgbClr val="FFFFFF"/>
                </a:solidFill>
                <a:effectLst/>
                <a:uLnTx/>
                <a:uFillTx/>
                <a:latin typeface="Avenir Next LT Pro"/>
                <a:ea typeface="+mj-ea"/>
                <a:cs typeface="+mj-cs"/>
              </a:rPr>
              <a:t>Thank you!</a:t>
            </a:r>
          </a:p>
        </p:txBody>
      </p:sp>
    </p:spTree>
    <p:extLst>
      <p:ext uri="{BB962C8B-B14F-4D97-AF65-F5344CB8AC3E}">
        <p14:creationId xmlns:p14="http://schemas.microsoft.com/office/powerpoint/2010/main" val="171888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98674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Agenda</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314161"/>
            <a:ext cx="8942627" cy="30469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Overview of Regulated Facility Data Governance Subgroup</a:t>
            </a:r>
          </a:p>
          <a:p>
            <a:pPr marL="285750" indent="-285750">
              <a:buFont typeface="Arial" panose="020B0604020202020204" pitchFamily="34" charset="0"/>
              <a:buChar char="•"/>
              <a:defRPr/>
            </a:pPr>
            <a:r>
              <a:rPr kumimoji="0" lang="en-US" sz="32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High Level Principles - first deliverable </a:t>
            </a:r>
          </a:p>
          <a:p>
            <a:pPr marL="285750" indent="-285750">
              <a:buFont typeface="Arial" panose="020B0604020202020204" pitchFamily="34" charset="0"/>
              <a:buChar char="•"/>
              <a:defRPr/>
            </a:pPr>
            <a:r>
              <a:rPr kumimoji="0" lang="en-US" sz="32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Group Organization and Structure</a:t>
            </a:r>
          </a:p>
          <a:p>
            <a:pPr marL="285750" indent="-285750">
              <a:buFont typeface="Arial" panose="020B0604020202020204" pitchFamily="34" charset="0"/>
              <a:buChar char="•"/>
              <a:defRPr/>
            </a:pPr>
            <a:r>
              <a:rPr kumimoji="0" lang="en-US" sz="32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Task Force Updates</a:t>
            </a:r>
          </a:p>
          <a:p>
            <a:pPr marL="285750" indent="-285750">
              <a:buFont typeface="Arial" panose="020B0604020202020204" pitchFamily="34" charset="0"/>
              <a:buChar char="•"/>
              <a:defRPr/>
            </a:pPr>
            <a:r>
              <a:rPr kumimoji="0" lang="en-US" sz="32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Next Steps and Discussion</a:t>
            </a:r>
          </a:p>
        </p:txBody>
      </p:sp>
      <p:pic>
        <p:nvPicPr>
          <p:cNvPr id="13" name="Graphic 12">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5325" y="1061976"/>
            <a:ext cx="2606675" cy="2606675"/>
          </a:xfrm>
          <a:prstGeom prst="rect">
            <a:avLst/>
          </a:prstGeom>
        </p:spPr>
      </p:pic>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7630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p:txBody>
          <a:bodyPr/>
          <a:lstStyle/>
          <a:p>
            <a:r>
              <a:rPr lang="en-US" dirty="0">
                <a:latin typeface="Avenir Next LT Pro" panose="020B0504020202020204" pitchFamily="34" charset="0"/>
              </a:rPr>
              <a:t>Overview: Background</a:t>
            </a:r>
          </a:p>
        </p:txBody>
      </p:sp>
      <p:sp>
        <p:nvSpPr>
          <p:cNvPr id="3" name="Content Placeholder 2">
            <a:extLst>
              <a:ext uri="{FF2B5EF4-FFF2-40B4-BE49-F238E27FC236}">
                <a16:creationId xmlns:a16="http://schemas.microsoft.com/office/drawing/2014/main" id="{072E472E-EEC5-3021-8973-3D579AEAD543}"/>
              </a:ext>
            </a:extLst>
          </p:cNvPr>
          <p:cNvSpPr>
            <a:spLocks noGrp="1"/>
          </p:cNvSpPr>
          <p:nvPr>
            <p:ph idx="1"/>
          </p:nvPr>
        </p:nvSpPr>
        <p:spPr>
          <a:xfrm>
            <a:off x="838200" y="1718892"/>
            <a:ext cx="10971068" cy="4711845"/>
          </a:xfrm>
        </p:spPr>
        <p:txBody>
          <a:bodyPr>
            <a:normAutofit/>
          </a:bodyPr>
          <a:lstStyle/>
          <a:p>
            <a:pPr marL="0" indent="0">
              <a:lnSpc>
                <a:spcPct val="120000"/>
              </a:lnSpc>
              <a:buNone/>
            </a:pPr>
            <a:r>
              <a:rPr lang="en-US" dirty="0">
                <a:latin typeface="Avenir Next LT Pro" panose="020B0504020202020204" pitchFamily="34" charset="0"/>
              </a:rPr>
              <a:t>The </a:t>
            </a:r>
            <a:r>
              <a:rPr kumimoji="0" lang="en-US" b="1" i="0" u="none" strike="noStrike" kern="1200" cap="none" spc="0" normalizeH="0" baseline="0" noProof="0" dirty="0">
                <a:ln>
                  <a:noFill/>
                </a:ln>
                <a:solidFill>
                  <a:srgbClr val="003366"/>
                </a:solidFill>
                <a:effectLst/>
                <a:uLnTx/>
                <a:uFillTx/>
                <a:latin typeface="Avenir Next LT Pro" panose="020B0504020202020204" pitchFamily="34" charset="0"/>
              </a:rPr>
              <a:t>Regulated Facility Data Governance Subgroup</a:t>
            </a:r>
            <a:r>
              <a:rPr lang="en-US" dirty="0">
                <a:latin typeface="Avenir Next LT Pro" panose="020B0504020202020204" pitchFamily="34" charset="0"/>
              </a:rPr>
              <a:t> is an outcome of the </a:t>
            </a:r>
            <a:r>
              <a:rPr lang="en-US" b="1" dirty="0">
                <a:latin typeface="Avenir Next LT Pro" panose="020B0504020202020204" pitchFamily="34" charset="0"/>
              </a:rPr>
              <a:t>Regulated Facility Data Needs Project</a:t>
            </a:r>
            <a:r>
              <a:rPr lang="en-US" dirty="0">
                <a:latin typeface="Avenir Next LT Pro" panose="020B0504020202020204" pitchFamily="34" charset="0"/>
              </a:rPr>
              <a:t> ​</a:t>
            </a:r>
          </a:p>
          <a:p>
            <a:pPr marL="457200" lvl="1" indent="0">
              <a:lnSpc>
                <a:spcPct val="120000"/>
              </a:lnSpc>
              <a:buNone/>
            </a:pPr>
            <a:r>
              <a:rPr lang="en-US" dirty="0">
                <a:latin typeface="Avenir Next LT Pro" panose="020B0504020202020204" pitchFamily="34" charset="0"/>
              </a:rPr>
              <a:t>​</a:t>
            </a:r>
          </a:p>
          <a:p>
            <a:pPr marL="457200" lvl="1" indent="0">
              <a:lnSpc>
                <a:spcPct val="120000"/>
              </a:lnSpc>
              <a:buNone/>
            </a:pPr>
            <a:r>
              <a:rPr lang="en-US" dirty="0">
                <a:latin typeface="Avenir Next LT Pro" panose="020B0504020202020204" pitchFamily="34" charset="0"/>
              </a:rPr>
              <a:t>Multi-phase effort</a:t>
            </a:r>
          </a:p>
          <a:p>
            <a:pPr lvl="2"/>
            <a:r>
              <a:rPr lang="en-US" dirty="0">
                <a:latin typeface="Avenir Next LT Pro" panose="020B0504020202020204" pitchFamily="34" charset="0"/>
              </a:rPr>
              <a:t>Phase 1: Business Needs</a:t>
            </a:r>
          </a:p>
          <a:p>
            <a:pPr lvl="2"/>
            <a:r>
              <a:rPr lang="en-US" dirty="0">
                <a:latin typeface="Avenir Next LT Pro" panose="020B0504020202020204" pitchFamily="34" charset="0"/>
              </a:rPr>
              <a:t>​Phase 2: Options Evaluation​</a:t>
            </a:r>
          </a:p>
          <a:p>
            <a:pPr lvl="2"/>
            <a:r>
              <a:rPr lang="en-US" dirty="0">
                <a:latin typeface="Avenir Next LT Pro" panose="020B0504020202020204" pitchFamily="34" charset="0"/>
              </a:rPr>
              <a:t>Phase 3: Charter Development​</a:t>
            </a:r>
          </a:p>
          <a:p>
            <a:pPr lvl="2"/>
            <a:r>
              <a:rPr lang="en-US" dirty="0">
                <a:latin typeface="Avenir Next LT Pro" panose="020B0504020202020204" pitchFamily="34" charset="0"/>
              </a:rPr>
              <a:t>Phase 4: Initiating Regulated Facility Data Governance Subgroup​</a:t>
            </a:r>
          </a:p>
          <a:p>
            <a:endParaRPr lang="en-US" dirty="0">
              <a:latin typeface="Avenir Next LT Pro" panose="020B0504020202020204" pitchFamily="34" charset="0"/>
            </a:endParaRPr>
          </a:p>
        </p:txBody>
      </p:sp>
      <p:pic>
        <p:nvPicPr>
          <p:cNvPr id="5" name="Graphic 4">
            <a:extLst>
              <a:ext uri="{FF2B5EF4-FFF2-40B4-BE49-F238E27FC236}">
                <a16:creationId xmlns:a16="http://schemas.microsoft.com/office/drawing/2014/main" id="{0E6D2C3D-0BD7-769B-C2ED-FB366F56EDF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694318" y="221320"/>
            <a:ext cx="1438457" cy="1243798"/>
          </a:xfrm>
          <a:prstGeom prst="rect">
            <a:avLst/>
          </a:prstGeom>
        </p:spPr>
      </p:pic>
      <p:pic>
        <p:nvPicPr>
          <p:cNvPr id="1026" name="Picture 2" descr="A green tick on a black background&#10;&#10;Description automatically generated">
            <a:extLst>
              <a:ext uri="{FF2B5EF4-FFF2-40B4-BE49-F238E27FC236}">
                <a16:creationId xmlns:a16="http://schemas.microsoft.com/office/drawing/2014/main" id="{51D10FE8-3498-3EC6-D40D-58CB64D735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872" y="3738582"/>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green tick on a black background&#10;&#10;Description automatically generated">
            <a:extLst>
              <a:ext uri="{FF2B5EF4-FFF2-40B4-BE49-F238E27FC236}">
                <a16:creationId xmlns:a16="http://schemas.microsoft.com/office/drawing/2014/main" id="{6EF7B73C-7118-7C5B-0A4B-D9092A798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685" y="4087628"/>
            <a:ext cx="3238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green tick on a black background&#10;&#10;Description automatically generated">
            <a:extLst>
              <a:ext uri="{FF2B5EF4-FFF2-40B4-BE49-F238E27FC236}">
                <a16:creationId xmlns:a16="http://schemas.microsoft.com/office/drawing/2014/main" id="{C9FF0237-5092-0A0C-2EEF-8EE038091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364" y="4401953"/>
            <a:ext cx="323850" cy="314325"/>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Brace 13" descr="Bracket showing more detail in subsequent slides for Phases 1, 2 and 3.">
            <a:extLst>
              <a:ext uri="{FF2B5EF4-FFF2-40B4-BE49-F238E27FC236}">
                <a16:creationId xmlns:a16="http://schemas.microsoft.com/office/drawing/2014/main" id="{8AEB222F-3C01-5991-AA04-9CE692BF8C24}"/>
              </a:ext>
            </a:extLst>
          </p:cNvPr>
          <p:cNvSpPr/>
          <p:nvPr/>
        </p:nvSpPr>
        <p:spPr>
          <a:xfrm>
            <a:off x="6839278" y="3738581"/>
            <a:ext cx="432619" cy="977697"/>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8" name="Picture 4" descr="A red and white pin with a sign&#10;&#10;Description automatically generated">
            <a:extLst>
              <a:ext uri="{FF2B5EF4-FFF2-40B4-BE49-F238E27FC236}">
                <a16:creationId xmlns:a16="http://schemas.microsoft.com/office/drawing/2014/main" id="{679FC058-61C2-1E65-666E-131A36EFB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2890" y="4749737"/>
            <a:ext cx="432619" cy="4326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00BAA3A-C145-FE35-B9AB-8C668C8D22AF}"/>
              </a:ext>
              <a:ext uri="{C183D7F6-B498-43B3-948B-1728B52AA6E4}">
                <adec:decorative xmlns:adec="http://schemas.microsoft.com/office/drawing/2017/decorative" val="1"/>
              </a:ext>
            </a:extLst>
          </p:cNvPr>
          <p:cNvSpPr txBox="1"/>
          <p:nvPr/>
        </p:nvSpPr>
        <p:spPr>
          <a:xfrm>
            <a:off x="7271897" y="4060124"/>
            <a:ext cx="3224857" cy="369332"/>
          </a:xfrm>
          <a:prstGeom prst="rect">
            <a:avLst/>
          </a:prstGeom>
          <a:noFill/>
        </p:spPr>
        <p:txBody>
          <a:bodyPr wrap="none" rtlCol="0">
            <a:spAutoFit/>
          </a:bodyPr>
          <a:lstStyle/>
          <a:p>
            <a:r>
              <a:rPr lang="en-US" dirty="0">
                <a:solidFill>
                  <a:schemeClr val="accent1"/>
                </a:solidFill>
              </a:rPr>
              <a:t>More detail in subsequent slides</a:t>
            </a:r>
          </a:p>
        </p:txBody>
      </p:sp>
      <p:pic>
        <p:nvPicPr>
          <p:cNvPr id="4" name="Picture 3">
            <a:extLst>
              <a:ext uri="{FF2B5EF4-FFF2-40B4-BE49-F238E27FC236}">
                <a16:creationId xmlns:a16="http://schemas.microsoft.com/office/drawing/2014/main" id="{B2C4A189-D047-644D-B9EC-D2B24082CF6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6" name="Date Placeholder 2">
            <a:extLst>
              <a:ext uri="{FF2B5EF4-FFF2-40B4-BE49-F238E27FC236}">
                <a16:creationId xmlns:a16="http://schemas.microsoft.com/office/drawing/2014/main" id="{43B166EA-165E-0190-AD45-C54A08D26ABC}"/>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7" name="Slide Number Placeholder 4">
            <a:extLst>
              <a:ext uri="{FF2B5EF4-FFF2-40B4-BE49-F238E27FC236}">
                <a16:creationId xmlns:a16="http://schemas.microsoft.com/office/drawing/2014/main" id="{81E7A1F7-4AAC-00D1-F2BE-44B2319CB37F}"/>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8" name="Graphic 7">
            <a:extLst>
              <a:ext uri="{FF2B5EF4-FFF2-40B4-BE49-F238E27FC236}">
                <a16:creationId xmlns:a16="http://schemas.microsoft.com/office/drawing/2014/main" id="{DDEB2737-8363-0936-C936-36B7338643E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84611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0850-C623-2192-F1B0-AEC9AF93EF43}"/>
              </a:ext>
            </a:extLst>
          </p:cNvPr>
          <p:cNvSpPr>
            <a:spLocks noGrp="1"/>
          </p:cNvSpPr>
          <p:nvPr>
            <p:ph type="title"/>
          </p:nvPr>
        </p:nvSpPr>
        <p:spPr/>
        <p:txBody>
          <a:bodyPr/>
          <a:lstStyle/>
          <a:p>
            <a:r>
              <a:rPr lang="en-US" dirty="0">
                <a:latin typeface="Avenir Next LT Pro" panose="020B0504020202020204" pitchFamily="34" charset="0"/>
              </a:rPr>
              <a:t>Overview: Background</a:t>
            </a:r>
          </a:p>
        </p:txBody>
      </p:sp>
      <p:sp>
        <p:nvSpPr>
          <p:cNvPr id="3" name="Content Placeholder 2">
            <a:extLst>
              <a:ext uri="{FF2B5EF4-FFF2-40B4-BE49-F238E27FC236}">
                <a16:creationId xmlns:a16="http://schemas.microsoft.com/office/drawing/2014/main" id="{1D1C0286-A665-3DAE-7F94-57C278EE8A05}"/>
              </a:ext>
            </a:extLst>
          </p:cNvPr>
          <p:cNvSpPr>
            <a:spLocks noGrp="1"/>
          </p:cNvSpPr>
          <p:nvPr>
            <p:ph idx="1"/>
          </p:nvPr>
        </p:nvSpPr>
        <p:spPr>
          <a:xfrm>
            <a:off x="637233" y="1705514"/>
            <a:ext cx="10515600" cy="4351338"/>
          </a:xfrm>
        </p:spPr>
        <p:txBody>
          <a:bodyPr>
            <a:normAutofit lnSpcReduction="10000"/>
          </a:bodyPr>
          <a:lstStyle/>
          <a:p>
            <a:r>
              <a:rPr lang="en-US" b="1" dirty="0">
                <a:latin typeface="Avenir Next LT Pro" panose="020B0504020202020204" pitchFamily="34" charset="0"/>
              </a:rPr>
              <a:t>Phase 1: Summer 2020 - </a:t>
            </a:r>
            <a:r>
              <a:rPr lang="en-US" dirty="0">
                <a:latin typeface="Avenir Next LT Pro" panose="020B0504020202020204" pitchFamily="34" charset="0"/>
              </a:rPr>
              <a:t>Gathering business needs​</a:t>
            </a:r>
          </a:p>
          <a:p>
            <a:pPr lvl="1"/>
            <a:r>
              <a:rPr lang="en-US" dirty="0">
                <a:latin typeface="Avenir Next LT Pro" panose="020B0504020202020204" pitchFamily="34" charset="0"/>
              </a:rPr>
              <a:t>Collected over 200 survey responses​</a:t>
            </a:r>
          </a:p>
          <a:p>
            <a:pPr lvl="1"/>
            <a:r>
              <a:rPr lang="en-US" dirty="0">
                <a:latin typeface="Avenir Next LT Pro" panose="020B0504020202020204" pitchFamily="34" charset="0"/>
              </a:rPr>
              <a:t>Interviewed 23 groups including EPA Programs, Regions and States​</a:t>
            </a:r>
          </a:p>
          <a:p>
            <a:pPr lvl="1"/>
            <a:r>
              <a:rPr lang="en-US" dirty="0">
                <a:latin typeface="Avenir Next LT Pro" panose="020B0504020202020204" pitchFamily="34" charset="0"/>
              </a:rPr>
              <a:t>Resulted in a report describing high level regulated facility business needs at EPA​</a:t>
            </a:r>
          </a:p>
          <a:p>
            <a:pPr lvl="1"/>
            <a:endParaRPr lang="en-US" dirty="0">
              <a:latin typeface="Avenir Next LT Pro" panose="020B0504020202020204" pitchFamily="34" charset="0"/>
            </a:endParaRPr>
          </a:p>
          <a:p>
            <a:pPr lvl="1"/>
            <a:r>
              <a:rPr lang="en-US" dirty="0">
                <a:latin typeface="Avenir Next LT Pro" panose="020B0504020202020204" pitchFamily="34" charset="0"/>
              </a:rPr>
              <a:t>Identified </a:t>
            </a:r>
            <a:r>
              <a:rPr lang="en-US" b="1" dirty="0">
                <a:latin typeface="Avenir Next LT Pro" panose="020B0504020202020204" pitchFamily="34" charset="0"/>
              </a:rPr>
              <a:t>Top 6 </a:t>
            </a:r>
            <a:r>
              <a:rPr lang="en-US" dirty="0">
                <a:latin typeface="Avenir Next LT Pro" panose="020B0504020202020204" pitchFamily="34" charset="0"/>
              </a:rPr>
              <a:t>facility data business needs​</a:t>
            </a:r>
          </a:p>
          <a:p>
            <a:pPr lvl="2"/>
            <a:r>
              <a:rPr lang="en-US" dirty="0">
                <a:latin typeface="Avenir Next LT Pro" panose="020B0504020202020204" pitchFamily="34" charset="0"/>
              </a:rPr>
              <a:t>Consistent, Accurate Content Across Facility Data Systems ​</a:t>
            </a:r>
          </a:p>
          <a:p>
            <a:pPr lvl="2"/>
            <a:r>
              <a:rPr lang="en-US" dirty="0">
                <a:latin typeface="Avenir Next LT Pro" panose="020B0504020202020204" pitchFamily="34" charset="0"/>
              </a:rPr>
              <a:t>Sub-Facility Location and Attribute Data ​</a:t>
            </a:r>
          </a:p>
          <a:p>
            <a:pPr lvl="2"/>
            <a:r>
              <a:rPr lang="en-US" dirty="0">
                <a:latin typeface="Avenir Next LT Pro" panose="020B0504020202020204" pitchFamily="34" charset="0"/>
              </a:rPr>
              <a:t>Accurate Location Data and Support for Various Types of Spatial Features ​</a:t>
            </a:r>
          </a:p>
          <a:p>
            <a:pPr lvl="2"/>
            <a:r>
              <a:rPr lang="en-US" dirty="0">
                <a:latin typeface="Avenir Next LT Pro" panose="020B0504020202020204" pitchFamily="34" charset="0"/>
              </a:rPr>
              <a:t>Comprehensive Corporate Data​</a:t>
            </a:r>
          </a:p>
          <a:p>
            <a:pPr lvl="2"/>
            <a:r>
              <a:rPr lang="en-US" dirty="0">
                <a:latin typeface="Avenir Next LT Pro" panose="020B0504020202020204" pitchFamily="34" charset="0"/>
              </a:rPr>
              <a:t>Accurate Contact Data that Provides Fields to Differentiate Key Contacts ​</a:t>
            </a:r>
          </a:p>
          <a:p>
            <a:pPr lvl="2"/>
            <a:r>
              <a:rPr lang="en-US" dirty="0">
                <a:latin typeface="Avenir Next LT Pro" panose="020B0504020202020204" pitchFamily="34" charset="0"/>
              </a:rPr>
              <a:t>Expanded Historical Data (e.g., Permits)​</a:t>
            </a:r>
          </a:p>
          <a:p>
            <a:endParaRPr lang="en-US" dirty="0">
              <a:latin typeface="Avenir Next LT Pro" panose="020B0504020202020204" pitchFamily="34" charset="0"/>
            </a:endParaRPr>
          </a:p>
        </p:txBody>
      </p:sp>
      <p:pic>
        <p:nvPicPr>
          <p:cNvPr id="4" name="Graphic 3">
            <a:extLst>
              <a:ext uri="{FF2B5EF4-FFF2-40B4-BE49-F238E27FC236}">
                <a16:creationId xmlns:a16="http://schemas.microsoft.com/office/drawing/2014/main" id="{547209CC-32C1-2CF1-C18E-69DFCC0D494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0694318" y="221320"/>
            <a:ext cx="1438457" cy="1243798"/>
          </a:xfrm>
          <a:prstGeom prst="rect">
            <a:avLst/>
          </a:prstGeom>
        </p:spPr>
      </p:pic>
      <p:sp>
        <p:nvSpPr>
          <p:cNvPr id="5" name="Right Brace 4" descr="Bracket showing key drivers for current work for top 6 facility data business needs.">
            <a:extLst>
              <a:ext uri="{FF2B5EF4-FFF2-40B4-BE49-F238E27FC236}">
                <a16:creationId xmlns:a16="http://schemas.microsoft.com/office/drawing/2014/main" id="{054ABE79-45D8-13B1-A779-997896EC20AC}"/>
              </a:ext>
            </a:extLst>
          </p:cNvPr>
          <p:cNvSpPr/>
          <p:nvPr/>
        </p:nvSpPr>
        <p:spPr>
          <a:xfrm>
            <a:off x="10151819" y="3806262"/>
            <a:ext cx="477981" cy="249843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6973A047-BE01-2307-C69E-C42975AF8B65}"/>
              </a:ext>
            </a:extLst>
          </p:cNvPr>
          <p:cNvSpPr txBox="1"/>
          <p:nvPr/>
        </p:nvSpPr>
        <p:spPr>
          <a:xfrm>
            <a:off x="10629801" y="4732314"/>
            <a:ext cx="1891146" cy="646331"/>
          </a:xfrm>
          <a:prstGeom prst="rect">
            <a:avLst/>
          </a:prstGeom>
          <a:noFill/>
        </p:spPr>
        <p:txBody>
          <a:bodyPr wrap="square" rtlCol="0">
            <a:spAutoFit/>
          </a:bodyPr>
          <a:lstStyle/>
          <a:p>
            <a:r>
              <a:rPr lang="en-US" dirty="0">
                <a:solidFill>
                  <a:schemeClr val="accent1"/>
                </a:solidFill>
              </a:rPr>
              <a:t>Key drivers for current work</a:t>
            </a:r>
          </a:p>
        </p:txBody>
      </p:sp>
      <p:pic>
        <p:nvPicPr>
          <p:cNvPr id="7" name="Picture 6">
            <a:extLst>
              <a:ext uri="{FF2B5EF4-FFF2-40B4-BE49-F238E27FC236}">
                <a16:creationId xmlns:a16="http://schemas.microsoft.com/office/drawing/2014/main" id="{D110F267-5268-32BD-670B-85961824B7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8" name="Date Placeholder 2">
            <a:extLst>
              <a:ext uri="{FF2B5EF4-FFF2-40B4-BE49-F238E27FC236}">
                <a16:creationId xmlns:a16="http://schemas.microsoft.com/office/drawing/2014/main" id="{9B54E9C7-1F5E-8C32-9104-7EAC6A50E0F6}"/>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9" name="Slide Number Placeholder 4">
            <a:extLst>
              <a:ext uri="{FF2B5EF4-FFF2-40B4-BE49-F238E27FC236}">
                <a16:creationId xmlns:a16="http://schemas.microsoft.com/office/drawing/2014/main" id="{C4FA8431-C60F-0478-112D-3979D8C7327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0" name="Graphic 9">
            <a:extLst>
              <a:ext uri="{FF2B5EF4-FFF2-40B4-BE49-F238E27FC236}">
                <a16:creationId xmlns:a16="http://schemas.microsoft.com/office/drawing/2014/main" id="{87A8A193-D637-B44B-5577-891B70BB0CA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1534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6F3A-FD6B-8998-2617-725EE3A44B23}"/>
              </a:ext>
            </a:extLst>
          </p:cNvPr>
          <p:cNvSpPr>
            <a:spLocks noGrp="1"/>
          </p:cNvSpPr>
          <p:nvPr>
            <p:ph type="title"/>
          </p:nvPr>
        </p:nvSpPr>
        <p:spPr/>
        <p:txBody>
          <a:bodyPr/>
          <a:lstStyle/>
          <a:p>
            <a:r>
              <a:rPr lang="en-US" dirty="0">
                <a:latin typeface="Avenir Next LT Pro" panose="020B0504020202020204" pitchFamily="34" charset="0"/>
              </a:rPr>
              <a:t>Overview: Background (cont’d)</a:t>
            </a:r>
          </a:p>
        </p:txBody>
      </p:sp>
      <p:sp>
        <p:nvSpPr>
          <p:cNvPr id="3" name="Content Placeholder 2">
            <a:extLst>
              <a:ext uri="{FF2B5EF4-FFF2-40B4-BE49-F238E27FC236}">
                <a16:creationId xmlns:a16="http://schemas.microsoft.com/office/drawing/2014/main" id="{072E472E-EEC5-3021-8973-3D579AEAD543}"/>
              </a:ext>
            </a:extLst>
          </p:cNvPr>
          <p:cNvSpPr>
            <a:spLocks noGrp="1"/>
          </p:cNvSpPr>
          <p:nvPr>
            <p:ph idx="1"/>
          </p:nvPr>
        </p:nvSpPr>
        <p:spPr>
          <a:xfrm>
            <a:off x="566582" y="1530761"/>
            <a:ext cx="11365293" cy="4711845"/>
          </a:xfrm>
        </p:spPr>
        <p:txBody>
          <a:bodyPr>
            <a:normAutofit fontScale="92500"/>
          </a:bodyPr>
          <a:lstStyle/>
          <a:p>
            <a:pPr marL="0" indent="0">
              <a:buNone/>
            </a:pPr>
            <a:r>
              <a:rPr lang="en-US" b="1" dirty="0">
                <a:latin typeface="Avenir Next LT Pro" panose="020B0504020202020204" pitchFamily="34" charset="0"/>
              </a:rPr>
              <a:t>Phase 2: October 2020 to June 2022 – </a:t>
            </a:r>
            <a:r>
              <a:rPr lang="en-US" dirty="0">
                <a:latin typeface="Avenir Next LT Pro" panose="020B0504020202020204" pitchFamily="34" charset="0"/>
              </a:rPr>
              <a:t>Options Evaluation​</a:t>
            </a:r>
          </a:p>
          <a:p>
            <a:pPr lvl="1"/>
            <a:r>
              <a:rPr lang="en-US" b="1" dirty="0">
                <a:latin typeface="Avenir Next LT Pro" panose="020B0504020202020204" pitchFamily="34" charset="0"/>
              </a:rPr>
              <a:t>Project Leads: </a:t>
            </a:r>
            <a:r>
              <a:rPr lang="en-US" dirty="0">
                <a:latin typeface="Avenir Next LT Pro" panose="020B0504020202020204" pitchFamily="34" charset="0"/>
              </a:rPr>
              <a:t>Ana Greene (U.S. EPA-Office of Mission Support) - lead; David Jacobson (U.S. EPA-OMS) Ron Evans (U.S. EPA-Office of Air and Radiation)​</a:t>
            </a:r>
          </a:p>
          <a:p>
            <a:pPr lvl="1"/>
            <a:r>
              <a:rPr lang="en-US" dirty="0">
                <a:latin typeface="Avenir Next LT Pro" panose="020B0504020202020204" pitchFamily="34" charset="0"/>
              </a:rPr>
              <a:t>Created a Regulated Facility Data Needs Workgroup</a:t>
            </a:r>
          </a:p>
          <a:p>
            <a:pPr lvl="2"/>
            <a:r>
              <a:rPr lang="en-US" dirty="0">
                <a:latin typeface="Avenir Next LT Pro" panose="020B0504020202020204" pitchFamily="34" charset="0"/>
              </a:rPr>
              <a:t>Representatives from EPA Programs and Regions as well as States and Tribes​</a:t>
            </a:r>
          </a:p>
          <a:p>
            <a:pPr lvl="2"/>
            <a:r>
              <a:rPr lang="en-US" dirty="0">
                <a:latin typeface="Avenir Next LT Pro" panose="020B0504020202020204" pitchFamily="34" charset="0"/>
              </a:rPr>
              <a:t>Held “Deep Dives” with numerous groups​</a:t>
            </a:r>
          </a:p>
          <a:p>
            <a:pPr lvl="1"/>
            <a:endParaRPr lang="en-US" dirty="0">
              <a:latin typeface="Avenir Next LT Pro" panose="020B0504020202020204" pitchFamily="34" charset="0"/>
            </a:endParaRPr>
          </a:p>
          <a:p>
            <a:pPr lvl="1"/>
            <a:r>
              <a:rPr lang="en-US" dirty="0">
                <a:latin typeface="Avenir Next LT Pro" panose="020B0504020202020204" pitchFamily="34" charset="0"/>
              </a:rPr>
              <a:t>Developed Phase 2 Options Evaluation</a:t>
            </a:r>
          </a:p>
          <a:p>
            <a:pPr lvl="2"/>
            <a:r>
              <a:rPr lang="en-US" dirty="0">
                <a:latin typeface="Avenir Next LT Pro" panose="020B0504020202020204" pitchFamily="34" charset="0"/>
              </a:rPr>
              <a:t>Focused broadly on options for solving problems including culture change​</a:t>
            </a:r>
          </a:p>
          <a:p>
            <a:pPr lvl="3"/>
            <a:r>
              <a:rPr lang="en-US" dirty="0">
                <a:latin typeface="Avenir Next LT Pro" panose="020B0504020202020204" pitchFamily="34" charset="0"/>
              </a:rPr>
              <a:t>Improvements to regulated facility data management at EPA require </a:t>
            </a:r>
            <a:r>
              <a:rPr lang="en-US" b="1" u="sng" dirty="0">
                <a:latin typeface="Avenir Next LT Pro" panose="020B0504020202020204" pitchFamily="34" charset="0"/>
              </a:rPr>
              <a:t>culture change </a:t>
            </a:r>
            <a:r>
              <a:rPr lang="en-US" dirty="0">
                <a:latin typeface="Avenir Next LT Pro" panose="020B0504020202020204" pitchFamily="34" charset="0"/>
              </a:rPr>
              <a:t>at a basic level for technology changes to have an impact. ​</a:t>
            </a:r>
          </a:p>
          <a:p>
            <a:pPr lvl="3"/>
            <a:r>
              <a:rPr lang="en-US" dirty="0">
                <a:latin typeface="Avenir Next LT Pro" panose="020B0504020202020204" pitchFamily="34" charset="0"/>
              </a:rPr>
              <a:t>Facility data is not “one size fits all” across the Enterprise – </a:t>
            </a:r>
            <a:r>
              <a:rPr lang="en-US" b="1" u="sng" dirty="0">
                <a:latin typeface="Avenir Next LT Pro" panose="020B0504020202020204" pitchFamily="34" charset="0"/>
              </a:rPr>
              <a:t>governance</a:t>
            </a:r>
            <a:r>
              <a:rPr lang="en-US" dirty="0">
                <a:latin typeface="Avenir Next LT Pro" panose="020B0504020202020204" pitchFamily="34" charset="0"/>
              </a:rPr>
              <a:t> needed to help navigate this ​</a:t>
            </a:r>
          </a:p>
          <a:p>
            <a:pPr lvl="2"/>
            <a:r>
              <a:rPr lang="en-US" dirty="0">
                <a:latin typeface="Avenir Next LT Pro" panose="020B0504020202020204" pitchFamily="34" charset="0"/>
              </a:rPr>
              <a:t>Also included recommendations related to policy, business process, and technical topics</a:t>
            </a:r>
          </a:p>
          <a:p>
            <a:pPr lvl="2"/>
            <a:endParaRPr lang="en-US" dirty="0">
              <a:latin typeface="Avenir Next LT Pro" panose="020B0504020202020204" pitchFamily="34" charset="0"/>
            </a:endParaRPr>
          </a:p>
        </p:txBody>
      </p:sp>
      <p:pic>
        <p:nvPicPr>
          <p:cNvPr id="4" name="Graphic 3">
            <a:extLst>
              <a:ext uri="{FF2B5EF4-FFF2-40B4-BE49-F238E27FC236}">
                <a16:creationId xmlns:a16="http://schemas.microsoft.com/office/drawing/2014/main" id="{2BBCB395-AF01-0B06-EB49-55D6AB99BF6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694318" y="221320"/>
            <a:ext cx="1438457" cy="1243798"/>
          </a:xfrm>
          <a:prstGeom prst="rect">
            <a:avLst/>
          </a:prstGeom>
        </p:spPr>
      </p:pic>
      <p:pic>
        <p:nvPicPr>
          <p:cNvPr id="5" name="Picture 4">
            <a:extLst>
              <a:ext uri="{FF2B5EF4-FFF2-40B4-BE49-F238E27FC236}">
                <a16:creationId xmlns:a16="http://schemas.microsoft.com/office/drawing/2014/main" id="{D256ECFE-17AD-B85C-1529-AB0B05D1B0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6" name="Date Placeholder 2">
            <a:extLst>
              <a:ext uri="{FF2B5EF4-FFF2-40B4-BE49-F238E27FC236}">
                <a16:creationId xmlns:a16="http://schemas.microsoft.com/office/drawing/2014/main" id="{30982A3A-EE52-D80A-C07F-B6364208A8B8}"/>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7" name="Slide Number Placeholder 4">
            <a:extLst>
              <a:ext uri="{FF2B5EF4-FFF2-40B4-BE49-F238E27FC236}">
                <a16:creationId xmlns:a16="http://schemas.microsoft.com/office/drawing/2014/main" id="{E773AF68-8A60-9729-7437-4F6A2853663B}"/>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8" name="Graphic 7">
            <a:extLst>
              <a:ext uri="{FF2B5EF4-FFF2-40B4-BE49-F238E27FC236}">
                <a16:creationId xmlns:a16="http://schemas.microsoft.com/office/drawing/2014/main" id="{C2664BB9-AABC-10EC-6F5D-95C3270B836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63866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320A-D1D6-4FE9-AEA2-603A6943AB66}"/>
              </a:ext>
            </a:extLst>
          </p:cNvPr>
          <p:cNvSpPr>
            <a:spLocks noGrp="1"/>
          </p:cNvSpPr>
          <p:nvPr>
            <p:ph type="title"/>
          </p:nvPr>
        </p:nvSpPr>
        <p:spPr/>
        <p:txBody>
          <a:bodyPr/>
          <a:lstStyle/>
          <a:p>
            <a:r>
              <a:rPr lang="en-US" dirty="0">
                <a:latin typeface="Avenir Next LT Pro" panose="020B0504020202020204" pitchFamily="34" charset="0"/>
              </a:rPr>
              <a:t>Overview: Background (cont’d)</a:t>
            </a:r>
          </a:p>
        </p:txBody>
      </p:sp>
      <p:sp>
        <p:nvSpPr>
          <p:cNvPr id="3" name="Content Placeholder 2">
            <a:extLst>
              <a:ext uri="{FF2B5EF4-FFF2-40B4-BE49-F238E27FC236}">
                <a16:creationId xmlns:a16="http://schemas.microsoft.com/office/drawing/2014/main" id="{7EB5776B-4352-20ED-1007-65FB8F43AFAB}"/>
              </a:ext>
            </a:extLst>
          </p:cNvPr>
          <p:cNvSpPr>
            <a:spLocks noGrp="1"/>
          </p:cNvSpPr>
          <p:nvPr>
            <p:ph idx="1"/>
          </p:nvPr>
        </p:nvSpPr>
        <p:spPr>
          <a:xfrm>
            <a:off x="717619" y="1798835"/>
            <a:ext cx="9316595" cy="4351338"/>
          </a:xfrm>
        </p:spPr>
        <p:txBody>
          <a:bodyPr>
            <a:normAutofit lnSpcReduction="10000"/>
          </a:bodyPr>
          <a:lstStyle/>
          <a:p>
            <a:pPr marL="0" indent="0">
              <a:buNone/>
            </a:pPr>
            <a:r>
              <a:rPr lang="en-US" b="1" dirty="0">
                <a:latin typeface="Avenir Next LT Pro" panose="020B0504020202020204" pitchFamily="34" charset="0"/>
              </a:rPr>
              <a:t>Phase 2 (cont’d): </a:t>
            </a:r>
            <a:r>
              <a:rPr lang="en-US" dirty="0">
                <a:latin typeface="Avenir Next LT Pro" panose="020B0504020202020204" pitchFamily="34" charset="0"/>
              </a:rPr>
              <a:t>Primary Recommendation was </a:t>
            </a:r>
            <a:r>
              <a:rPr lang="en-US" b="1" dirty="0">
                <a:latin typeface="Avenir Next LT Pro" panose="020B0504020202020204" pitchFamily="34" charset="0"/>
              </a:rPr>
              <a:t>Governance</a:t>
            </a:r>
            <a:r>
              <a:rPr lang="en-US" dirty="0">
                <a:latin typeface="Avenir Next LT Pro" panose="020B0504020202020204" pitchFamily="34" charset="0"/>
              </a:rPr>
              <a:t>​</a:t>
            </a:r>
          </a:p>
          <a:p>
            <a:pPr lvl="1"/>
            <a:r>
              <a:rPr lang="en-US" dirty="0">
                <a:latin typeface="Avenir Next LT Pro" panose="020B0504020202020204" pitchFamily="34" charset="0"/>
              </a:rPr>
              <a:t>Establish governance structure that includes stakeholders across the data lifecycle and participants from:​</a:t>
            </a:r>
          </a:p>
          <a:p>
            <a:pPr lvl="2"/>
            <a:r>
              <a:rPr lang="en-US" dirty="0">
                <a:latin typeface="Avenir Next LT Pro" panose="020B0504020202020204" pitchFamily="34" charset="0"/>
              </a:rPr>
              <a:t>OMS​ and Program Offices​</a:t>
            </a:r>
          </a:p>
          <a:p>
            <a:pPr lvl="2"/>
            <a:r>
              <a:rPr lang="en-US" dirty="0">
                <a:latin typeface="Avenir Next LT Pro" panose="020B0504020202020204" pitchFamily="34" charset="0"/>
              </a:rPr>
              <a:t>Regions​</a:t>
            </a:r>
          </a:p>
          <a:p>
            <a:pPr lvl="2"/>
            <a:r>
              <a:rPr lang="en-US" dirty="0">
                <a:latin typeface="Avenir Next LT Pro" panose="020B0504020202020204" pitchFamily="34" charset="0"/>
              </a:rPr>
              <a:t>States​</a:t>
            </a:r>
          </a:p>
          <a:p>
            <a:pPr lvl="2"/>
            <a:r>
              <a:rPr lang="en-US" dirty="0">
                <a:latin typeface="Avenir Next LT Pro" panose="020B0504020202020204" pitchFamily="34" charset="0"/>
              </a:rPr>
              <a:t>Tribes​</a:t>
            </a:r>
          </a:p>
          <a:p>
            <a:pPr lvl="2"/>
            <a:r>
              <a:rPr lang="en-US" dirty="0">
                <a:latin typeface="Avenir Next LT Pro" panose="020B0504020202020204" pitchFamily="34" charset="0"/>
              </a:rPr>
              <a:t>Executive-level Involvement​</a:t>
            </a:r>
          </a:p>
          <a:p>
            <a:pPr lvl="1"/>
            <a:r>
              <a:rPr lang="en-US" dirty="0">
                <a:latin typeface="Avenir Next LT Pro" panose="020B0504020202020204" pitchFamily="34" charset="0"/>
              </a:rPr>
              <a:t>Implement as a Subgroup of Data Governance Council​</a:t>
            </a:r>
          </a:p>
          <a:p>
            <a:pPr lvl="1"/>
            <a:r>
              <a:rPr lang="en-US" b="1" u="sng" dirty="0">
                <a:latin typeface="Avenir Next LT Pro" panose="020B0504020202020204" pitchFamily="34" charset="0"/>
              </a:rPr>
              <a:t>Coordination</a:t>
            </a:r>
            <a:r>
              <a:rPr lang="en-US" dirty="0">
                <a:latin typeface="Avenir Next LT Pro" panose="020B0504020202020204" pitchFamily="34" charset="0"/>
              </a:rPr>
              <a:t> across programs and </a:t>
            </a:r>
            <a:r>
              <a:rPr lang="en-US" b="1" u="sng" dirty="0">
                <a:latin typeface="Avenir Next LT Pro" panose="020B0504020202020204" pitchFamily="34" charset="0"/>
              </a:rPr>
              <a:t>across the data lifecycle </a:t>
            </a:r>
            <a:r>
              <a:rPr lang="en-US" dirty="0">
                <a:latin typeface="Avenir Next LT Pro" panose="020B0504020202020204" pitchFamily="34" charset="0"/>
              </a:rPr>
              <a:t>is critical to achieve success​</a:t>
            </a:r>
          </a:p>
          <a:p>
            <a:pPr lvl="1"/>
            <a:endParaRPr lang="en-US" dirty="0">
              <a:latin typeface="Avenir Next LT Pro" panose="020B0504020202020204" pitchFamily="34" charset="0"/>
            </a:endParaRPr>
          </a:p>
        </p:txBody>
      </p:sp>
      <p:pic>
        <p:nvPicPr>
          <p:cNvPr id="4" name="Graphic 3">
            <a:extLst>
              <a:ext uri="{FF2B5EF4-FFF2-40B4-BE49-F238E27FC236}">
                <a16:creationId xmlns:a16="http://schemas.microsoft.com/office/drawing/2014/main" id="{F7C88997-700E-8CD1-1A07-595958C4383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10694318" y="221320"/>
            <a:ext cx="1438457" cy="1243798"/>
          </a:xfrm>
          <a:prstGeom prst="rect">
            <a:avLst/>
          </a:prstGeom>
        </p:spPr>
      </p:pic>
      <p:grpSp>
        <p:nvGrpSpPr>
          <p:cNvPr id="5" name="Group 4" descr="Diagram showing relationship of partners in governance of regulated facility data at EPA. EPA Programs, EPA Regions, States, and Tribes with Executive Level Involvement and Representation Across Data Lifecycle.">
            <a:extLst>
              <a:ext uri="{FF2B5EF4-FFF2-40B4-BE49-F238E27FC236}">
                <a16:creationId xmlns:a16="http://schemas.microsoft.com/office/drawing/2014/main" id="{2312751F-3AB7-4373-95F6-EEC6619D9336}"/>
              </a:ext>
            </a:extLst>
          </p:cNvPr>
          <p:cNvGrpSpPr/>
          <p:nvPr/>
        </p:nvGrpSpPr>
        <p:grpSpPr>
          <a:xfrm>
            <a:off x="9012411" y="2423077"/>
            <a:ext cx="3086099" cy="2975314"/>
            <a:chOff x="6013584" y="1649939"/>
            <a:chExt cx="3035029" cy="2976663"/>
          </a:xfrm>
        </p:grpSpPr>
        <p:grpSp>
          <p:nvGrpSpPr>
            <p:cNvPr id="6" name="Group 5">
              <a:extLst>
                <a:ext uri="{FF2B5EF4-FFF2-40B4-BE49-F238E27FC236}">
                  <a16:creationId xmlns:a16="http://schemas.microsoft.com/office/drawing/2014/main" id="{F656CB75-DF1E-49D2-8C05-7D4711CB6743}"/>
                </a:ext>
              </a:extLst>
            </p:cNvPr>
            <p:cNvGrpSpPr/>
            <p:nvPr/>
          </p:nvGrpSpPr>
          <p:grpSpPr>
            <a:xfrm>
              <a:off x="6013584" y="1649939"/>
              <a:ext cx="3035029" cy="2976663"/>
              <a:chOff x="3605975" y="1155323"/>
              <a:chExt cx="4006169" cy="3906871"/>
            </a:xfrm>
          </p:grpSpPr>
          <p:sp>
            <p:nvSpPr>
              <p:cNvPr id="11" name="Freeform: Shape 10">
                <a:extLst>
                  <a:ext uri="{FF2B5EF4-FFF2-40B4-BE49-F238E27FC236}">
                    <a16:creationId xmlns:a16="http://schemas.microsoft.com/office/drawing/2014/main" id="{F082388B-4F8B-42F8-8A0C-44196C744ECB}"/>
                  </a:ext>
                </a:extLst>
              </p:cNvPr>
              <p:cNvSpPr/>
              <p:nvPr/>
            </p:nvSpPr>
            <p:spPr>
              <a:xfrm>
                <a:off x="3605975" y="1155323"/>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EPA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Programs</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6735924-C526-455A-83CE-B2ECF17F8062}"/>
                  </a:ext>
                </a:extLst>
              </p:cNvPr>
              <p:cNvSpPr/>
              <p:nvPr/>
            </p:nvSpPr>
            <p:spPr>
              <a:xfrm>
                <a:off x="5654276" y="1155323"/>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EPA </a:t>
                </a: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Regions  </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2C05AF3-729E-444B-B959-0E7BFF3506AA}"/>
                  </a:ext>
                </a:extLst>
              </p:cNvPr>
              <p:cNvSpPr/>
              <p:nvPr/>
            </p:nvSpPr>
            <p:spPr>
              <a:xfrm>
                <a:off x="5654276" y="3152854"/>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Tribes           </a:t>
                </a:r>
              </a:p>
            </p:txBody>
          </p:sp>
          <p:sp>
            <p:nvSpPr>
              <p:cNvPr id="14" name="Freeform: Shape 13">
                <a:extLst>
                  <a:ext uri="{FF2B5EF4-FFF2-40B4-BE49-F238E27FC236}">
                    <a16:creationId xmlns:a16="http://schemas.microsoft.com/office/drawing/2014/main" id="{10AB21D4-4AEF-45FB-BA5F-8E4C99CE75D3}"/>
                  </a:ext>
                </a:extLst>
              </p:cNvPr>
              <p:cNvSpPr/>
              <p:nvPr/>
            </p:nvSpPr>
            <p:spPr>
              <a:xfrm>
                <a:off x="3605975" y="3152854"/>
                <a:ext cx="1957868" cy="1909340"/>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States</a:t>
                </a:r>
              </a:p>
            </p:txBody>
          </p:sp>
        </p:grpSp>
        <p:sp>
          <p:nvSpPr>
            <p:cNvPr id="7" name="Arrow: Circular 6">
              <a:extLst>
                <a:ext uri="{FF2B5EF4-FFF2-40B4-BE49-F238E27FC236}">
                  <a16:creationId xmlns:a16="http://schemas.microsoft.com/office/drawing/2014/main" id="{9688166E-4124-47BB-B430-16BE9D568167}"/>
                </a:ext>
              </a:extLst>
            </p:cNvPr>
            <p:cNvSpPr/>
            <p:nvPr/>
          </p:nvSpPr>
          <p:spPr>
            <a:xfrm>
              <a:off x="7229510" y="2537410"/>
              <a:ext cx="675984" cy="573242"/>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en-US" dirty="0"/>
            </a:p>
          </p:txBody>
        </p:sp>
        <p:sp>
          <p:nvSpPr>
            <p:cNvPr id="8" name="Arrow: Circular 7">
              <a:extLst>
                <a:ext uri="{FF2B5EF4-FFF2-40B4-BE49-F238E27FC236}">
                  <a16:creationId xmlns:a16="http://schemas.microsoft.com/office/drawing/2014/main" id="{D4229414-115E-405D-93A4-8FCFA721E313}"/>
                </a:ext>
              </a:extLst>
            </p:cNvPr>
            <p:cNvSpPr/>
            <p:nvPr/>
          </p:nvSpPr>
          <p:spPr>
            <a:xfrm rot="10800000">
              <a:off x="7229510" y="3202069"/>
              <a:ext cx="675984" cy="573242"/>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en-US" dirty="0"/>
            </a:p>
          </p:txBody>
        </p:sp>
        <p:sp>
          <p:nvSpPr>
            <p:cNvPr id="9" name="TextBox 23">
              <a:extLst>
                <a:ext uri="{FF2B5EF4-FFF2-40B4-BE49-F238E27FC236}">
                  <a16:creationId xmlns:a16="http://schemas.microsoft.com/office/drawing/2014/main" id="{2A71A841-C090-4033-A2A2-85CFFBB50377}"/>
                </a:ext>
              </a:extLst>
            </p:cNvPr>
            <p:cNvSpPr txBox="1"/>
            <p:nvPr/>
          </p:nvSpPr>
          <p:spPr>
            <a:xfrm>
              <a:off x="6257915" y="2876661"/>
              <a:ext cx="2619174"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Executive Level Involvement</a:t>
              </a:r>
            </a:p>
          </p:txBody>
        </p:sp>
        <p:sp>
          <p:nvSpPr>
            <p:cNvPr id="10" name="TextBox 24">
              <a:extLst>
                <a:ext uri="{FF2B5EF4-FFF2-40B4-BE49-F238E27FC236}">
                  <a16:creationId xmlns:a16="http://schemas.microsoft.com/office/drawing/2014/main" id="{CA72B8DC-16F5-4904-B170-61A7842CF990}"/>
                </a:ext>
              </a:extLst>
            </p:cNvPr>
            <p:cNvSpPr txBox="1"/>
            <p:nvPr/>
          </p:nvSpPr>
          <p:spPr>
            <a:xfrm>
              <a:off x="6257915" y="3188752"/>
              <a:ext cx="2619174"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Representation Across Data Lifecycle</a:t>
              </a:r>
            </a:p>
          </p:txBody>
        </p:sp>
      </p:grpSp>
      <p:pic>
        <p:nvPicPr>
          <p:cNvPr id="15" name="Picture 14">
            <a:extLst>
              <a:ext uri="{FF2B5EF4-FFF2-40B4-BE49-F238E27FC236}">
                <a16:creationId xmlns:a16="http://schemas.microsoft.com/office/drawing/2014/main" id="{E4F5CA34-041B-5DD4-84E6-D5EC93FC7B7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16" name="Date Placeholder 2">
            <a:extLst>
              <a:ext uri="{FF2B5EF4-FFF2-40B4-BE49-F238E27FC236}">
                <a16:creationId xmlns:a16="http://schemas.microsoft.com/office/drawing/2014/main" id="{0BBFB0C0-1747-5114-FCA4-3D7F79415015}"/>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endParaRPr lang="en-US" dirty="0">
              <a:solidFill>
                <a:srgbClr val="637183"/>
              </a:solidFill>
              <a:latin typeface="Avenir Next LT Pro" panose="020B0504020202020204" pitchFamily="34" charset="0"/>
            </a:endParaRPr>
          </a:p>
        </p:txBody>
      </p:sp>
      <p:sp>
        <p:nvSpPr>
          <p:cNvPr id="17" name="Slide Number Placeholder 4">
            <a:extLst>
              <a:ext uri="{FF2B5EF4-FFF2-40B4-BE49-F238E27FC236}">
                <a16:creationId xmlns:a16="http://schemas.microsoft.com/office/drawing/2014/main" id="{8559F25A-825A-7FD1-1343-18AB37AD549E}"/>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18" name="Graphic 17">
            <a:extLst>
              <a:ext uri="{FF2B5EF4-FFF2-40B4-BE49-F238E27FC236}">
                <a16:creationId xmlns:a16="http://schemas.microsoft.com/office/drawing/2014/main" id="{C0D8DF18-9660-9D58-1106-24B7EB4432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29545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DC48-D2A6-D5BD-0CCD-9106E4199E0F}"/>
              </a:ext>
            </a:extLst>
          </p:cNvPr>
          <p:cNvSpPr>
            <a:spLocks noGrp="1"/>
          </p:cNvSpPr>
          <p:nvPr>
            <p:ph type="title"/>
          </p:nvPr>
        </p:nvSpPr>
        <p:spPr>
          <a:xfrm>
            <a:off x="838200" y="83575"/>
            <a:ext cx="10515600" cy="1325563"/>
          </a:xfrm>
        </p:spPr>
        <p:txBody>
          <a:bodyPr/>
          <a:lstStyle/>
          <a:p>
            <a:r>
              <a:rPr lang="en-US" dirty="0">
                <a:latin typeface="Avenir Next LT Pro" panose="020B0504020202020204" pitchFamily="34" charset="0"/>
              </a:rPr>
              <a:t>Overview : Progress To Date</a:t>
            </a:r>
          </a:p>
        </p:txBody>
      </p:sp>
      <p:sp>
        <p:nvSpPr>
          <p:cNvPr id="3" name="Content Placeholder 2">
            <a:extLst>
              <a:ext uri="{FF2B5EF4-FFF2-40B4-BE49-F238E27FC236}">
                <a16:creationId xmlns:a16="http://schemas.microsoft.com/office/drawing/2014/main" id="{4F5D8124-3E8B-F5E6-C3C7-AB8D1CE8F55A}"/>
              </a:ext>
            </a:extLst>
          </p:cNvPr>
          <p:cNvSpPr>
            <a:spLocks noGrp="1"/>
          </p:cNvSpPr>
          <p:nvPr>
            <p:ph idx="1"/>
          </p:nvPr>
        </p:nvSpPr>
        <p:spPr>
          <a:xfrm>
            <a:off x="661148" y="1553702"/>
            <a:ext cx="11014710" cy="5574275"/>
          </a:xfrm>
        </p:spPr>
        <p:txBody>
          <a:bodyPr>
            <a:normAutofit/>
          </a:bodyPr>
          <a:lstStyle/>
          <a:p>
            <a:pPr marL="0" indent="0">
              <a:buNone/>
            </a:pPr>
            <a:r>
              <a:rPr lang="en-US" sz="2400" b="1" dirty="0">
                <a:latin typeface="Avenir Next LT Pro" panose="020B0504020202020204" pitchFamily="34" charset="0"/>
              </a:rPr>
              <a:t>Phase 3: October 2022 to May 2023 - Charter Development​​</a:t>
            </a:r>
          </a:p>
          <a:p>
            <a:pPr lvl="1"/>
            <a:r>
              <a:rPr lang="en-US" sz="2000" dirty="0">
                <a:latin typeface="Avenir Next LT Pro" panose="020B0504020202020204" pitchFamily="34" charset="0"/>
              </a:rPr>
              <a:t>Identify issues that are in scope</a:t>
            </a:r>
          </a:p>
          <a:p>
            <a:pPr lvl="1"/>
            <a:r>
              <a:rPr lang="en-US" sz="2000" dirty="0">
                <a:latin typeface="Avenir Next LT Pro" panose="020B0504020202020204" pitchFamily="34" charset="0"/>
              </a:rPr>
              <a:t>Define group structure and membership</a:t>
            </a:r>
          </a:p>
          <a:p>
            <a:pPr lvl="1"/>
            <a:r>
              <a:rPr lang="en-US" sz="2000" dirty="0">
                <a:latin typeface="Avenir Next LT Pro" panose="020B0504020202020204" pitchFamily="34" charset="0"/>
              </a:rPr>
              <a:t>Outline voting processes</a:t>
            </a:r>
          </a:p>
          <a:p>
            <a:pPr lvl="1"/>
            <a:r>
              <a:rPr lang="en-US" sz="2000" dirty="0">
                <a:latin typeface="Avenir Next LT Pro" panose="020B0504020202020204" pitchFamily="34" charset="0"/>
              </a:rPr>
              <a:t>Signed Charter (May 2023)</a:t>
            </a:r>
          </a:p>
          <a:p>
            <a:pPr marL="0" indent="0">
              <a:buNone/>
            </a:pPr>
            <a:r>
              <a:rPr lang="en-US" sz="2400" b="1" dirty="0">
                <a:latin typeface="Avenir Next LT Pro" panose="020B0504020202020204" pitchFamily="34" charset="0"/>
              </a:rPr>
              <a:t>Phase 4: June 2023 to Present - Regulated Facility Data Governance Subgroup​</a:t>
            </a:r>
          </a:p>
          <a:p>
            <a:pPr lvl="1"/>
            <a:r>
              <a:rPr lang="en-US" sz="2000" b="1" dirty="0">
                <a:latin typeface="Avenir Next LT Pro" panose="020B0504020202020204" pitchFamily="34" charset="0"/>
              </a:rPr>
              <a:t>Key Themes</a:t>
            </a:r>
          </a:p>
          <a:p>
            <a:pPr lvl="2"/>
            <a:r>
              <a:rPr lang="en-US" sz="1800" dirty="0">
                <a:latin typeface="Avenir Next LT Pro" panose="020B0504020202020204" pitchFamily="34" charset="0"/>
              </a:rPr>
              <a:t>Emphasis on high-level questions, decisions and principles​</a:t>
            </a:r>
          </a:p>
          <a:p>
            <a:pPr lvl="2"/>
            <a:r>
              <a:rPr lang="en-US" sz="1800" dirty="0">
                <a:latin typeface="Avenir Next LT Pro" panose="020B0504020202020204" pitchFamily="34" charset="0"/>
              </a:rPr>
              <a:t>Continuously refine overall approach for managing regulated facility data</a:t>
            </a:r>
          </a:p>
          <a:p>
            <a:pPr lvl="2"/>
            <a:r>
              <a:rPr lang="en-US" sz="1800" dirty="0">
                <a:latin typeface="Avenir Next LT Pro" panose="020B0504020202020204" pitchFamily="34" charset="0"/>
              </a:rPr>
              <a:t>Obtain consensus and “buy-in”​</a:t>
            </a:r>
          </a:p>
          <a:p>
            <a:pPr lvl="2"/>
            <a:r>
              <a:rPr lang="en-US" sz="1800" dirty="0">
                <a:latin typeface="Avenir Next LT Pro" panose="020B0504020202020204" pitchFamily="34" charset="0"/>
              </a:rPr>
              <a:t>Details regarding implementation taken care of separately through the application-level governance (ex. Change Control Boards)​</a:t>
            </a:r>
          </a:p>
          <a:p>
            <a:pPr lvl="2"/>
            <a:endParaRPr lang="en-US" sz="1800" dirty="0">
              <a:latin typeface="Avenir Next LT Pro" panose="020B0504020202020204" pitchFamily="34" charset="0"/>
            </a:endParaRPr>
          </a:p>
        </p:txBody>
      </p:sp>
      <p:pic>
        <p:nvPicPr>
          <p:cNvPr id="6" name="Picture 5">
            <a:extLst>
              <a:ext uri="{FF2B5EF4-FFF2-40B4-BE49-F238E27FC236}">
                <a16:creationId xmlns:a16="http://schemas.microsoft.com/office/drawing/2014/main" id="{6AB2250F-E391-1A97-3404-FBE7685098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83877" y="206477"/>
            <a:ext cx="2118852" cy="2118852"/>
          </a:xfrm>
          <a:prstGeom prst="rect">
            <a:avLst/>
          </a:prstGeom>
        </p:spPr>
      </p:pic>
      <p:pic>
        <p:nvPicPr>
          <p:cNvPr id="8" name="Picture 7">
            <a:extLst>
              <a:ext uri="{FF2B5EF4-FFF2-40B4-BE49-F238E27FC236}">
                <a16:creationId xmlns:a16="http://schemas.microsoft.com/office/drawing/2014/main" id="{EA091361-DA9C-B95E-001A-76956DCEB12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06111" y="4267106"/>
            <a:ext cx="1037192" cy="1037192"/>
          </a:xfrm>
          <a:prstGeom prst="rect">
            <a:avLst/>
          </a:prstGeom>
        </p:spPr>
      </p:pic>
      <p:pic>
        <p:nvPicPr>
          <p:cNvPr id="4" name="Picture 3">
            <a:extLst>
              <a:ext uri="{FF2B5EF4-FFF2-40B4-BE49-F238E27FC236}">
                <a16:creationId xmlns:a16="http://schemas.microsoft.com/office/drawing/2014/main" id="{D053C6F7-BBAE-BA18-E819-13850C7BA90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AA5396A2-9FF8-BD44-20ED-5E9239AD8518}"/>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rPr>
              <a:t>9/18/2024</a:t>
            </a:r>
          </a:p>
        </p:txBody>
      </p:sp>
      <p:sp>
        <p:nvSpPr>
          <p:cNvPr id="7" name="Slide Number Placeholder 4">
            <a:extLst>
              <a:ext uri="{FF2B5EF4-FFF2-40B4-BE49-F238E27FC236}">
                <a16:creationId xmlns:a16="http://schemas.microsoft.com/office/drawing/2014/main" id="{1EA58900-4D5F-0C9A-1990-8176529EB673}"/>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9" name="Graphic 8">
            <a:extLst>
              <a:ext uri="{FF2B5EF4-FFF2-40B4-BE49-F238E27FC236}">
                <a16:creationId xmlns:a16="http://schemas.microsoft.com/office/drawing/2014/main" id="{4ABD4F13-E59D-7CC5-D2F2-0BD6247D6D9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28326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8087-3169-3DB6-5621-4DF4AA419FB8}"/>
              </a:ext>
            </a:extLst>
          </p:cNvPr>
          <p:cNvSpPr>
            <a:spLocks noGrp="1"/>
          </p:cNvSpPr>
          <p:nvPr>
            <p:ph type="title"/>
          </p:nvPr>
        </p:nvSpPr>
        <p:spPr/>
        <p:txBody>
          <a:bodyPr/>
          <a:lstStyle/>
          <a:p>
            <a:r>
              <a:rPr lang="en-US" dirty="0">
                <a:latin typeface="Avenir Next LT Pro" panose="020B0504020202020204" pitchFamily="34" charset="0"/>
              </a:rPr>
              <a:t>Overview : Progress To Date</a:t>
            </a:r>
            <a:endParaRPr lang="en-US" dirty="0"/>
          </a:p>
        </p:txBody>
      </p:sp>
      <p:sp>
        <p:nvSpPr>
          <p:cNvPr id="3" name="Content Placeholder 2">
            <a:extLst>
              <a:ext uri="{FF2B5EF4-FFF2-40B4-BE49-F238E27FC236}">
                <a16:creationId xmlns:a16="http://schemas.microsoft.com/office/drawing/2014/main" id="{33668C62-160D-B38A-530C-CDC50B4FBF39}"/>
              </a:ext>
            </a:extLst>
          </p:cNvPr>
          <p:cNvSpPr>
            <a:spLocks noGrp="1"/>
          </p:cNvSpPr>
          <p:nvPr>
            <p:ph idx="1"/>
          </p:nvPr>
        </p:nvSpPr>
        <p:spPr>
          <a:xfrm>
            <a:off x="519247" y="1574178"/>
            <a:ext cx="6296130" cy="4351338"/>
          </a:xfrm>
        </p:spPr>
        <p:txBody>
          <a:bodyPr/>
          <a:lstStyle/>
          <a:p>
            <a:pPr lvl="2"/>
            <a:endParaRPr lang="en-US" dirty="0">
              <a:latin typeface="Avenir Next LT Pro" panose="020B0504020202020204" pitchFamily="34" charset="0"/>
            </a:endParaRPr>
          </a:p>
          <a:p>
            <a:pPr marL="0" indent="0">
              <a:buNone/>
            </a:pPr>
            <a:r>
              <a:rPr lang="en-US" b="1" dirty="0">
                <a:latin typeface="Avenir Next LT Pro" panose="020B0504020202020204" pitchFamily="34" charset="0"/>
              </a:rPr>
              <a:t>Some Initial Actions/Products:​</a:t>
            </a:r>
          </a:p>
          <a:p>
            <a:pPr lvl="1"/>
            <a:r>
              <a:rPr lang="en-US" dirty="0">
                <a:latin typeface="Avenir Next LT Pro" panose="020B0504020202020204" pitchFamily="34" charset="0"/>
              </a:rPr>
              <a:t>High Level Principles: May 2024</a:t>
            </a:r>
          </a:p>
          <a:p>
            <a:pPr lvl="2"/>
            <a:r>
              <a:rPr lang="en-US" dirty="0">
                <a:latin typeface="Avenir Next LT Pro" panose="020B0504020202020204" pitchFamily="34" charset="0"/>
              </a:rPr>
              <a:t>First official membership vote</a:t>
            </a:r>
          </a:p>
          <a:p>
            <a:pPr lvl="2"/>
            <a:r>
              <a:rPr lang="en-US" dirty="0">
                <a:latin typeface="Avenir Next LT Pro" panose="020B0504020202020204" pitchFamily="34" charset="0"/>
              </a:rPr>
              <a:t>100% concurrence (some with comments)</a:t>
            </a:r>
          </a:p>
          <a:p>
            <a:pPr lvl="2"/>
            <a:endParaRPr lang="en-US" dirty="0">
              <a:latin typeface="Avenir Next LT Pro" panose="020B0504020202020204" pitchFamily="34" charset="0"/>
            </a:endParaRPr>
          </a:p>
          <a:p>
            <a:pPr lvl="1"/>
            <a:r>
              <a:rPr lang="en-US" dirty="0">
                <a:latin typeface="Avenir Next LT Pro" panose="020B0504020202020204" pitchFamily="34" charset="0"/>
              </a:rPr>
              <a:t>In Progress</a:t>
            </a:r>
          </a:p>
          <a:p>
            <a:pPr lvl="2"/>
            <a:r>
              <a:rPr lang="en-US" dirty="0">
                <a:latin typeface="Avenir Next LT Pro" panose="020B0504020202020204" pitchFamily="34" charset="0"/>
              </a:rPr>
              <a:t>Core Facility Data Model</a:t>
            </a:r>
          </a:p>
          <a:p>
            <a:pPr lvl="2"/>
            <a:r>
              <a:rPr lang="en-US" dirty="0">
                <a:latin typeface="Avenir Next LT Pro" panose="020B0504020202020204" pitchFamily="34" charset="0"/>
              </a:rPr>
              <a:t>Facility Terminology Proposal</a:t>
            </a:r>
          </a:p>
          <a:p>
            <a:pPr lvl="2"/>
            <a:r>
              <a:rPr lang="en-US" dirty="0">
                <a:latin typeface="Avenir Next LT Pro" panose="020B0504020202020204" pitchFamily="34" charset="0"/>
              </a:rPr>
              <a:t>Documenting Roles and Responsibilities across the Facility Data Lifecycle​</a:t>
            </a:r>
            <a:endParaRPr lang="en-US" dirty="0"/>
          </a:p>
        </p:txBody>
      </p:sp>
      <p:pic>
        <p:nvPicPr>
          <p:cNvPr id="14" name="Picture 13" descr="Screenshot of Regulated Facility Data High Level Principles document.">
            <a:extLst>
              <a:ext uri="{FF2B5EF4-FFF2-40B4-BE49-F238E27FC236}">
                <a16:creationId xmlns:a16="http://schemas.microsoft.com/office/drawing/2014/main" id="{D3347772-F23E-7908-7D0B-FA8938A5412C}"/>
              </a:ext>
            </a:extLst>
          </p:cNvPr>
          <p:cNvPicPr>
            <a:picLocks noChangeAspect="1"/>
          </p:cNvPicPr>
          <p:nvPr/>
        </p:nvPicPr>
        <p:blipFill>
          <a:blip r:embed="rId3"/>
          <a:stretch>
            <a:fillRect/>
          </a:stretch>
        </p:blipFill>
        <p:spPr>
          <a:xfrm>
            <a:off x="6613960" y="1794952"/>
            <a:ext cx="5317915" cy="3909791"/>
          </a:xfrm>
          <a:prstGeom prst="rect">
            <a:avLst/>
          </a:prstGeom>
          <a:ln>
            <a:solidFill>
              <a:schemeClr val="tx1"/>
            </a:solidFill>
          </a:ln>
        </p:spPr>
      </p:pic>
      <p:pic>
        <p:nvPicPr>
          <p:cNvPr id="4" name="Picture 3">
            <a:extLst>
              <a:ext uri="{FF2B5EF4-FFF2-40B4-BE49-F238E27FC236}">
                <a16:creationId xmlns:a16="http://schemas.microsoft.com/office/drawing/2014/main" id="{4A0F02B9-047C-6947-FFB7-3518E63C7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D044CD69-A46F-F409-0F7D-E4A9194D38DB}"/>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5767EA27-BBD4-6E6D-E76A-AF150D04C296}"/>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7" name="Graphic 6">
            <a:extLst>
              <a:ext uri="{FF2B5EF4-FFF2-40B4-BE49-F238E27FC236}">
                <a16:creationId xmlns:a16="http://schemas.microsoft.com/office/drawing/2014/main" id="{574CEA6D-8C16-D7D0-6164-DB8F18A0E39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60830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8087-3169-3DB6-5621-4DF4AA419FB8}"/>
              </a:ext>
            </a:extLst>
          </p:cNvPr>
          <p:cNvSpPr>
            <a:spLocks noGrp="1"/>
          </p:cNvSpPr>
          <p:nvPr>
            <p:ph type="title"/>
          </p:nvPr>
        </p:nvSpPr>
        <p:spPr>
          <a:xfrm>
            <a:off x="369277" y="399269"/>
            <a:ext cx="11822723" cy="1325563"/>
          </a:xfrm>
        </p:spPr>
        <p:txBody>
          <a:bodyPr/>
          <a:lstStyle/>
          <a:p>
            <a:r>
              <a:rPr lang="en-US" dirty="0">
                <a:latin typeface="Avenir Next LT Pro" panose="020B0504020202020204" pitchFamily="34" charset="0"/>
              </a:rPr>
              <a:t>Regulated Facility Data High Level Principles</a:t>
            </a:r>
            <a:endParaRPr lang="en-US" dirty="0"/>
          </a:p>
        </p:txBody>
      </p:sp>
      <p:sp>
        <p:nvSpPr>
          <p:cNvPr id="3" name="Content Placeholder 2">
            <a:extLst>
              <a:ext uri="{FF2B5EF4-FFF2-40B4-BE49-F238E27FC236}">
                <a16:creationId xmlns:a16="http://schemas.microsoft.com/office/drawing/2014/main" id="{33668C62-160D-B38A-530C-CDC50B4FBF39}"/>
              </a:ext>
            </a:extLst>
          </p:cNvPr>
          <p:cNvSpPr>
            <a:spLocks noGrp="1"/>
          </p:cNvSpPr>
          <p:nvPr>
            <p:ph idx="1"/>
          </p:nvPr>
        </p:nvSpPr>
        <p:spPr>
          <a:xfrm>
            <a:off x="657329" y="1826577"/>
            <a:ext cx="10515600" cy="4351338"/>
          </a:xfrm>
        </p:spPr>
        <p:txBody>
          <a:bodyPr>
            <a:normAutofit/>
          </a:bodyPr>
          <a:lstStyle/>
          <a:p>
            <a:pPr lvl="1"/>
            <a:r>
              <a:rPr lang="en-US" dirty="0">
                <a:latin typeface="Avenir Next LT Pro" panose="020B0504020202020204" pitchFamily="34" charset="0"/>
              </a:rPr>
              <a:t>Intended to guide decisions related to enterprise facility data management processes and the related systems and partners</a:t>
            </a:r>
          </a:p>
          <a:p>
            <a:pPr lvl="1"/>
            <a:r>
              <a:rPr lang="en-US" dirty="0">
                <a:latin typeface="Avenir Next LT Pro" panose="020B0504020202020204" pitchFamily="34" charset="0"/>
              </a:rPr>
              <a:t>They do not prescribe any specific technology, standard, or implementation</a:t>
            </a:r>
          </a:p>
          <a:p>
            <a:pPr marL="457200" lvl="1" indent="0">
              <a:buNone/>
            </a:pPr>
            <a:endParaRPr lang="en-US" dirty="0">
              <a:latin typeface="Avenir Next LT Pro" panose="020B0504020202020204" pitchFamily="34" charset="0"/>
            </a:endParaRPr>
          </a:p>
          <a:p>
            <a:pPr marL="457200" lvl="1" indent="0">
              <a:buNone/>
            </a:pPr>
            <a:r>
              <a:rPr lang="en-US" b="1" u="sng" dirty="0">
                <a:latin typeface="Avenir Next LT Pro" panose="020B0504020202020204" pitchFamily="34" charset="0"/>
              </a:rPr>
              <a:t>High Level Principle categories</a:t>
            </a:r>
            <a:r>
              <a:rPr lang="en-US" dirty="0">
                <a:latin typeface="Avenir Next LT Pro" panose="020B0504020202020204" pitchFamily="34" charset="0"/>
              </a:rPr>
              <a:t>: </a:t>
            </a:r>
          </a:p>
          <a:p>
            <a:pPr lvl="2"/>
            <a:r>
              <a:rPr lang="en-US" dirty="0">
                <a:latin typeface="Avenir Next LT Pro" panose="020B0504020202020204" pitchFamily="34" charset="0"/>
              </a:rPr>
              <a:t>Data Stewardship</a:t>
            </a:r>
          </a:p>
          <a:p>
            <a:pPr lvl="2"/>
            <a:r>
              <a:rPr lang="en-US" dirty="0">
                <a:latin typeface="Avenir Next LT Pro" panose="020B0504020202020204" pitchFamily="34" charset="0"/>
              </a:rPr>
              <a:t>Data Accuracy</a:t>
            </a:r>
          </a:p>
          <a:p>
            <a:pPr lvl="2"/>
            <a:r>
              <a:rPr lang="en-US" dirty="0">
                <a:latin typeface="Avenir Next LT Pro" panose="020B0504020202020204" pitchFamily="34" charset="0"/>
              </a:rPr>
              <a:t>Data Consistency Across Partners</a:t>
            </a:r>
          </a:p>
          <a:p>
            <a:pPr lvl="2"/>
            <a:r>
              <a:rPr lang="en-US" dirty="0">
                <a:latin typeface="Avenir Next LT Pro" panose="020B0504020202020204" pitchFamily="34" charset="0"/>
              </a:rPr>
              <a:t>Data Accessibility and Transparency</a:t>
            </a:r>
          </a:p>
          <a:p>
            <a:pPr lvl="2"/>
            <a:r>
              <a:rPr lang="en-US" dirty="0">
                <a:latin typeface="Avenir Next LT Pro" panose="020B0504020202020204" pitchFamily="34" charset="0"/>
              </a:rPr>
              <a:t>Data Transparency</a:t>
            </a:r>
            <a:endParaRPr lang="en-US" dirty="0"/>
          </a:p>
        </p:txBody>
      </p:sp>
      <p:pic>
        <p:nvPicPr>
          <p:cNvPr id="4" name="Picture 3">
            <a:extLst>
              <a:ext uri="{FF2B5EF4-FFF2-40B4-BE49-F238E27FC236}">
                <a16:creationId xmlns:a16="http://schemas.microsoft.com/office/drawing/2014/main" id="{4A0F02B9-047C-6947-FFB7-3518E63C751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5" name="Date Placeholder 2">
            <a:extLst>
              <a:ext uri="{FF2B5EF4-FFF2-40B4-BE49-F238E27FC236}">
                <a16:creationId xmlns:a16="http://schemas.microsoft.com/office/drawing/2014/main" id="{D044CD69-A46F-F409-0F7D-E4A9194D38DB}"/>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5767EA27-BBD4-6E6D-E76A-AF150D04C296}"/>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pic>
        <p:nvPicPr>
          <p:cNvPr id="7" name="Graphic 6">
            <a:extLst>
              <a:ext uri="{FF2B5EF4-FFF2-40B4-BE49-F238E27FC236}">
                <a16:creationId xmlns:a16="http://schemas.microsoft.com/office/drawing/2014/main" id="{574CEA6D-8C16-D7D0-6164-DB8F18A0E3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11093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2024-07-31T13:03:17+00:00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E75AA3F6FFC46A766285C928D835A" ma:contentTypeVersion="12" ma:contentTypeDescription="Create a new document." ma:contentTypeScope="" ma:versionID="3e373e639e55de881dc9d4c2f432d40c">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6127f74-6cff-4b03-b838-a2cf971c4c38" xmlns:ns6="4bd50a48-0c16-4bef-a37e-2af178e51857" targetNamespace="http://schemas.microsoft.com/office/2006/metadata/properties" ma:root="true" ma:fieldsID="6552ce49125f2b2b0bd8bc1692d8ee95" ns1:_="" ns2:_="" ns3:_="" ns4:_="" ns5:_="" ns6:_="">
    <xsd:import namespace="http://schemas.microsoft.com/sharepoint/v3"/>
    <xsd:import namespace="4ffa91fb-a0ff-4ac5-b2db-65c790d184a4"/>
    <xsd:import namespace="http://schemas.microsoft.com/sharepoint.v3"/>
    <xsd:import namespace="http://schemas.microsoft.com/sharepoint/v3/fields"/>
    <xsd:import namespace="a6127f74-6cff-4b03-b838-a2cf971c4c38"/>
    <xsd:import namespace="4bd50a48-0c16-4bef-a37e-2af178e51857"/>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ObjectDetectorVersions" minOccurs="0"/>
                <xsd:element ref="ns5:MediaServiceSearchProperties" minOccurs="0"/>
                <xsd:element ref="ns6:SharedWithUsers" minOccurs="0"/>
                <xsd:element ref="ns6:SharedWithDetails" minOccurs="0"/>
                <xsd:element ref="ns5:MediaServiceDateTaken" minOccurs="0"/>
                <xsd:element ref="ns5:MediaServiceGenerationTime" minOccurs="0"/>
                <xsd:element ref="ns5:MediaServiceEventHashCode"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a9e0e938-222f-4b7a-a370-d415542bce61}" ma:internalName="TaxCatchAllLabel" ma:readOnly="true" ma:showField="CatchAllDataLabel" ma:web="4bd50a48-0c16-4bef-a37e-2af178e5185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a9e0e938-222f-4b7a-a370-d415542bce61}" ma:internalName="TaxCatchAll" ma:showField="CatchAllData" ma:web="4bd50a48-0c16-4bef-a37e-2af178e518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127f74-6cff-4b03-b838-a2cf971c4c3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DateTaken" ma:index="34" nillable="true" ma:displayName="MediaServiceDateTaken" ma:hidden="true" ma:indexed="true" ma:internalName="MediaServiceDateTake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d50a48-0c16-4bef-a37e-2af178e51857"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07C8BF04-DF4A-408B-9A78-FAD3D2009B95}">
  <ds:schemaRefs>
    <ds:schemaRef ds:uri="http://schemas.microsoft.com/sharepoint/v3/contenttype/forms"/>
  </ds:schemaRefs>
</ds:datastoreItem>
</file>

<file path=customXml/itemProps2.xml><?xml version="1.0" encoding="utf-8"?>
<ds:datastoreItem xmlns:ds="http://schemas.openxmlformats.org/officeDocument/2006/customXml" ds:itemID="{1B7E0259-B69C-4DB4-8BB1-A228BFC3C7EE}">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 ds:uri="4ffa91fb-a0ff-4ac5-b2db-65c790d184a4"/>
    <ds:schemaRef ds:uri="http://schemas.microsoft.com/sharepoint.v3"/>
  </ds:schemaRefs>
</ds:datastoreItem>
</file>

<file path=customXml/itemProps3.xml><?xml version="1.0" encoding="utf-8"?>
<ds:datastoreItem xmlns:ds="http://schemas.openxmlformats.org/officeDocument/2006/customXml" ds:itemID="{94A1FD13-87F5-4D8A-BC06-660F87772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6127f74-6cff-4b03-b838-a2cf971c4c38"/>
    <ds:schemaRef ds:uri="4bd50a48-0c16-4bef-a37e-2af178e518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BE9141D-8EA1-4CCC-A7A2-DBA27E28573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2851</TotalTime>
  <Words>1937</Words>
  <Application>Microsoft Office PowerPoint</Application>
  <PresentationFormat>Widescreen</PresentationFormat>
  <Paragraphs>266</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Calibri Light</vt:lpstr>
      <vt:lpstr>Courier New</vt:lpstr>
      <vt:lpstr>Office Theme</vt:lpstr>
      <vt:lpstr>Regulated Facility Data Governance Subgroup</vt:lpstr>
      <vt:lpstr>Agenda</vt:lpstr>
      <vt:lpstr>Overview: Background</vt:lpstr>
      <vt:lpstr>Overview: Background</vt:lpstr>
      <vt:lpstr>Overview: Background (cont’d)</vt:lpstr>
      <vt:lpstr>Overview: Background (cont’d)</vt:lpstr>
      <vt:lpstr>Overview : Progress To Date</vt:lpstr>
      <vt:lpstr>Overview : Progress To Date</vt:lpstr>
      <vt:lpstr>Regulated Facility Data High Level Principles</vt:lpstr>
      <vt:lpstr>Subgroup Organization and Structure</vt:lpstr>
      <vt:lpstr>Task Forces</vt:lpstr>
      <vt:lpstr>Task Forces</vt:lpstr>
      <vt:lpstr>Common Facility Data Model update</vt:lpstr>
      <vt:lpstr>Common Facility Data Model update</vt:lpstr>
      <vt:lpstr>Data Lifecycle Roles and Responsibilities update</vt:lpstr>
      <vt:lpstr>Data Lifecycle Roles and Responsibilities update</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 Alexander</dc:creator>
  <cp:lastModifiedBy>Kelly, Matthew</cp:lastModifiedBy>
  <cp:revision>16</cp:revision>
  <dcterms:created xsi:type="dcterms:W3CDTF">2024-07-31T12:39:15Z</dcterms:created>
  <dcterms:modified xsi:type="dcterms:W3CDTF">2024-09-12T18:46:29Z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0x01010050FE75AA3F6FFC46A766285C928D835A</vt:lpwstr>
  </property>
  <property fmtid="{D5CDD505-2E9C-101B-9397-08002B2CF9AE}" pid="3" name="TaxKeyword">
    <vt:lpwstr/>
  </property>
  <property fmtid="{D5CDD505-2E9C-101B-9397-08002B2CF9AE}" pid="4" name="Document Type">
    <vt:lpwstr/>
  </property>
  <property fmtid="{D5CDD505-2E9C-101B-9397-08002B2CF9AE}" pid="5" name="e3f09c3df709400db2417a7161762d62">
    <vt:lpwstr/>
  </property>
  <property fmtid="{D5CDD505-2E9C-101B-9397-08002B2CF9AE}" pid="6" name="EPA_x0020_Subject">
    <vt:lpwstr/>
  </property>
</Properties>
</file>