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sldIdLst>
    <p:sldId id="1559" r:id="rId6"/>
    <p:sldId id="1699" r:id="rId7"/>
    <p:sldId id="1698" r:id="rId8"/>
    <p:sldId id="1679" r:id="rId9"/>
    <p:sldId id="1680" r:id="rId10"/>
    <p:sldId id="1711" r:id="rId11"/>
    <p:sldId id="1683" r:id="rId12"/>
    <p:sldId id="1684" r:id="rId13"/>
    <p:sldId id="1690" r:id="rId14"/>
    <p:sldId id="1696" r:id="rId15"/>
    <p:sldId id="1689" r:id="rId16"/>
    <p:sldId id="1697" r:id="rId17"/>
    <p:sldId id="1693" r:id="rId18"/>
    <p:sldId id="1702" r:id="rId19"/>
    <p:sldId id="1703" r:id="rId20"/>
    <p:sldId id="1704" r:id="rId21"/>
    <p:sldId id="1705" r:id="rId22"/>
    <p:sldId id="1706" r:id="rId23"/>
    <p:sldId id="1707" r:id="rId24"/>
    <p:sldId id="1708" r:id="rId25"/>
    <p:sldId id="1709" r:id="rId26"/>
    <p:sldId id="1695" r:id="rId27"/>
    <p:sldId id="1710" r:id="rId28"/>
    <p:sldId id="1678" r:id="rId29"/>
    <p:sldId id="15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18A314-3E16-8C7E-FFF0-D330B0A6FF2E}" name="Young, Dwane" initials="YD" userId="S::Young.Dwane@epa.gov::76854beb-a8c1-47a7-a3ee-9ccc4e54fd17" providerId="AD"/>
  <p188:author id="{3D5C9D42-2E6D-4480-187E-AD6BB78402BB}" name="Narang, Akshay" initials="NA" userId="S::narang.akshay@epa.gov::d0b0f5f2-3aa1-4a45-bb5e-27b22a7014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D6716"/>
    <a:srgbClr val="F8991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5597" autoAdjust="0"/>
  </p:normalViewPr>
  <p:slideViewPr>
    <p:cSldViewPr snapToGrid="0">
      <p:cViewPr varScale="1">
        <p:scale>
          <a:sx n="72" d="100"/>
          <a:sy n="72" d="100"/>
        </p:scale>
        <p:origin x="202" y="67"/>
      </p:cViewPr>
      <p:guideLst/>
    </p:cSldViewPr>
  </p:slideViewPr>
  <p:outlineViewPr>
    <p:cViewPr>
      <p:scale>
        <a:sx n="33" d="100"/>
        <a:sy n="33" d="100"/>
      </p:scale>
      <p:origin x="0" y="-76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Matthew" userId="30a02ab0-794e-441f-81b1-9b371adf0057" providerId="ADAL" clId="{ABFF3AE1-D03F-462C-AC30-9A92C9B44547}"/>
    <pc:docChg chg="undo custSel addSld modSld">
      <pc:chgData name="Kelly, Matthew" userId="30a02ab0-794e-441f-81b1-9b371adf0057" providerId="ADAL" clId="{ABFF3AE1-D03F-462C-AC30-9A92C9B44547}" dt="2024-09-12T20:24:46.308" v="44" actId="20577"/>
      <pc:docMkLst>
        <pc:docMk/>
      </pc:docMkLst>
      <pc:sldChg chg="modSp add mod">
        <pc:chgData name="Kelly, Matthew" userId="30a02ab0-794e-441f-81b1-9b371adf0057" providerId="ADAL" clId="{ABFF3AE1-D03F-462C-AC30-9A92C9B44547}" dt="2024-09-12T20:24:46.308" v="44" actId="20577"/>
        <pc:sldMkLst>
          <pc:docMk/>
          <pc:sldMk cId="736015636" sldId="1678"/>
        </pc:sldMkLst>
        <pc:spChg chg="mod">
          <ac:chgData name="Kelly, Matthew" userId="30a02ab0-794e-441f-81b1-9b371adf0057" providerId="ADAL" clId="{ABFF3AE1-D03F-462C-AC30-9A92C9B44547}" dt="2024-09-12T20:24:46.308" v="44" actId="20577"/>
          <ac:spMkLst>
            <pc:docMk/>
            <pc:sldMk cId="736015636" sldId="1678"/>
            <ac:spMk id="10" creationId="{4BC20AB5-1E51-6092-FD9D-EEFE46D7108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5ACBF-4173-41EB-BA37-CCCCCCCDA824}"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602A8869-E5C3-4C73-B141-A11B9BAA703D}">
      <dgm:prSet/>
      <dgm:spPr/>
      <dgm:t>
        <a:bodyPr/>
        <a:lstStyle/>
        <a:p>
          <a:pPr rtl="0">
            <a:defRPr b="1"/>
          </a:pPr>
          <a:r>
            <a:rPr lang="en-US" b="0">
              <a:latin typeface="Verdana"/>
              <a:ea typeface="Verdana"/>
              <a:cs typeface="Verdana"/>
            </a:rPr>
            <a:t>Improves data quality by standarizing the different names of chemicals, industries, Tribes, etc. </a:t>
          </a:r>
          <a:endParaRPr lang="en-US" b="0">
            <a:latin typeface="Calibri Light" panose="020F0302020204030204"/>
            <a:ea typeface="Verdana"/>
            <a:cs typeface="Calibri Light" panose="020F0302020204030204"/>
          </a:endParaRPr>
        </a:p>
      </dgm:t>
    </dgm:pt>
    <dgm:pt modelId="{29763CAE-346E-4379-89FC-57C6C577A101}" type="parTrans" cxnId="{9EC3EB65-B6E5-4AE5-89E3-CB6B87CE57A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854710D-6E1F-42AE-BC8A-72B5B1B5B018}" type="sibTrans" cxnId="{9EC3EB65-B6E5-4AE5-89E3-CB6B87CE57A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1136CDB-A1CE-41F3-AA82-F04E050797E3}">
      <dgm:prSet phldr="0"/>
      <dgm:spPr/>
      <dgm:t>
        <a:bodyPr/>
        <a:lstStyle/>
        <a:p>
          <a:pPr rtl="0">
            <a:defRPr b="1"/>
          </a:pPr>
          <a:r>
            <a:rPr lang="en-US">
              <a:latin typeface="Verdana"/>
              <a:ea typeface="Verdana"/>
              <a:cs typeface="Verdana"/>
            </a:rPr>
            <a:t>Standardize</a:t>
          </a:r>
        </a:p>
      </dgm:t>
    </dgm:pt>
    <dgm:pt modelId="{B1D201FF-27F3-4010-A1D1-CD218D583AEA}" type="parTrans" cxnId="{8CA2624C-FB8A-46FF-8F76-B67FB84D50FA}">
      <dgm:prSet/>
      <dgm:spPr/>
      <dgm:t>
        <a:bodyPr/>
        <a:lstStyle/>
        <a:p>
          <a:endParaRPr lang="en-US"/>
        </a:p>
      </dgm:t>
    </dgm:pt>
    <dgm:pt modelId="{B620D1DB-AE45-449E-A7BC-7BF2DAAD8B30}" type="sibTrans" cxnId="{8CA2624C-FB8A-46FF-8F76-B67FB84D50FA}">
      <dgm:prSet/>
      <dgm:spPr/>
      <dgm:t>
        <a:bodyPr/>
        <a:lstStyle/>
        <a:p>
          <a:endParaRPr lang="en-US"/>
        </a:p>
      </dgm:t>
    </dgm:pt>
    <dgm:pt modelId="{3ECAFB19-F89D-4AB7-B572-3E0D88682AC7}">
      <dgm:prSet phldr="0"/>
      <dgm:spPr/>
      <dgm:t>
        <a:bodyPr/>
        <a:lstStyle/>
        <a:p>
          <a:pPr rtl="0"/>
          <a:r>
            <a:rPr lang="en-US" b="0">
              <a:latin typeface="Verdana"/>
              <a:ea typeface="Verdana"/>
              <a:cs typeface="Verdana"/>
            </a:rPr>
            <a:t>To solve the different reporting structures and requirements of laws, EPA regulations, policies, and guidance</a:t>
          </a:r>
          <a:endParaRPr lang="en-US"/>
        </a:p>
      </dgm:t>
    </dgm:pt>
    <dgm:pt modelId="{B5CAF47C-D9E0-48F9-9B26-162254A176AD}" type="parTrans" cxnId="{F3D36513-5F68-4CFD-BC85-8C83B1445645}">
      <dgm:prSet/>
      <dgm:spPr/>
      <dgm:t>
        <a:bodyPr/>
        <a:lstStyle/>
        <a:p>
          <a:endParaRPr lang="en-US"/>
        </a:p>
      </dgm:t>
    </dgm:pt>
    <dgm:pt modelId="{3A82C7C7-52AE-400A-BDB8-7D538FD18EF6}" type="sibTrans" cxnId="{F3D36513-5F68-4CFD-BC85-8C83B1445645}">
      <dgm:prSet/>
      <dgm:spPr/>
      <dgm:t>
        <a:bodyPr/>
        <a:lstStyle/>
        <a:p>
          <a:endParaRPr lang="en-US"/>
        </a:p>
      </dgm:t>
    </dgm:pt>
    <dgm:pt modelId="{4839EAE9-3F5F-4C61-B533-7F23187C8724}">
      <dgm:prSet phldr="0"/>
      <dgm:spPr/>
      <dgm:t>
        <a:bodyPr/>
        <a:lstStyle/>
        <a:p>
          <a:pPr>
            <a:defRPr b="1"/>
          </a:pPr>
          <a:r>
            <a:rPr lang="en-US" b="1">
              <a:latin typeface="Verdana"/>
              <a:ea typeface="Verdana"/>
              <a:cs typeface="Verdana"/>
            </a:rPr>
            <a:t>Provide</a:t>
          </a:r>
        </a:p>
      </dgm:t>
    </dgm:pt>
    <dgm:pt modelId="{0D4BF96D-36F7-41CA-99EF-4A731BC7A610}" type="parTrans" cxnId="{4C71E95C-5654-4ABC-9502-A67EA4D3775D}">
      <dgm:prSet/>
      <dgm:spPr/>
      <dgm:t>
        <a:bodyPr/>
        <a:lstStyle/>
        <a:p>
          <a:endParaRPr lang="en-US"/>
        </a:p>
      </dgm:t>
    </dgm:pt>
    <dgm:pt modelId="{EEF200FC-B959-4ED1-9970-24912097BC90}" type="sibTrans" cxnId="{4C71E95C-5654-4ABC-9502-A67EA4D3775D}">
      <dgm:prSet/>
      <dgm:spPr/>
      <dgm:t>
        <a:bodyPr/>
        <a:lstStyle/>
        <a:p>
          <a:endParaRPr lang="en-US"/>
        </a:p>
      </dgm:t>
    </dgm:pt>
    <dgm:pt modelId="{ADC13037-6A9A-4821-860C-15CAC04F378C}">
      <dgm:prSet phldr="0"/>
      <dgm:spPr/>
      <dgm:t>
        <a:bodyPr/>
        <a:lstStyle/>
        <a:p>
          <a:pPr rtl="0">
            <a:defRPr b="1"/>
          </a:pPr>
          <a:r>
            <a:rPr lang="en-US" b="0">
              <a:latin typeface="Verdana"/>
              <a:ea typeface="Verdana"/>
              <a:cs typeface="Verdana"/>
            </a:rPr>
            <a:t>A single source of regularly refreshed authoritative data</a:t>
          </a:r>
        </a:p>
      </dgm:t>
    </dgm:pt>
    <dgm:pt modelId="{C112B565-7CCB-4F33-B698-907B4A4E0272}" type="parTrans" cxnId="{41915893-724B-4B4C-994B-8530E84415EB}">
      <dgm:prSet/>
      <dgm:spPr/>
      <dgm:t>
        <a:bodyPr/>
        <a:lstStyle/>
        <a:p>
          <a:endParaRPr lang="en-US"/>
        </a:p>
      </dgm:t>
    </dgm:pt>
    <dgm:pt modelId="{C45D063C-9E8B-48A8-8BCF-97BBCC413DAA}" type="sibTrans" cxnId="{41915893-724B-4B4C-994B-8530E84415EB}">
      <dgm:prSet/>
      <dgm:spPr/>
      <dgm:t>
        <a:bodyPr/>
        <a:lstStyle/>
        <a:p>
          <a:endParaRPr lang="en-US"/>
        </a:p>
      </dgm:t>
    </dgm:pt>
    <dgm:pt modelId="{95B3EFA0-E4C0-44BD-B25C-DC511A8FD664}">
      <dgm:prSet phldr="0"/>
      <dgm:spPr/>
      <dgm:t>
        <a:bodyPr/>
        <a:lstStyle/>
        <a:p>
          <a:pPr>
            <a:defRPr b="1"/>
          </a:pPr>
          <a:r>
            <a:rPr lang="en-US" b="1">
              <a:latin typeface="Verdana"/>
              <a:ea typeface="Verdana"/>
              <a:cs typeface="Verdana"/>
            </a:rPr>
            <a:t>Ease</a:t>
          </a:r>
          <a:endParaRPr lang="en-US" b="1">
            <a:latin typeface="Calibri Light" panose="020F0302020204030204"/>
            <a:ea typeface="Verdana"/>
            <a:cs typeface="Calibri Light" panose="020F0302020204030204"/>
          </a:endParaRPr>
        </a:p>
      </dgm:t>
    </dgm:pt>
    <dgm:pt modelId="{13CFF258-4440-49F9-BA9D-7F7A010B9580}" type="parTrans" cxnId="{7393313A-E94B-417D-BB6E-1C9A02766FEE}">
      <dgm:prSet/>
      <dgm:spPr/>
      <dgm:t>
        <a:bodyPr/>
        <a:lstStyle/>
        <a:p>
          <a:endParaRPr lang="en-US"/>
        </a:p>
      </dgm:t>
    </dgm:pt>
    <dgm:pt modelId="{F802A3D6-1164-4026-8A61-7D8C98DFD44A}" type="sibTrans" cxnId="{7393313A-E94B-417D-BB6E-1C9A02766FEE}">
      <dgm:prSet/>
      <dgm:spPr/>
      <dgm:t>
        <a:bodyPr/>
        <a:lstStyle/>
        <a:p>
          <a:endParaRPr lang="en-US"/>
        </a:p>
      </dgm:t>
    </dgm:pt>
    <dgm:pt modelId="{37E841C3-FDEE-4CAF-9261-D4449C4F9CCC}">
      <dgm:prSet phldr="0"/>
      <dgm:spPr/>
      <dgm:t>
        <a:bodyPr/>
        <a:lstStyle/>
        <a:p>
          <a:pPr rtl="0">
            <a:defRPr b="1"/>
          </a:pPr>
          <a:r>
            <a:rPr lang="en-US" b="0">
              <a:latin typeface="Verdana"/>
              <a:ea typeface="Verdana"/>
              <a:cs typeface="Verdana"/>
            </a:rPr>
            <a:t>Reduce burden of EPA programs, states and regulated community by making it easier to find trusted data on a specific topic</a:t>
          </a:r>
        </a:p>
      </dgm:t>
    </dgm:pt>
    <dgm:pt modelId="{28F17A78-28AE-41A6-ABDA-234E874BAAB2}" type="parTrans" cxnId="{A8506A47-E105-480E-AE2C-B9AEDCA02098}">
      <dgm:prSet/>
      <dgm:spPr/>
      <dgm:t>
        <a:bodyPr/>
        <a:lstStyle/>
        <a:p>
          <a:endParaRPr lang="en-US"/>
        </a:p>
      </dgm:t>
    </dgm:pt>
    <dgm:pt modelId="{BEAA2EF2-D56D-4941-8B54-F5F16935659A}" type="sibTrans" cxnId="{A8506A47-E105-480E-AE2C-B9AEDCA02098}">
      <dgm:prSet/>
      <dgm:spPr/>
      <dgm:t>
        <a:bodyPr/>
        <a:lstStyle/>
        <a:p>
          <a:endParaRPr lang="en-US"/>
        </a:p>
      </dgm:t>
    </dgm:pt>
    <dgm:pt modelId="{46BCFE18-8E13-4EBD-835E-FA0FE0DC46DC}">
      <dgm:prSet phldr="0"/>
      <dgm:spPr/>
      <dgm:t>
        <a:bodyPr/>
        <a:lstStyle/>
        <a:p>
          <a:pPr rtl="0">
            <a:defRPr b="1"/>
          </a:pPr>
          <a:r>
            <a:rPr lang="en-US" b="1">
              <a:latin typeface="Verdana"/>
              <a:ea typeface="Verdana"/>
              <a:cs typeface="Verdana"/>
            </a:rPr>
            <a:t>Aggregate</a:t>
          </a:r>
          <a:endParaRPr lang="en-US" b="0">
            <a:latin typeface="Calibri Light" panose="020F0302020204030204"/>
            <a:ea typeface="Verdana"/>
            <a:cs typeface="Calibri Light" panose="020F0302020204030204"/>
          </a:endParaRPr>
        </a:p>
      </dgm:t>
    </dgm:pt>
    <dgm:pt modelId="{E7C06EE1-8CD3-47A5-8B3F-901BD7D12369}" type="parTrans" cxnId="{79B6F115-A560-4B1A-8A41-323ED33A1DD8}">
      <dgm:prSet/>
      <dgm:spPr/>
      <dgm:t>
        <a:bodyPr/>
        <a:lstStyle/>
        <a:p>
          <a:endParaRPr lang="en-US"/>
        </a:p>
      </dgm:t>
    </dgm:pt>
    <dgm:pt modelId="{D4A7D30C-78E4-47AF-A299-001CB792D69D}" type="sibTrans" cxnId="{79B6F115-A560-4B1A-8A41-323ED33A1DD8}">
      <dgm:prSet/>
      <dgm:spPr/>
      <dgm:t>
        <a:bodyPr/>
        <a:lstStyle/>
        <a:p>
          <a:endParaRPr lang="en-US"/>
        </a:p>
      </dgm:t>
    </dgm:pt>
    <dgm:pt modelId="{78B2CF26-4688-414E-BAB7-4B4EF156E53F}">
      <dgm:prSet phldr="0"/>
      <dgm:spPr/>
      <dgm:t>
        <a:bodyPr/>
        <a:lstStyle/>
        <a:p>
          <a:pPr rtl="0">
            <a:defRPr b="1"/>
          </a:pPr>
          <a:r>
            <a:rPr lang="en-US" b="0">
              <a:latin typeface="Verdana"/>
              <a:ea typeface="Verdana"/>
              <a:cs typeface="Verdana"/>
            </a:rPr>
            <a:t>EPA data by creating a centralized platform to overcome the siloed approach to information management</a:t>
          </a:r>
        </a:p>
      </dgm:t>
    </dgm:pt>
    <dgm:pt modelId="{1860EF50-46D7-4D14-B36E-4353866739B3}" type="parTrans" cxnId="{0AC15D84-B7D3-4764-9B78-97DB1F0D2095}">
      <dgm:prSet/>
      <dgm:spPr/>
      <dgm:t>
        <a:bodyPr/>
        <a:lstStyle/>
        <a:p>
          <a:endParaRPr lang="en-US"/>
        </a:p>
      </dgm:t>
    </dgm:pt>
    <dgm:pt modelId="{C64F64C6-4885-45A8-90C6-926A3BDC6FCF}" type="sibTrans" cxnId="{0AC15D84-B7D3-4764-9B78-97DB1F0D2095}">
      <dgm:prSet/>
      <dgm:spPr/>
      <dgm:t>
        <a:bodyPr/>
        <a:lstStyle/>
        <a:p>
          <a:endParaRPr lang="en-US"/>
        </a:p>
      </dgm:t>
    </dgm:pt>
    <dgm:pt modelId="{264EAF8B-A726-407D-B105-9EE1FF3D7A66}" type="pres">
      <dgm:prSet presAssocID="{3935ACBF-4173-41EB-BA37-CCCCCCCDA824}" presName="Name0" presStyleCnt="0">
        <dgm:presLayoutVars>
          <dgm:dir/>
          <dgm:animLvl val="lvl"/>
          <dgm:resizeHandles val="exact"/>
        </dgm:presLayoutVars>
      </dgm:prSet>
      <dgm:spPr/>
    </dgm:pt>
    <dgm:pt modelId="{5591E95A-65D4-499A-8405-0211BA414102}" type="pres">
      <dgm:prSet presAssocID="{46BCFE18-8E13-4EBD-835E-FA0FE0DC46DC}" presName="composite" presStyleCnt="0"/>
      <dgm:spPr/>
    </dgm:pt>
    <dgm:pt modelId="{38C5A0F7-40E5-441C-96CA-A4737AD09ADE}" type="pres">
      <dgm:prSet presAssocID="{46BCFE18-8E13-4EBD-835E-FA0FE0DC46DC}" presName="parTx" presStyleLbl="alignNode1" presStyleIdx="0" presStyleCnt="4">
        <dgm:presLayoutVars>
          <dgm:chMax val="0"/>
          <dgm:chPref val="0"/>
          <dgm:bulletEnabled val="1"/>
        </dgm:presLayoutVars>
      </dgm:prSet>
      <dgm:spPr/>
    </dgm:pt>
    <dgm:pt modelId="{7F97DD62-304B-42EC-A311-54D510FF4ACA}" type="pres">
      <dgm:prSet presAssocID="{46BCFE18-8E13-4EBD-835E-FA0FE0DC46DC}" presName="desTx" presStyleLbl="alignAccFollowNode1" presStyleIdx="0" presStyleCnt="4">
        <dgm:presLayoutVars>
          <dgm:bulletEnabled val="1"/>
        </dgm:presLayoutVars>
      </dgm:prSet>
      <dgm:spPr/>
    </dgm:pt>
    <dgm:pt modelId="{10DF0F85-5EE5-48BF-BA0B-12137B17082A}" type="pres">
      <dgm:prSet presAssocID="{D4A7D30C-78E4-47AF-A299-001CB792D69D}" presName="space" presStyleCnt="0"/>
      <dgm:spPr/>
    </dgm:pt>
    <dgm:pt modelId="{526170D6-435D-4451-AD84-5F8287AC6DF0}" type="pres">
      <dgm:prSet presAssocID="{95B3EFA0-E4C0-44BD-B25C-DC511A8FD664}" presName="composite" presStyleCnt="0"/>
      <dgm:spPr/>
    </dgm:pt>
    <dgm:pt modelId="{A02D71B6-C3DB-480C-AAE7-EB6D6EEF6EA4}" type="pres">
      <dgm:prSet presAssocID="{95B3EFA0-E4C0-44BD-B25C-DC511A8FD664}" presName="parTx" presStyleLbl="alignNode1" presStyleIdx="1" presStyleCnt="4">
        <dgm:presLayoutVars>
          <dgm:chMax val="0"/>
          <dgm:chPref val="0"/>
          <dgm:bulletEnabled val="1"/>
        </dgm:presLayoutVars>
      </dgm:prSet>
      <dgm:spPr/>
    </dgm:pt>
    <dgm:pt modelId="{2D235057-2A9B-4545-8884-3A572384370C}" type="pres">
      <dgm:prSet presAssocID="{95B3EFA0-E4C0-44BD-B25C-DC511A8FD664}" presName="desTx" presStyleLbl="alignAccFollowNode1" presStyleIdx="1" presStyleCnt="4">
        <dgm:presLayoutVars>
          <dgm:bulletEnabled val="1"/>
        </dgm:presLayoutVars>
      </dgm:prSet>
      <dgm:spPr/>
    </dgm:pt>
    <dgm:pt modelId="{2CF4E394-720A-45DD-AEEC-D95E3F7C7E53}" type="pres">
      <dgm:prSet presAssocID="{F802A3D6-1164-4026-8A61-7D8C98DFD44A}" presName="space" presStyleCnt="0"/>
      <dgm:spPr/>
    </dgm:pt>
    <dgm:pt modelId="{ADB30B0D-09E8-40B6-891E-1E0B5DB88A0A}" type="pres">
      <dgm:prSet presAssocID="{4839EAE9-3F5F-4C61-B533-7F23187C8724}" presName="composite" presStyleCnt="0"/>
      <dgm:spPr/>
    </dgm:pt>
    <dgm:pt modelId="{B386C8C1-DB49-4E82-917E-6D60477DA8B1}" type="pres">
      <dgm:prSet presAssocID="{4839EAE9-3F5F-4C61-B533-7F23187C8724}" presName="parTx" presStyleLbl="alignNode1" presStyleIdx="2" presStyleCnt="4">
        <dgm:presLayoutVars>
          <dgm:chMax val="0"/>
          <dgm:chPref val="0"/>
          <dgm:bulletEnabled val="1"/>
        </dgm:presLayoutVars>
      </dgm:prSet>
      <dgm:spPr/>
    </dgm:pt>
    <dgm:pt modelId="{2D79FB89-C129-4CF7-89BF-3074595D4E44}" type="pres">
      <dgm:prSet presAssocID="{4839EAE9-3F5F-4C61-B533-7F23187C8724}" presName="desTx" presStyleLbl="alignAccFollowNode1" presStyleIdx="2" presStyleCnt="4">
        <dgm:presLayoutVars>
          <dgm:bulletEnabled val="1"/>
        </dgm:presLayoutVars>
      </dgm:prSet>
      <dgm:spPr/>
    </dgm:pt>
    <dgm:pt modelId="{4CA8845C-3318-4694-9C03-6F42E48BA07D}" type="pres">
      <dgm:prSet presAssocID="{EEF200FC-B959-4ED1-9970-24912097BC90}" presName="space" presStyleCnt="0"/>
      <dgm:spPr/>
    </dgm:pt>
    <dgm:pt modelId="{F271FEBF-0DE7-4051-9768-192E075A48EA}" type="pres">
      <dgm:prSet presAssocID="{11136CDB-A1CE-41F3-AA82-F04E050797E3}" presName="composite" presStyleCnt="0"/>
      <dgm:spPr/>
    </dgm:pt>
    <dgm:pt modelId="{53D34AC3-6228-48C7-9B47-B788B6B127CE}" type="pres">
      <dgm:prSet presAssocID="{11136CDB-A1CE-41F3-AA82-F04E050797E3}" presName="parTx" presStyleLbl="alignNode1" presStyleIdx="3" presStyleCnt="4">
        <dgm:presLayoutVars>
          <dgm:chMax val="0"/>
          <dgm:chPref val="0"/>
          <dgm:bulletEnabled val="1"/>
        </dgm:presLayoutVars>
      </dgm:prSet>
      <dgm:spPr/>
    </dgm:pt>
    <dgm:pt modelId="{2A5443F4-F977-4464-B7FD-2A7F812728E7}" type="pres">
      <dgm:prSet presAssocID="{11136CDB-A1CE-41F3-AA82-F04E050797E3}" presName="desTx" presStyleLbl="alignAccFollowNode1" presStyleIdx="3" presStyleCnt="4">
        <dgm:presLayoutVars>
          <dgm:bulletEnabled val="1"/>
        </dgm:presLayoutVars>
      </dgm:prSet>
      <dgm:spPr/>
    </dgm:pt>
  </dgm:ptLst>
  <dgm:cxnLst>
    <dgm:cxn modelId="{69C3B312-F23D-44D5-BC15-8BAFF41E3368}" type="presOf" srcId="{46BCFE18-8E13-4EBD-835E-FA0FE0DC46DC}" destId="{38C5A0F7-40E5-441C-96CA-A4737AD09ADE}" srcOrd="0" destOrd="0" presId="urn:microsoft.com/office/officeart/2005/8/layout/hList1"/>
    <dgm:cxn modelId="{4DF6CA12-0E18-4724-9EFC-C0387DCB0044}" type="presOf" srcId="{95B3EFA0-E4C0-44BD-B25C-DC511A8FD664}" destId="{A02D71B6-C3DB-480C-AAE7-EB6D6EEF6EA4}" srcOrd="0" destOrd="0" presId="urn:microsoft.com/office/officeart/2005/8/layout/hList1"/>
    <dgm:cxn modelId="{F3D36513-5F68-4CFD-BC85-8C83B1445645}" srcId="{11136CDB-A1CE-41F3-AA82-F04E050797E3}" destId="{3ECAFB19-F89D-4AB7-B572-3E0D88682AC7}" srcOrd="1" destOrd="0" parTransId="{B5CAF47C-D9E0-48F9-9B26-162254A176AD}" sibTransId="{3A82C7C7-52AE-400A-BDB8-7D538FD18EF6}"/>
    <dgm:cxn modelId="{79B6F115-A560-4B1A-8A41-323ED33A1DD8}" srcId="{3935ACBF-4173-41EB-BA37-CCCCCCCDA824}" destId="{46BCFE18-8E13-4EBD-835E-FA0FE0DC46DC}" srcOrd="0" destOrd="0" parTransId="{E7C06EE1-8CD3-47A5-8B3F-901BD7D12369}" sibTransId="{D4A7D30C-78E4-47AF-A299-001CB792D69D}"/>
    <dgm:cxn modelId="{5BBCF227-B985-45F1-962C-5DFEEC4CF5E5}" type="presOf" srcId="{ADC13037-6A9A-4821-860C-15CAC04F378C}" destId="{2D79FB89-C129-4CF7-89BF-3074595D4E44}" srcOrd="0" destOrd="0" presId="urn:microsoft.com/office/officeart/2005/8/layout/hList1"/>
    <dgm:cxn modelId="{68445132-154F-40C3-A6E9-0B56720B9E2C}" type="presOf" srcId="{4839EAE9-3F5F-4C61-B533-7F23187C8724}" destId="{B386C8C1-DB49-4E82-917E-6D60477DA8B1}" srcOrd="0" destOrd="0" presId="urn:microsoft.com/office/officeart/2005/8/layout/hList1"/>
    <dgm:cxn modelId="{7393313A-E94B-417D-BB6E-1C9A02766FEE}" srcId="{3935ACBF-4173-41EB-BA37-CCCCCCCDA824}" destId="{95B3EFA0-E4C0-44BD-B25C-DC511A8FD664}" srcOrd="1" destOrd="0" parTransId="{13CFF258-4440-49F9-BA9D-7F7A010B9580}" sibTransId="{F802A3D6-1164-4026-8A61-7D8C98DFD44A}"/>
    <dgm:cxn modelId="{4C71E95C-5654-4ABC-9502-A67EA4D3775D}" srcId="{3935ACBF-4173-41EB-BA37-CCCCCCCDA824}" destId="{4839EAE9-3F5F-4C61-B533-7F23187C8724}" srcOrd="2" destOrd="0" parTransId="{0D4BF96D-36F7-41CA-99EF-4A731BC7A610}" sibTransId="{EEF200FC-B959-4ED1-9970-24912097BC90}"/>
    <dgm:cxn modelId="{9EC3EB65-B6E5-4AE5-89E3-CB6B87CE57AF}" srcId="{11136CDB-A1CE-41F3-AA82-F04E050797E3}" destId="{602A8869-E5C3-4C73-B141-A11B9BAA703D}" srcOrd="0" destOrd="0" parTransId="{29763CAE-346E-4379-89FC-57C6C577A101}" sibTransId="{C854710D-6E1F-42AE-BC8A-72B5B1B5B018}"/>
    <dgm:cxn modelId="{A8506A47-E105-480E-AE2C-B9AEDCA02098}" srcId="{95B3EFA0-E4C0-44BD-B25C-DC511A8FD664}" destId="{37E841C3-FDEE-4CAF-9261-D4449C4F9CCC}" srcOrd="0" destOrd="0" parTransId="{28F17A78-28AE-41A6-ABDA-234E874BAAB2}" sibTransId="{BEAA2EF2-D56D-4941-8B54-F5F16935659A}"/>
    <dgm:cxn modelId="{8CA2624C-FB8A-46FF-8F76-B67FB84D50FA}" srcId="{3935ACBF-4173-41EB-BA37-CCCCCCCDA824}" destId="{11136CDB-A1CE-41F3-AA82-F04E050797E3}" srcOrd="3" destOrd="0" parTransId="{B1D201FF-27F3-4010-A1D1-CD218D583AEA}" sibTransId="{B620D1DB-AE45-449E-A7BC-7BF2DAAD8B30}"/>
    <dgm:cxn modelId="{0AC15D84-B7D3-4764-9B78-97DB1F0D2095}" srcId="{46BCFE18-8E13-4EBD-835E-FA0FE0DC46DC}" destId="{78B2CF26-4688-414E-BAB7-4B4EF156E53F}" srcOrd="0" destOrd="0" parTransId="{1860EF50-46D7-4D14-B36E-4353866739B3}" sibTransId="{C64F64C6-4885-45A8-90C6-926A3BDC6FCF}"/>
    <dgm:cxn modelId="{1ACE2C8F-200E-403A-880B-6AB8E620F400}" type="presOf" srcId="{11136CDB-A1CE-41F3-AA82-F04E050797E3}" destId="{53D34AC3-6228-48C7-9B47-B788B6B127CE}" srcOrd="0" destOrd="0" presId="urn:microsoft.com/office/officeart/2005/8/layout/hList1"/>
    <dgm:cxn modelId="{41915893-724B-4B4C-994B-8530E84415EB}" srcId="{4839EAE9-3F5F-4C61-B533-7F23187C8724}" destId="{ADC13037-6A9A-4821-860C-15CAC04F378C}" srcOrd="0" destOrd="0" parTransId="{C112B565-7CCB-4F33-B698-907B4A4E0272}" sibTransId="{C45D063C-9E8B-48A8-8BCF-97BBCC413DAA}"/>
    <dgm:cxn modelId="{04FFEDBA-5FA6-4A1C-A850-C54B3C24D99D}" type="presOf" srcId="{602A8869-E5C3-4C73-B141-A11B9BAA703D}" destId="{2A5443F4-F977-4464-B7FD-2A7F812728E7}" srcOrd="0" destOrd="0" presId="urn:microsoft.com/office/officeart/2005/8/layout/hList1"/>
    <dgm:cxn modelId="{66DCC6BB-ACE6-4E15-9BCD-2971363B99AC}" type="presOf" srcId="{78B2CF26-4688-414E-BAB7-4B4EF156E53F}" destId="{7F97DD62-304B-42EC-A311-54D510FF4ACA}" srcOrd="0" destOrd="0" presId="urn:microsoft.com/office/officeart/2005/8/layout/hList1"/>
    <dgm:cxn modelId="{DF3A56C3-717B-4692-9308-C73440E55B4E}" type="presOf" srcId="{3935ACBF-4173-41EB-BA37-CCCCCCCDA824}" destId="{264EAF8B-A726-407D-B105-9EE1FF3D7A66}" srcOrd="0" destOrd="0" presId="urn:microsoft.com/office/officeart/2005/8/layout/hList1"/>
    <dgm:cxn modelId="{ADFBE3CB-AD0F-456B-8142-B3CCE7325925}" type="presOf" srcId="{37E841C3-FDEE-4CAF-9261-D4449C4F9CCC}" destId="{2D235057-2A9B-4545-8884-3A572384370C}" srcOrd="0" destOrd="0" presId="urn:microsoft.com/office/officeart/2005/8/layout/hList1"/>
    <dgm:cxn modelId="{F60332FE-560E-4293-8CCB-7FADF5AFA8DE}" type="presOf" srcId="{3ECAFB19-F89D-4AB7-B572-3E0D88682AC7}" destId="{2A5443F4-F977-4464-B7FD-2A7F812728E7}" srcOrd="0" destOrd="1" presId="urn:microsoft.com/office/officeart/2005/8/layout/hList1"/>
    <dgm:cxn modelId="{A28A08EA-7F50-4D66-B9E1-AC9C5A6A33BC}" type="presParOf" srcId="{264EAF8B-A726-407D-B105-9EE1FF3D7A66}" destId="{5591E95A-65D4-499A-8405-0211BA414102}" srcOrd="0" destOrd="0" presId="urn:microsoft.com/office/officeart/2005/8/layout/hList1"/>
    <dgm:cxn modelId="{94A068D0-E98E-40DD-A6E7-17C0122F34BA}" type="presParOf" srcId="{5591E95A-65D4-499A-8405-0211BA414102}" destId="{38C5A0F7-40E5-441C-96CA-A4737AD09ADE}" srcOrd="0" destOrd="0" presId="urn:microsoft.com/office/officeart/2005/8/layout/hList1"/>
    <dgm:cxn modelId="{F8093133-6989-4783-B1B8-4379A1A5DA26}" type="presParOf" srcId="{5591E95A-65D4-499A-8405-0211BA414102}" destId="{7F97DD62-304B-42EC-A311-54D510FF4ACA}" srcOrd="1" destOrd="0" presId="urn:microsoft.com/office/officeart/2005/8/layout/hList1"/>
    <dgm:cxn modelId="{AEAEB4C3-42E8-48B6-9033-09CAD38F00D4}" type="presParOf" srcId="{264EAF8B-A726-407D-B105-9EE1FF3D7A66}" destId="{10DF0F85-5EE5-48BF-BA0B-12137B17082A}" srcOrd="1" destOrd="0" presId="urn:microsoft.com/office/officeart/2005/8/layout/hList1"/>
    <dgm:cxn modelId="{C22CA9B4-9AF7-4489-BA17-06CF3845047A}" type="presParOf" srcId="{264EAF8B-A726-407D-B105-9EE1FF3D7A66}" destId="{526170D6-435D-4451-AD84-5F8287AC6DF0}" srcOrd="2" destOrd="0" presId="urn:microsoft.com/office/officeart/2005/8/layout/hList1"/>
    <dgm:cxn modelId="{1973E780-92A9-4A63-BADF-DB10945505BB}" type="presParOf" srcId="{526170D6-435D-4451-AD84-5F8287AC6DF0}" destId="{A02D71B6-C3DB-480C-AAE7-EB6D6EEF6EA4}" srcOrd="0" destOrd="0" presId="urn:microsoft.com/office/officeart/2005/8/layout/hList1"/>
    <dgm:cxn modelId="{AC6E7E5B-6534-4CC6-B761-E1DC8E80A436}" type="presParOf" srcId="{526170D6-435D-4451-AD84-5F8287AC6DF0}" destId="{2D235057-2A9B-4545-8884-3A572384370C}" srcOrd="1" destOrd="0" presId="urn:microsoft.com/office/officeart/2005/8/layout/hList1"/>
    <dgm:cxn modelId="{662C8270-F8FD-4BE6-8935-381AFD3FB2DE}" type="presParOf" srcId="{264EAF8B-A726-407D-B105-9EE1FF3D7A66}" destId="{2CF4E394-720A-45DD-AEEC-D95E3F7C7E53}" srcOrd="3" destOrd="0" presId="urn:microsoft.com/office/officeart/2005/8/layout/hList1"/>
    <dgm:cxn modelId="{ECF13D5C-AA5D-454D-B134-704C63B77930}" type="presParOf" srcId="{264EAF8B-A726-407D-B105-9EE1FF3D7A66}" destId="{ADB30B0D-09E8-40B6-891E-1E0B5DB88A0A}" srcOrd="4" destOrd="0" presId="urn:microsoft.com/office/officeart/2005/8/layout/hList1"/>
    <dgm:cxn modelId="{EDB354D5-7214-4420-B299-633A7471886B}" type="presParOf" srcId="{ADB30B0D-09E8-40B6-891E-1E0B5DB88A0A}" destId="{B386C8C1-DB49-4E82-917E-6D60477DA8B1}" srcOrd="0" destOrd="0" presId="urn:microsoft.com/office/officeart/2005/8/layout/hList1"/>
    <dgm:cxn modelId="{0606412C-0F4D-46E6-A016-DB97484F4D0E}" type="presParOf" srcId="{ADB30B0D-09E8-40B6-891E-1E0B5DB88A0A}" destId="{2D79FB89-C129-4CF7-89BF-3074595D4E44}" srcOrd="1" destOrd="0" presId="urn:microsoft.com/office/officeart/2005/8/layout/hList1"/>
    <dgm:cxn modelId="{DA91F51D-FFA1-4464-8100-40D8CF9CD2BA}" type="presParOf" srcId="{264EAF8B-A726-407D-B105-9EE1FF3D7A66}" destId="{4CA8845C-3318-4694-9C03-6F42E48BA07D}" srcOrd="5" destOrd="0" presId="urn:microsoft.com/office/officeart/2005/8/layout/hList1"/>
    <dgm:cxn modelId="{A534F5F0-365E-4AC6-AFE1-9814A827672F}" type="presParOf" srcId="{264EAF8B-A726-407D-B105-9EE1FF3D7A66}" destId="{F271FEBF-0DE7-4051-9768-192E075A48EA}" srcOrd="6" destOrd="0" presId="urn:microsoft.com/office/officeart/2005/8/layout/hList1"/>
    <dgm:cxn modelId="{08AEC15D-8773-44DD-ADDA-8F2942152196}" type="presParOf" srcId="{F271FEBF-0DE7-4051-9768-192E075A48EA}" destId="{53D34AC3-6228-48C7-9B47-B788B6B127CE}" srcOrd="0" destOrd="0" presId="urn:microsoft.com/office/officeart/2005/8/layout/hList1"/>
    <dgm:cxn modelId="{9110DE51-79F2-44F1-8CA7-2DF887DE39E8}" type="presParOf" srcId="{F271FEBF-0DE7-4051-9768-192E075A48EA}" destId="{2A5443F4-F977-4464-B7FD-2A7F812728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5ACBF-4173-41EB-BA37-CCCCCCCDA824}"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4A548B3E-E4A9-4F0C-B953-2F38D87E9AC8}">
      <dgm:prSet phldr="0"/>
      <dgm:spPr/>
      <dgm:t>
        <a:bodyPr/>
        <a:lstStyle/>
        <a:p>
          <a:pPr rtl="0"/>
          <a:r>
            <a:rPr lang="en-US" b="1">
              <a:latin typeface="Verdana"/>
              <a:ea typeface="Verdana"/>
              <a:cs typeface="Verdana"/>
            </a:rPr>
            <a:t>Make data easily available</a:t>
          </a:r>
          <a:r>
            <a:rPr lang="en-US">
              <a:latin typeface="Verdana"/>
              <a:ea typeface="Verdana"/>
              <a:cs typeface="Verdana"/>
            </a:rPr>
            <a:t> to stakeholders and their applications by leveraging technology like web services</a:t>
          </a:r>
          <a:endParaRPr lang="en-US">
            <a:latin typeface="Calibri Light"/>
            <a:ea typeface="Verdana"/>
            <a:cs typeface="Calibri Light"/>
          </a:endParaRPr>
        </a:p>
      </dgm:t>
    </dgm:pt>
    <dgm:pt modelId="{ABBDE242-4E11-4F55-990A-491622B3FEB2}" type="parTrans" cxnId="{44E3F4D9-5767-4E46-9EB0-151D7A3D2F0C}">
      <dgm:prSet/>
      <dgm:spPr/>
      <dgm:t>
        <a:bodyPr/>
        <a:lstStyle/>
        <a:p>
          <a:endParaRPr lang="en-US"/>
        </a:p>
      </dgm:t>
    </dgm:pt>
    <dgm:pt modelId="{192798B4-D9A7-4563-A72B-946F9B96DD07}" type="sibTrans" cxnId="{44E3F4D9-5767-4E46-9EB0-151D7A3D2F0C}">
      <dgm:prSet/>
      <dgm:spPr/>
      <dgm:t>
        <a:bodyPr/>
        <a:lstStyle/>
        <a:p>
          <a:endParaRPr lang="en-US"/>
        </a:p>
      </dgm:t>
    </dgm:pt>
    <dgm:pt modelId="{8F2E7A97-CFF9-488E-97FD-AA3B1117F00C}">
      <dgm:prSet phldr="0"/>
      <dgm:spPr/>
      <dgm:t>
        <a:bodyPr/>
        <a:lstStyle/>
        <a:p>
          <a:pPr rtl="0"/>
          <a:r>
            <a:rPr lang="en-US" b="1">
              <a:latin typeface="Verdana"/>
              <a:ea typeface="Verdana"/>
              <a:cs typeface="Verdana"/>
            </a:rPr>
            <a:t>Improve access</a:t>
          </a:r>
          <a:endParaRPr lang="en-US"/>
        </a:p>
      </dgm:t>
    </dgm:pt>
    <dgm:pt modelId="{A77D3251-E8B5-459D-BB25-1EF9803209EC}" type="parTrans" cxnId="{BC13986A-F14A-4701-841C-9B919218657B}">
      <dgm:prSet/>
      <dgm:spPr/>
      <dgm:t>
        <a:bodyPr/>
        <a:lstStyle/>
        <a:p>
          <a:endParaRPr lang="en-US"/>
        </a:p>
      </dgm:t>
    </dgm:pt>
    <dgm:pt modelId="{3A6B398C-F1F0-4DEA-A1CF-0FC6B5A9254F}" type="sibTrans" cxnId="{BC13986A-F14A-4701-841C-9B919218657B}">
      <dgm:prSet/>
      <dgm:spPr/>
      <dgm:t>
        <a:bodyPr/>
        <a:lstStyle/>
        <a:p>
          <a:endParaRPr lang="en-US"/>
        </a:p>
      </dgm:t>
    </dgm:pt>
    <dgm:pt modelId="{BC610A1F-D4B4-4014-8F1B-4FE826BDD87E}">
      <dgm:prSet phldr="0"/>
      <dgm:spPr/>
      <dgm:t>
        <a:bodyPr/>
        <a:lstStyle/>
        <a:p>
          <a:pPr rtl="0"/>
          <a:r>
            <a:rPr lang="en-US" b="1">
              <a:latin typeface="Verdana"/>
              <a:ea typeface="Verdana"/>
              <a:cs typeface="Verdana"/>
            </a:rPr>
            <a:t>Stakeholder Engagement</a:t>
          </a:r>
        </a:p>
      </dgm:t>
    </dgm:pt>
    <dgm:pt modelId="{9A0EC35E-0CBC-4D07-873C-FE5E72F44A5A}" type="parTrans" cxnId="{24FFB3B1-5642-4377-82B2-60D1325A0483}">
      <dgm:prSet/>
      <dgm:spPr/>
      <dgm:t>
        <a:bodyPr/>
        <a:lstStyle/>
        <a:p>
          <a:endParaRPr lang="en-US"/>
        </a:p>
      </dgm:t>
    </dgm:pt>
    <dgm:pt modelId="{804CB8D0-74D4-44EA-9CB2-735915B59C99}" type="sibTrans" cxnId="{24FFB3B1-5642-4377-82B2-60D1325A0483}">
      <dgm:prSet/>
      <dgm:spPr/>
      <dgm:t>
        <a:bodyPr/>
        <a:lstStyle/>
        <a:p>
          <a:endParaRPr lang="en-US"/>
        </a:p>
      </dgm:t>
    </dgm:pt>
    <dgm:pt modelId="{50A52B8D-B159-425D-8D64-7D2E07A31998}">
      <dgm:prSet phldr="0"/>
      <dgm:spPr/>
      <dgm:t>
        <a:bodyPr/>
        <a:lstStyle/>
        <a:p>
          <a:pPr rtl="0"/>
          <a:r>
            <a:rPr lang="en-US" b="1">
              <a:latin typeface="Verdana"/>
              <a:ea typeface="Verdana"/>
              <a:cs typeface="Verdana"/>
            </a:rPr>
            <a:t>Continue working with partners</a:t>
          </a:r>
          <a:r>
            <a:rPr lang="en-US">
              <a:latin typeface="Verdana"/>
              <a:ea typeface="Verdana"/>
              <a:cs typeface="Verdana"/>
            </a:rPr>
            <a:t> to maintain data and discover new use-cases</a:t>
          </a:r>
        </a:p>
      </dgm:t>
    </dgm:pt>
    <dgm:pt modelId="{C8CDD9AB-79D0-4C81-9591-DD9A6C38650C}" type="parTrans" cxnId="{D5D7AFC7-1EDF-4C74-90CF-62265805003F}">
      <dgm:prSet/>
      <dgm:spPr/>
      <dgm:t>
        <a:bodyPr/>
        <a:lstStyle/>
        <a:p>
          <a:endParaRPr lang="en-US"/>
        </a:p>
      </dgm:t>
    </dgm:pt>
    <dgm:pt modelId="{C74101D3-14EE-4FF2-9DD3-E7B06C59EFB7}" type="sibTrans" cxnId="{D5D7AFC7-1EDF-4C74-90CF-62265805003F}">
      <dgm:prSet/>
      <dgm:spPr/>
      <dgm:t>
        <a:bodyPr/>
        <a:lstStyle/>
        <a:p>
          <a:endParaRPr lang="en-US"/>
        </a:p>
      </dgm:t>
    </dgm:pt>
    <dgm:pt modelId="{B022EDC6-F39C-416A-80C4-F5DCA8941667}">
      <dgm:prSet phldr="0"/>
      <dgm:spPr/>
      <dgm:t>
        <a:bodyPr/>
        <a:lstStyle/>
        <a:p>
          <a:pPr rtl="0"/>
          <a:r>
            <a:rPr lang="en-US" b="1">
              <a:latin typeface="Verdana"/>
              <a:ea typeface="Verdana"/>
              <a:cs typeface="Verdana"/>
            </a:rPr>
            <a:t>Gather &amp; Store</a:t>
          </a:r>
          <a:endParaRPr lang="en-US"/>
        </a:p>
      </dgm:t>
    </dgm:pt>
    <dgm:pt modelId="{0308FF65-A3F1-4C5D-A735-4AD7CB4C1696}" type="parTrans" cxnId="{CB4B0912-2172-4608-B5BC-47133027394E}">
      <dgm:prSet/>
      <dgm:spPr/>
      <dgm:t>
        <a:bodyPr/>
        <a:lstStyle/>
        <a:p>
          <a:endParaRPr lang="en-US"/>
        </a:p>
      </dgm:t>
    </dgm:pt>
    <dgm:pt modelId="{188573A2-6F0F-43D0-8E9B-F1DEAFD33877}" type="sibTrans" cxnId="{CB4B0912-2172-4608-B5BC-47133027394E}">
      <dgm:prSet/>
      <dgm:spPr/>
      <dgm:t>
        <a:bodyPr/>
        <a:lstStyle/>
        <a:p>
          <a:endParaRPr lang="en-US"/>
        </a:p>
      </dgm:t>
    </dgm:pt>
    <dgm:pt modelId="{881ED600-473A-407B-9F36-57E3D06617E1}">
      <dgm:prSet phldr="0"/>
      <dgm:spPr/>
      <dgm:t>
        <a:bodyPr/>
        <a:lstStyle/>
        <a:p>
          <a:pPr rtl="0"/>
          <a:r>
            <a:rPr lang="en-US" b="1">
              <a:latin typeface="Verdana"/>
              <a:ea typeface="Verdana"/>
              <a:cs typeface="Verdana"/>
            </a:rPr>
            <a:t>Gather content</a:t>
          </a:r>
          <a:r>
            <a:rPr lang="en-US" b="0">
              <a:latin typeface="Verdana"/>
              <a:ea typeface="Verdana"/>
              <a:cs typeface="Verdana"/>
            </a:rPr>
            <a:t> from stakeholders, EPA programs, and authoritative sources </a:t>
          </a:r>
        </a:p>
      </dgm:t>
    </dgm:pt>
    <dgm:pt modelId="{924214E5-3E38-467D-A5B3-B7700645D427}" type="parTrans" cxnId="{AD245AF3-AD83-44D9-8F3E-DDC134F3323D}">
      <dgm:prSet/>
      <dgm:spPr/>
      <dgm:t>
        <a:bodyPr/>
        <a:lstStyle/>
        <a:p>
          <a:endParaRPr lang="en-US"/>
        </a:p>
      </dgm:t>
    </dgm:pt>
    <dgm:pt modelId="{9D02BE6C-5939-49CC-BBE5-E110D74DE29F}" type="sibTrans" cxnId="{AD245AF3-AD83-44D9-8F3E-DDC134F3323D}">
      <dgm:prSet/>
      <dgm:spPr/>
      <dgm:t>
        <a:bodyPr/>
        <a:lstStyle/>
        <a:p>
          <a:endParaRPr lang="en-US"/>
        </a:p>
      </dgm:t>
    </dgm:pt>
    <dgm:pt modelId="{21F7E276-4469-4523-AA77-7F5EDC77B272}">
      <dgm:prSet phldr="0"/>
      <dgm:spPr/>
      <dgm:t>
        <a:bodyPr/>
        <a:lstStyle/>
        <a:p>
          <a:pPr rtl="0"/>
          <a:r>
            <a:rPr lang="en-US" b="1">
              <a:latin typeface="Verdana"/>
              <a:ea typeface="Verdana"/>
              <a:cs typeface="Verdana"/>
            </a:rPr>
            <a:t>Increase Value &amp; Quality</a:t>
          </a:r>
        </a:p>
      </dgm:t>
    </dgm:pt>
    <dgm:pt modelId="{6134F264-84DA-4C71-9F3E-51A3AA11D1C7}" type="parTrans" cxnId="{D2B62376-839C-4DA3-A274-D5836507D562}">
      <dgm:prSet/>
      <dgm:spPr/>
      <dgm:t>
        <a:bodyPr/>
        <a:lstStyle/>
        <a:p>
          <a:endParaRPr lang="en-US"/>
        </a:p>
      </dgm:t>
    </dgm:pt>
    <dgm:pt modelId="{4B30E674-7CB0-4669-A60D-57AB5D822A86}" type="sibTrans" cxnId="{D2B62376-839C-4DA3-A274-D5836507D562}">
      <dgm:prSet/>
      <dgm:spPr/>
      <dgm:t>
        <a:bodyPr/>
        <a:lstStyle/>
        <a:p>
          <a:endParaRPr lang="en-US"/>
        </a:p>
      </dgm:t>
    </dgm:pt>
    <dgm:pt modelId="{506F0518-A0C8-41D8-972C-6009E2440838}">
      <dgm:prSet phldr="0"/>
      <dgm:spPr/>
      <dgm:t>
        <a:bodyPr/>
        <a:lstStyle/>
        <a:p>
          <a:pPr rtl="0"/>
          <a:r>
            <a:rPr lang="en-US" b="1">
              <a:latin typeface="Verdana"/>
              <a:ea typeface="Verdana"/>
              <a:cs typeface="Verdana"/>
            </a:rPr>
            <a:t>Associate content</a:t>
          </a:r>
          <a:r>
            <a:rPr lang="en-US" b="0">
              <a:latin typeface="Verdana"/>
              <a:ea typeface="Verdana"/>
              <a:cs typeface="Verdana"/>
            </a:rPr>
            <a:t> with other information to increase value</a:t>
          </a:r>
        </a:p>
      </dgm:t>
    </dgm:pt>
    <dgm:pt modelId="{C6CC8E5B-262C-4B31-94DE-E2687B3849F2}" type="parTrans" cxnId="{715673B3-0BA9-4676-839A-1568B84C9D84}">
      <dgm:prSet/>
      <dgm:spPr/>
      <dgm:t>
        <a:bodyPr/>
        <a:lstStyle/>
        <a:p>
          <a:endParaRPr lang="en-US"/>
        </a:p>
      </dgm:t>
    </dgm:pt>
    <dgm:pt modelId="{3FF02985-E40D-4656-9CA1-16C3DABDC3D5}" type="sibTrans" cxnId="{715673B3-0BA9-4676-839A-1568B84C9D84}">
      <dgm:prSet/>
      <dgm:spPr/>
      <dgm:t>
        <a:bodyPr/>
        <a:lstStyle/>
        <a:p>
          <a:endParaRPr lang="en-US"/>
        </a:p>
      </dgm:t>
    </dgm:pt>
    <dgm:pt modelId="{DB08A28E-6AC0-4BAF-AD8E-7582B17C2475}">
      <dgm:prSet phldr="0"/>
      <dgm:spPr/>
      <dgm:t>
        <a:bodyPr/>
        <a:lstStyle/>
        <a:p>
          <a:pPr rtl="0"/>
          <a:r>
            <a:rPr lang="en-US" b="1">
              <a:latin typeface="Verdana"/>
              <a:ea typeface="Verdana"/>
              <a:cs typeface="Verdana"/>
            </a:rPr>
            <a:t>Continuously review </a:t>
          </a:r>
          <a:r>
            <a:rPr lang="en-US" b="0">
              <a:latin typeface="Verdana"/>
              <a:ea typeface="Verdana"/>
              <a:cs typeface="Verdana"/>
            </a:rPr>
            <a:t>and check stored data to ensure quality</a:t>
          </a:r>
        </a:p>
      </dgm:t>
    </dgm:pt>
    <dgm:pt modelId="{C489FB41-8D57-46A9-A3BD-944C9AD97CDC}" type="parTrans" cxnId="{1F64E233-33C1-4623-92EA-C8D4D7122289}">
      <dgm:prSet/>
      <dgm:spPr/>
      <dgm:t>
        <a:bodyPr/>
        <a:lstStyle/>
        <a:p>
          <a:endParaRPr lang="en-US"/>
        </a:p>
      </dgm:t>
    </dgm:pt>
    <dgm:pt modelId="{A6BBE48D-73DD-476F-9D08-38FB36C250AF}" type="sibTrans" cxnId="{1F64E233-33C1-4623-92EA-C8D4D7122289}">
      <dgm:prSet/>
      <dgm:spPr/>
      <dgm:t>
        <a:bodyPr/>
        <a:lstStyle/>
        <a:p>
          <a:endParaRPr lang="en-US"/>
        </a:p>
      </dgm:t>
    </dgm:pt>
    <dgm:pt modelId="{7F011E1E-AA67-4886-8DA4-A10CCC14181D}">
      <dgm:prSet phldr="0"/>
      <dgm:spPr/>
      <dgm:t>
        <a:bodyPr/>
        <a:lstStyle/>
        <a:p>
          <a:pPr rtl="0"/>
          <a:r>
            <a:rPr lang="en-US" b="1">
              <a:latin typeface="Verdana"/>
              <a:ea typeface="Verdana"/>
              <a:cs typeface="Verdana"/>
            </a:rPr>
            <a:t>Store data</a:t>
          </a:r>
          <a:r>
            <a:rPr lang="en-US" b="0">
              <a:latin typeface="Verdana"/>
              <a:ea typeface="Verdana"/>
              <a:cs typeface="Verdana"/>
            </a:rPr>
            <a:t> in the appropriate tool</a:t>
          </a:r>
        </a:p>
      </dgm:t>
    </dgm:pt>
    <dgm:pt modelId="{DC4D5567-E9D7-407E-8129-9D3C51796102}" type="parTrans" cxnId="{35872762-84F6-46EC-85DB-F32A6889D77E}">
      <dgm:prSet/>
      <dgm:spPr/>
      <dgm:t>
        <a:bodyPr/>
        <a:lstStyle/>
        <a:p>
          <a:endParaRPr lang="en-US"/>
        </a:p>
      </dgm:t>
    </dgm:pt>
    <dgm:pt modelId="{D74F03E7-8C31-42D8-84AC-BB3F145C4EBD}" type="sibTrans" cxnId="{35872762-84F6-46EC-85DB-F32A6889D77E}">
      <dgm:prSet/>
      <dgm:spPr/>
      <dgm:t>
        <a:bodyPr/>
        <a:lstStyle/>
        <a:p>
          <a:endParaRPr lang="en-US"/>
        </a:p>
      </dgm:t>
    </dgm:pt>
    <dgm:pt modelId="{264EAF8B-A726-407D-B105-9EE1FF3D7A66}" type="pres">
      <dgm:prSet presAssocID="{3935ACBF-4173-41EB-BA37-CCCCCCCDA824}" presName="Name0" presStyleCnt="0">
        <dgm:presLayoutVars>
          <dgm:dir/>
          <dgm:animLvl val="lvl"/>
          <dgm:resizeHandles val="exact"/>
        </dgm:presLayoutVars>
      </dgm:prSet>
      <dgm:spPr/>
    </dgm:pt>
    <dgm:pt modelId="{602323D6-9BA9-40FC-A99A-6FEB051E1794}" type="pres">
      <dgm:prSet presAssocID="{B022EDC6-F39C-416A-80C4-F5DCA8941667}" presName="composite" presStyleCnt="0"/>
      <dgm:spPr/>
    </dgm:pt>
    <dgm:pt modelId="{9D7C17AD-F900-4A69-B74B-C09AF251EFAA}" type="pres">
      <dgm:prSet presAssocID="{B022EDC6-F39C-416A-80C4-F5DCA8941667}" presName="parTx" presStyleLbl="alignNode1" presStyleIdx="0" presStyleCnt="4">
        <dgm:presLayoutVars>
          <dgm:chMax val="0"/>
          <dgm:chPref val="0"/>
          <dgm:bulletEnabled val="1"/>
        </dgm:presLayoutVars>
      </dgm:prSet>
      <dgm:spPr/>
    </dgm:pt>
    <dgm:pt modelId="{FDCCC52F-BC98-4A8B-A4C3-658C58EBE5CB}" type="pres">
      <dgm:prSet presAssocID="{B022EDC6-F39C-416A-80C4-F5DCA8941667}" presName="desTx" presStyleLbl="alignAccFollowNode1" presStyleIdx="0" presStyleCnt="4">
        <dgm:presLayoutVars>
          <dgm:bulletEnabled val="1"/>
        </dgm:presLayoutVars>
      </dgm:prSet>
      <dgm:spPr/>
    </dgm:pt>
    <dgm:pt modelId="{40C2116D-1956-4F25-A420-CA99FC54FF41}" type="pres">
      <dgm:prSet presAssocID="{188573A2-6F0F-43D0-8E9B-F1DEAFD33877}" presName="space" presStyleCnt="0"/>
      <dgm:spPr/>
    </dgm:pt>
    <dgm:pt modelId="{7180F295-5298-4BFC-86A6-DD99A3006E56}" type="pres">
      <dgm:prSet presAssocID="{21F7E276-4469-4523-AA77-7F5EDC77B272}" presName="composite" presStyleCnt="0"/>
      <dgm:spPr/>
    </dgm:pt>
    <dgm:pt modelId="{636FBCE7-108C-4EA3-81B3-18F459BA46CA}" type="pres">
      <dgm:prSet presAssocID="{21F7E276-4469-4523-AA77-7F5EDC77B272}" presName="parTx" presStyleLbl="alignNode1" presStyleIdx="1" presStyleCnt="4">
        <dgm:presLayoutVars>
          <dgm:chMax val="0"/>
          <dgm:chPref val="0"/>
          <dgm:bulletEnabled val="1"/>
        </dgm:presLayoutVars>
      </dgm:prSet>
      <dgm:spPr/>
    </dgm:pt>
    <dgm:pt modelId="{4F1E3F31-E0A3-4845-A391-A429C28A35D6}" type="pres">
      <dgm:prSet presAssocID="{21F7E276-4469-4523-AA77-7F5EDC77B272}" presName="desTx" presStyleLbl="alignAccFollowNode1" presStyleIdx="1" presStyleCnt="4">
        <dgm:presLayoutVars>
          <dgm:bulletEnabled val="1"/>
        </dgm:presLayoutVars>
      </dgm:prSet>
      <dgm:spPr/>
    </dgm:pt>
    <dgm:pt modelId="{8AD6E690-ED5A-4131-A506-50C6CC097371}" type="pres">
      <dgm:prSet presAssocID="{4B30E674-7CB0-4669-A60D-57AB5D822A86}" presName="space" presStyleCnt="0"/>
      <dgm:spPr/>
    </dgm:pt>
    <dgm:pt modelId="{D5DE3D94-F653-49E7-B162-99CE2CA437A5}" type="pres">
      <dgm:prSet presAssocID="{8F2E7A97-CFF9-488E-97FD-AA3B1117F00C}" presName="composite" presStyleCnt="0"/>
      <dgm:spPr/>
    </dgm:pt>
    <dgm:pt modelId="{8F1D27E3-F776-45E4-86DA-501938D9582B}" type="pres">
      <dgm:prSet presAssocID="{8F2E7A97-CFF9-488E-97FD-AA3B1117F00C}" presName="parTx" presStyleLbl="alignNode1" presStyleIdx="2" presStyleCnt="4">
        <dgm:presLayoutVars>
          <dgm:chMax val="0"/>
          <dgm:chPref val="0"/>
          <dgm:bulletEnabled val="1"/>
        </dgm:presLayoutVars>
      </dgm:prSet>
      <dgm:spPr/>
    </dgm:pt>
    <dgm:pt modelId="{E69A0820-4AEC-4DF2-A9F7-5B72EF8890C9}" type="pres">
      <dgm:prSet presAssocID="{8F2E7A97-CFF9-488E-97FD-AA3B1117F00C}" presName="desTx" presStyleLbl="alignAccFollowNode1" presStyleIdx="2" presStyleCnt="4">
        <dgm:presLayoutVars>
          <dgm:bulletEnabled val="1"/>
        </dgm:presLayoutVars>
      </dgm:prSet>
      <dgm:spPr/>
    </dgm:pt>
    <dgm:pt modelId="{F63F700F-7573-422E-BA69-DEF0F1D88DA8}" type="pres">
      <dgm:prSet presAssocID="{3A6B398C-F1F0-4DEA-A1CF-0FC6B5A9254F}" presName="space" presStyleCnt="0"/>
      <dgm:spPr/>
    </dgm:pt>
    <dgm:pt modelId="{D08D2646-FBD3-468B-A275-C80F0760D0F1}" type="pres">
      <dgm:prSet presAssocID="{BC610A1F-D4B4-4014-8F1B-4FE826BDD87E}" presName="composite" presStyleCnt="0"/>
      <dgm:spPr/>
    </dgm:pt>
    <dgm:pt modelId="{259A70A3-8700-40A8-8478-9651AA07D534}" type="pres">
      <dgm:prSet presAssocID="{BC610A1F-D4B4-4014-8F1B-4FE826BDD87E}" presName="parTx" presStyleLbl="alignNode1" presStyleIdx="3" presStyleCnt="4">
        <dgm:presLayoutVars>
          <dgm:chMax val="0"/>
          <dgm:chPref val="0"/>
          <dgm:bulletEnabled val="1"/>
        </dgm:presLayoutVars>
      </dgm:prSet>
      <dgm:spPr/>
    </dgm:pt>
    <dgm:pt modelId="{553B570F-3659-4A80-AAB4-B09C39AD7020}" type="pres">
      <dgm:prSet presAssocID="{BC610A1F-D4B4-4014-8F1B-4FE826BDD87E}" presName="desTx" presStyleLbl="alignAccFollowNode1" presStyleIdx="3" presStyleCnt="4">
        <dgm:presLayoutVars>
          <dgm:bulletEnabled val="1"/>
        </dgm:presLayoutVars>
      </dgm:prSet>
      <dgm:spPr/>
    </dgm:pt>
  </dgm:ptLst>
  <dgm:cxnLst>
    <dgm:cxn modelId="{1069F603-53F2-4D23-8974-B380982F5D4F}" type="presOf" srcId="{50A52B8D-B159-425D-8D64-7D2E07A31998}" destId="{553B570F-3659-4A80-AAB4-B09C39AD7020}" srcOrd="0" destOrd="0" presId="urn:microsoft.com/office/officeart/2005/8/layout/hList1"/>
    <dgm:cxn modelId="{77D7780E-086F-4125-ABD2-DF0CDEC9EE1F}" type="presOf" srcId="{506F0518-A0C8-41D8-972C-6009E2440838}" destId="{4F1E3F31-E0A3-4845-A391-A429C28A35D6}" srcOrd="0" destOrd="0" presId="urn:microsoft.com/office/officeart/2005/8/layout/hList1"/>
    <dgm:cxn modelId="{CB4B0912-2172-4608-B5BC-47133027394E}" srcId="{3935ACBF-4173-41EB-BA37-CCCCCCCDA824}" destId="{B022EDC6-F39C-416A-80C4-F5DCA8941667}" srcOrd="0" destOrd="0" parTransId="{0308FF65-A3F1-4C5D-A735-4AD7CB4C1696}" sibTransId="{188573A2-6F0F-43D0-8E9B-F1DEAFD33877}"/>
    <dgm:cxn modelId="{230A0B1A-1062-40D1-BB85-F6D18D42248F}" type="presOf" srcId="{B022EDC6-F39C-416A-80C4-F5DCA8941667}" destId="{9D7C17AD-F900-4A69-B74B-C09AF251EFAA}" srcOrd="0" destOrd="0" presId="urn:microsoft.com/office/officeart/2005/8/layout/hList1"/>
    <dgm:cxn modelId="{743B4C1D-932A-4AC3-A76E-DDD0D87C5E35}" type="presOf" srcId="{21F7E276-4469-4523-AA77-7F5EDC77B272}" destId="{636FBCE7-108C-4EA3-81B3-18F459BA46CA}" srcOrd="0" destOrd="0" presId="urn:microsoft.com/office/officeart/2005/8/layout/hList1"/>
    <dgm:cxn modelId="{1F64E233-33C1-4623-92EA-C8D4D7122289}" srcId="{21F7E276-4469-4523-AA77-7F5EDC77B272}" destId="{DB08A28E-6AC0-4BAF-AD8E-7582B17C2475}" srcOrd="1" destOrd="0" parTransId="{C489FB41-8D57-46A9-A3BD-944C9AD97CDC}" sibTransId="{A6BBE48D-73DD-476F-9D08-38FB36C250AF}"/>
    <dgm:cxn modelId="{35872762-84F6-46EC-85DB-F32A6889D77E}" srcId="{B022EDC6-F39C-416A-80C4-F5DCA8941667}" destId="{7F011E1E-AA67-4886-8DA4-A10CCC14181D}" srcOrd="1" destOrd="0" parTransId="{DC4D5567-E9D7-407E-8129-9D3C51796102}" sibTransId="{D74F03E7-8C31-42D8-84AC-BB3F145C4EBD}"/>
    <dgm:cxn modelId="{BC13986A-F14A-4701-841C-9B919218657B}" srcId="{3935ACBF-4173-41EB-BA37-CCCCCCCDA824}" destId="{8F2E7A97-CFF9-488E-97FD-AA3B1117F00C}" srcOrd="2" destOrd="0" parTransId="{A77D3251-E8B5-459D-BB25-1EF9803209EC}" sibTransId="{3A6B398C-F1F0-4DEA-A1CF-0FC6B5A9254F}"/>
    <dgm:cxn modelId="{501B3F52-1F80-4883-9D86-3EB56C86A822}" type="presOf" srcId="{4A548B3E-E4A9-4F0C-B953-2F38D87E9AC8}" destId="{E69A0820-4AEC-4DF2-A9F7-5B72EF8890C9}" srcOrd="0" destOrd="0" presId="urn:microsoft.com/office/officeart/2005/8/layout/hList1"/>
    <dgm:cxn modelId="{D2B62376-839C-4DA3-A274-D5836507D562}" srcId="{3935ACBF-4173-41EB-BA37-CCCCCCCDA824}" destId="{21F7E276-4469-4523-AA77-7F5EDC77B272}" srcOrd="1" destOrd="0" parTransId="{6134F264-84DA-4C71-9F3E-51A3AA11D1C7}" sibTransId="{4B30E674-7CB0-4669-A60D-57AB5D822A86}"/>
    <dgm:cxn modelId="{2E929E8D-E149-4C04-B20F-1680BFA109C1}" type="presOf" srcId="{DB08A28E-6AC0-4BAF-AD8E-7582B17C2475}" destId="{4F1E3F31-E0A3-4845-A391-A429C28A35D6}" srcOrd="0" destOrd="1" presId="urn:microsoft.com/office/officeart/2005/8/layout/hList1"/>
    <dgm:cxn modelId="{A935BB9B-D9A8-4A3C-859B-69B245CE2E94}" type="presOf" srcId="{8F2E7A97-CFF9-488E-97FD-AA3B1117F00C}" destId="{8F1D27E3-F776-45E4-86DA-501938D9582B}" srcOrd="0" destOrd="0" presId="urn:microsoft.com/office/officeart/2005/8/layout/hList1"/>
    <dgm:cxn modelId="{24FFB3B1-5642-4377-82B2-60D1325A0483}" srcId="{3935ACBF-4173-41EB-BA37-CCCCCCCDA824}" destId="{BC610A1F-D4B4-4014-8F1B-4FE826BDD87E}" srcOrd="3" destOrd="0" parTransId="{9A0EC35E-0CBC-4D07-873C-FE5E72F44A5A}" sibTransId="{804CB8D0-74D4-44EA-9CB2-735915B59C99}"/>
    <dgm:cxn modelId="{715673B3-0BA9-4676-839A-1568B84C9D84}" srcId="{21F7E276-4469-4523-AA77-7F5EDC77B272}" destId="{506F0518-A0C8-41D8-972C-6009E2440838}" srcOrd="0" destOrd="0" parTransId="{C6CC8E5B-262C-4B31-94DE-E2687B3849F2}" sibTransId="{3FF02985-E40D-4656-9CA1-16C3DABDC3D5}"/>
    <dgm:cxn modelId="{06CD46BB-9EDE-41A8-BEA3-C7C0940A3AA1}" type="presOf" srcId="{881ED600-473A-407B-9F36-57E3D06617E1}" destId="{FDCCC52F-BC98-4A8B-A4C3-658C58EBE5CB}" srcOrd="0" destOrd="0" presId="urn:microsoft.com/office/officeart/2005/8/layout/hList1"/>
    <dgm:cxn modelId="{DF3A56C3-717B-4692-9308-C73440E55B4E}" type="presOf" srcId="{3935ACBF-4173-41EB-BA37-CCCCCCCDA824}" destId="{264EAF8B-A726-407D-B105-9EE1FF3D7A66}" srcOrd="0" destOrd="0" presId="urn:microsoft.com/office/officeart/2005/8/layout/hList1"/>
    <dgm:cxn modelId="{D5D7AFC7-1EDF-4C74-90CF-62265805003F}" srcId="{BC610A1F-D4B4-4014-8F1B-4FE826BDD87E}" destId="{50A52B8D-B159-425D-8D64-7D2E07A31998}" srcOrd="0" destOrd="0" parTransId="{C8CDD9AB-79D0-4C81-9591-DD9A6C38650C}" sibTransId="{C74101D3-14EE-4FF2-9DD3-E7B06C59EFB7}"/>
    <dgm:cxn modelId="{44E3F4D9-5767-4E46-9EB0-151D7A3D2F0C}" srcId="{8F2E7A97-CFF9-488E-97FD-AA3B1117F00C}" destId="{4A548B3E-E4A9-4F0C-B953-2F38D87E9AC8}" srcOrd="0" destOrd="0" parTransId="{ABBDE242-4E11-4F55-990A-491622B3FEB2}" sibTransId="{192798B4-D9A7-4563-A72B-946F9B96DD07}"/>
    <dgm:cxn modelId="{208AB6E8-3000-4EAA-9874-D29A2E7B5C1C}" type="presOf" srcId="{7F011E1E-AA67-4886-8DA4-A10CCC14181D}" destId="{FDCCC52F-BC98-4A8B-A4C3-658C58EBE5CB}" srcOrd="0" destOrd="1" presId="urn:microsoft.com/office/officeart/2005/8/layout/hList1"/>
    <dgm:cxn modelId="{AD245AF3-AD83-44D9-8F3E-DDC134F3323D}" srcId="{B022EDC6-F39C-416A-80C4-F5DCA8941667}" destId="{881ED600-473A-407B-9F36-57E3D06617E1}" srcOrd="0" destOrd="0" parTransId="{924214E5-3E38-467D-A5B3-B7700645D427}" sibTransId="{9D02BE6C-5939-49CC-BBE5-E110D74DE29F}"/>
    <dgm:cxn modelId="{5C4A27FD-EAD0-43A6-98BC-26085E60E39B}" type="presOf" srcId="{BC610A1F-D4B4-4014-8F1B-4FE826BDD87E}" destId="{259A70A3-8700-40A8-8478-9651AA07D534}" srcOrd="0" destOrd="0" presId="urn:microsoft.com/office/officeart/2005/8/layout/hList1"/>
    <dgm:cxn modelId="{AECC79BA-9BE5-483C-83EC-A76308B34DCE}" type="presParOf" srcId="{264EAF8B-A726-407D-B105-9EE1FF3D7A66}" destId="{602323D6-9BA9-40FC-A99A-6FEB051E1794}" srcOrd="0" destOrd="0" presId="urn:microsoft.com/office/officeart/2005/8/layout/hList1"/>
    <dgm:cxn modelId="{71CEB165-698D-4B80-B058-0AFBA1118BD6}" type="presParOf" srcId="{602323D6-9BA9-40FC-A99A-6FEB051E1794}" destId="{9D7C17AD-F900-4A69-B74B-C09AF251EFAA}" srcOrd="0" destOrd="0" presId="urn:microsoft.com/office/officeart/2005/8/layout/hList1"/>
    <dgm:cxn modelId="{A400BF0B-D387-4DE7-860A-B6E027D7AABA}" type="presParOf" srcId="{602323D6-9BA9-40FC-A99A-6FEB051E1794}" destId="{FDCCC52F-BC98-4A8B-A4C3-658C58EBE5CB}" srcOrd="1" destOrd="0" presId="urn:microsoft.com/office/officeart/2005/8/layout/hList1"/>
    <dgm:cxn modelId="{1F8DCE47-035D-404F-845F-63C46A702A7C}" type="presParOf" srcId="{264EAF8B-A726-407D-B105-9EE1FF3D7A66}" destId="{40C2116D-1956-4F25-A420-CA99FC54FF41}" srcOrd="1" destOrd="0" presId="urn:microsoft.com/office/officeart/2005/8/layout/hList1"/>
    <dgm:cxn modelId="{56BEDFF9-BF0D-4FC1-94C0-8DD4C4AEA8EE}" type="presParOf" srcId="{264EAF8B-A726-407D-B105-9EE1FF3D7A66}" destId="{7180F295-5298-4BFC-86A6-DD99A3006E56}" srcOrd="2" destOrd="0" presId="urn:microsoft.com/office/officeart/2005/8/layout/hList1"/>
    <dgm:cxn modelId="{1597BE34-DE64-4227-9B39-8E3AF600D16A}" type="presParOf" srcId="{7180F295-5298-4BFC-86A6-DD99A3006E56}" destId="{636FBCE7-108C-4EA3-81B3-18F459BA46CA}" srcOrd="0" destOrd="0" presId="urn:microsoft.com/office/officeart/2005/8/layout/hList1"/>
    <dgm:cxn modelId="{96FC43B7-9CAA-49A6-851B-8D3F3E86F0DC}" type="presParOf" srcId="{7180F295-5298-4BFC-86A6-DD99A3006E56}" destId="{4F1E3F31-E0A3-4845-A391-A429C28A35D6}" srcOrd="1" destOrd="0" presId="urn:microsoft.com/office/officeart/2005/8/layout/hList1"/>
    <dgm:cxn modelId="{7BF2877B-EE71-4F02-B727-0D26EC585AF1}" type="presParOf" srcId="{264EAF8B-A726-407D-B105-9EE1FF3D7A66}" destId="{8AD6E690-ED5A-4131-A506-50C6CC097371}" srcOrd="3" destOrd="0" presId="urn:microsoft.com/office/officeart/2005/8/layout/hList1"/>
    <dgm:cxn modelId="{5E495015-5972-47E8-8135-87C4943961D2}" type="presParOf" srcId="{264EAF8B-A726-407D-B105-9EE1FF3D7A66}" destId="{D5DE3D94-F653-49E7-B162-99CE2CA437A5}" srcOrd="4" destOrd="0" presId="urn:microsoft.com/office/officeart/2005/8/layout/hList1"/>
    <dgm:cxn modelId="{3AE66BBE-1708-40BC-9A7F-0BB87DA034F4}" type="presParOf" srcId="{D5DE3D94-F653-49E7-B162-99CE2CA437A5}" destId="{8F1D27E3-F776-45E4-86DA-501938D9582B}" srcOrd="0" destOrd="0" presId="urn:microsoft.com/office/officeart/2005/8/layout/hList1"/>
    <dgm:cxn modelId="{8458BB77-DA93-4814-AA27-FB98DB90501F}" type="presParOf" srcId="{D5DE3D94-F653-49E7-B162-99CE2CA437A5}" destId="{E69A0820-4AEC-4DF2-A9F7-5B72EF8890C9}" srcOrd="1" destOrd="0" presId="urn:microsoft.com/office/officeart/2005/8/layout/hList1"/>
    <dgm:cxn modelId="{38FEBC83-B612-4AF4-A81E-276D28C71F0E}" type="presParOf" srcId="{264EAF8B-A726-407D-B105-9EE1FF3D7A66}" destId="{F63F700F-7573-422E-BA69-DEF0F1D88DA8}" srcOrd="5" destOrd="0" presId="urn:microsoft.com/office/officeart/2005/8/layout/hList1"/>
    <dgm:cxn modelId="{25451006-BB46-47A9-98FA-9435770069D2}" type="presParOf" srcId="{264EAF8B-A726-407D-B105-9EE1FF3D7A66}" destId="{D08D2646-FBD3-468B-A275-C80F0760D0F1}" srcOrd="6" destOrd="0" presId="urn:microsoft.com/office/officeart/2005/8/layout/hList1"/>
    <dgm:cxn modelId="{B5F401E1-9047-438A-9AD1-96753E218189}" type="presParOf" srcId="{D08D2646-FBD3-468B-A275-C80F0760D0F1}" destId="{259A70A3-8700-40A8-8478-9651AA07D534}" srcOrd="0" destOrd="0" presId="urn:microsoft.com/office/officeart/2005/8/layout/hList1"/>
    <dgm:cxn modelId="{0E0091C4-7EA5-41C5-8EAF-E2A02F0BFD35}" type="presParOf" srcId="{D08D2646-FBD3-468B-A275-C80F0760D0F1}" destId="{553B570F-3659-4A80-AAB4-B09C39AD702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5A0F7-40E5-441C-96CA-A4737AD09ADE}">
      <dsp:nvSpPr>
        <dsp:cNvPr id="0" name=""/>
        <dsp:cNvSpPr/>
      </dsp:nvSpPr>
      <dsp:spPr>
        <a:xfrm>
          <a:off x="3953" y="6484"/>
          <a:ext cx="2377306" cy="4896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defRPr b="1"/>
          </a:pPr>
          <a:r>
            <a:rPr lang="en-US" sz="1700" b="1" kern="1200">
              <a:latin typeface="Verdana"/>
              <a:ea typeface="Verdana"/>
              <a:cs typeface="Verdana"/>
            </a:rPr>
            <a:t>Aggregate</a:t>
          </a:r>
          <a:endParaRPr lang="en-US" sz="1700" b="0" kern="1200">
            <a:latin typeface="Calibri Light" panose="020F0302020204030204"/>
            <a:ea typeface="Verdana"/>
            <a:cs typeface="Calibri Light" panose="020F0302020204030204"/>
          </a:endParaRPr>
        </a:p>
      </dsp:txBody>
      <dsp:txXfrm>
        <a:off x="3953" y="6484"/>
        <a:ext cx="2377306" cy="489600"/>
      </dsp:txXfrm>
    </dsp:sp>
    <dsp:sp modelId="{7F97DD62-304B-42EC-A311-54D510FF4ACA}">
      <dsp:nvSpPr>
        <dsp:cNvPr id="0" name=""/>
        <dsp:cNvSpPr/>
      </dsp:nvSpPr>
      <dsp:spPr>
        <a:xfrm>
          <a:off x="3953" y="496084"/>
          <a:ext cx="2377306" cy="384876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defRPr b="1"/>
          </a:pPr>
          <a:r>
            <a:rPr lang="en-US" sz="1700" b="0" kern="1200">
              <a:latin typeface="Verdana"/>
              <a:ea typeface="Verdana"/>
              <a:cs typeface="Verdana"/>
            </a:rPr>
            <a:t>EPA data by creating a centralized platform to overcome the siloed approach to information management</a:t>
          </a:r>
        </a:p>
      </dsp:txBody>
      <dsp:txXfrm>
        <a:off x="3953" y="496084"/>
        <a:ext cx="2377306" cy="3848768"/>
      </dsp:txXfrm>
    </dsp:sp>
    <dsp:sp modelId="{A02D71B6-C3DB-480C-AAE7-EB6D6EEF6EA4}">
      <dsp:nvSpPr>
        <dsp:cNvPr id="0" name=""/>
        <dsp:cNvSpPr/>
      </dsp:nvSpPr>
      <dsp:spPr>
        <a:xfrm>
          <a:off x="2714082" y="6484"/>
          <a:ext cx="2377306" cy="489600"/>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defRPr b="1"/>
          </a:pPr>
          <a:r>
            <a:rPr lang="en-US" sz="1700" b="1" kern="1200">
              <a:latin typeface="Verdana"/>
              <a:ea typeface="Verdana"/>
              <a:cs typeface="Verdana"/>
            </a:rPr>
            <a:t>Ease</a:t>
          </a:r>
          <a:endParaRPr lang="en-US" sz="1700" b="1" kern="1200">
            <a:latin typeface="Calibri Light" panose="020F0302020204030204"/>
            <a:ea typeface="Verdana"/>
            <a:cs typeface="Calibri Light" panose="020F0302020204030204"/>
          </a:endParaRPr>
        </a:p>
      </dsp:txBody>
      <dsp:txXfrm>
        <a:off x="2714082" y="6484"/>
        <a:ext cx="2377306" cy="489600"/>
      </dsp:txXfrm>
    </dsp:sp>
    <dsp:sp modelId="{2D235057-2A9B-4545-8884-3A572384370C}">
      <dsp:nvSpPr>
        <dsp:cNvPr id="0" name=""/>
        <dsp:cNvSpPr/>
      </dsp:nvSpPr>
      <dsp:spPr>
        <a:xfrm>
          <a:off x="2714082" y="496084"/>
          <a:ext cx="2377306" cy="3848768"/>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defRPr b="1"/>
          </a:pPr>
          <a:r>
            <a:rPr lang="en-US" sz="1700" b="0" kern="1200">
              <a:latin typeface="Verdana"/>
              <a:ea typeface="Verdana"/>
              <a:cs typeface="Verdana"/>
            </a:rPr>
            <a:t>Reduce burden of EPA programs, states and regulated community by making it easier to find trusted data on a specific topic</a:t>
          </a:r>
        </a:p>
      </dsp:txBody>
      <dsp:txXfrm>
        <a:off x="2714082" y="496084"/>
        <a:ext cx="2377306" cy="3848768"/>
      </dsp:txXfrm>
    </dsp:sp>
    <dsp:sp modelId="{B386C8C1-DB49-4E82-917E-6D60477DA8B1}">
      <dsp:nvSpPr>
        <dsp:cNvPr id="0" name=""/>
        <dsp:cNvSpPr/>
      </dsp:nvSpPr>
      <dsp:spPr>
        <a:xfrm>
          <a:off x="5424211" y="6484"/>
          <a:ext cx="2377306" cy="489600"/>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defRPr b="1"/>
          </a:pPr>
          <a:r>
            <a:rPr lang="en-US" sz="1700" b="1" kern="1200">
              <a:latin typeface="Verdana"/>
              <a:ea typeface="Verdana"/>
              <a:cs typeface="Verdana"/>
            </a:rPr>
            <a:t>Provide</a:t>
          </a:r>
        </a:p>
      </dsp:txBody>
      <dsp:txXfrm>
        <a:off x="5424211" y="6484"/>
        <a:ext cx="2377306" cy="489600"/>
      </dsp:txXfrm>
    </dsp:sp>
    <dsp:sp modelId="{2D79FB89-C129-4CF7-89BF-3074595D4E44}">
      <dsp:nvSpPr>
        <dsp:cNvPr id="0" name=""/>
        <dsp:cNvSpPr/>
      </dsp:nvSpPr>
      <dsp:spPr>
        <a:xfrm>
          <a:off x="5424211" y="496084"/>
          <a:ext cx="2377306" cy="3848768"/>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defRPr b="1"/>
          </a:pPr>
          <a:r>
            <a:rPr lang="en-US" sz="1700" b="0" kern="1200">
              <a:latin typeface="Verdana"/>
              <a:ea typeface="Verdana"/>
              <a:cs typeface="Verdana"/>
            </a:rPr>
            <a:t>A single source of regularly refreshed authoritative data</a:t>
          </a:r>
        </a:p>
      </dsp:txBody>
      <dsp:txXfrm>
        <a:off x="5424211" y="496084"/>
        <a:ext cx="2377306" cy="3848768"/>
      </dsp:txXfrm>
    </dsp:sp>
    <dsp:sp modelId="{53D34AC3-6228-48C7-9B47-B788B6B127CE}">
      <dsp:nvSpPr>
        <dsp:cNvPr id="0" name=""/>
        <dsp:cNvSpPr/>
      </dsp:nvSpPr>
      <dsp:spPr>
        <a:xfrm>
          <a:off x="8134340" y="6484"/>
          <a:ext cx="2377306" cy="48960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defRPr b="1"/>
          </a:pPr>
          <a:r>
            <a:rPr lang="en-US" sz="1700" kern="1200">
              <a:latin typeface="Verdana"/>
              <a:ea typeface="Verdana"/>
              <a:cs typeface="Verdana"/>
            </a:rPr>
            <a:t>Standardize</a:t>
          </a:r>
        </a:p>
      </dsp:txBody>
      <dsp:txXfrm>
        <a:off x="8134340" y="6484"/>
        <a:ext cx="2377306" cy="489600"/>
      </dsp:txXfrm>
    </dsp:sp>
    <dsp:sp modelId="{2A5443F4-F977-4464-B7FD-2A7F812728E7}">
      <dsp:nvSpPr>
        <dsp:cNvPr id="0" name=""/>
        <dsp:cNvSpPr/>
      </dsp:nvSpPr>
      <dsp:spPr>
        <a:xfrm>
          <a:off x="8134340" y="496084"/>
          <a:ext cx="2377306" cy="3848768"/>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defRPr b="1"/>
          </a:pPr>
          <a:r>
            <a:rPr lang="en-US" sz="1700" b="0" kern="1200">
              <a:latin typeface="Verdana"/>
              <a:ea typeface="Verdana"/>
              <a:cs typeface="Verdana"/>
            </a:rPr>
            <a:t>Improves data quality by standarizing the different names of chemicals, industries, Tribes, etc. </a:t>
          </a:r>
          <a:endParaRPr lang="en-US" sz="1700" b="0" kern="1200">
            <a:latin typeface="Calibri Light" panose="020F0302020204030204"/>
            <a:ea typeface="Verdana"/>
            <a:cs typeface="Calibri Light" panose="020F0302020204030204"/>
          </a:endParaRPr>
        </a:p>
        <a:p>
          <a:pPr marL="171450" lvl="1" indent="-171450" algn="l" defTabSz="755650" rtl="0">
            <a:lnSpc>
              <a:spcPct val="90000"/>
            </a:lnSpc>
            <a:spcBef>
              <a:spcPct val="0"/>
            </a:spcBef>
            <a:spcAft>
              <a:spcPct val="15000"/>
            </a:spcAft>
            <a:buChar char="•"/>
          </a:pPr>
          <a:r>
            <a:rPr lang="en-US" sz="1700" b="0" kern="1200">
              <a:latin typeface="Verdana"/>
              <a:ea typeface="Verdana"/>
              <a:cs typeface="Verdana"/>
            </a:rPr>
            <a:t>To solve the different reporting structures and requirements of laws, EPA regulations, policies, and guidance</a:t>
          </a:r>
          <a:endParaRPr lang="en-US" sz="1700" kern="1200"/>
        </a:p>
      </dsp:txBody>
      <dsp:txXfrm>
        <a:off x="8134340" y="496084"/>
        <a:ext cx="2377306" cy="3848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C17AD-F900-4A69-B74B-C09AF251EFAA}">
      <dsp:nvSpPr>
        <dsp:cNvPr id="0" name=""/>
        <dsp:cNvSpPr/>
      </dsp:nvSpPr>
      <dsp:spPr>
        <a:xfrm>
          <a:off x="4325" y="818088"/>
          <a:ext cx="2600997" cy="54607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Verdana"/>
              <a:ea typeface="Verdana"/>
              <a:cs typeface="Verdana"/>
            </a:rPr>
            <a:t>Gather &amp; Store</a:t>
          </a:r>
          <a:endParaRPr lang="en-US" sz="1500" kern="1200"/>
        </a:p>
      </dsp:txBody>
      <dsp:txXfrm>
        <a:off x="4325" y="818088"/>
        <a:ext cx="2600997" cy="546074"/>
      </dsp:txXfrm>
    </dsp:sp>
    <dsp:sp modelId="{FDCCC52F-BC98-4A8B-A4C3-658C58EBE5CB}">
      <dsp:nvSpPr>
        <dsp:cNvPr id="0" name=""/>
        <dsp:cNvSpPr/>
      </dsp:nvSpPr>
      <dsp:spPr>
        <a:xfrm>
          <a:off x="4325" y="1364162"/>
          <a:ext cx="2600997" cy="152347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b="1" kern="1200">
              <a:latin typeface="Verdana"/>
              <a:ea typeface="Verdana"/>
              <a:cs typeface="Verdana"/>
            </a:rPr>
            <a:t>Gather content</a:t>
          </a:r>
          <a:r>
            <a:rPr lang="en-US" sz="1500" b="0" kern="1200">
              <a:latin typeface="Verdana"/>
              <a:ea typeface="Verdana"/>
              <a:cs typeface="Verdana"/>
            </a:rPr>
            <a:t> from stakeholders, EPA programs, and authoritative sources </a:t>
          </a:r>
        </a:p>
        <a:p>
          <a:pPr marL="114300" lvl="1" indent="-114300" algn="l" defTabSz="666750" rtl="0">
            <a:lnSpc>
              <a:spcPct val="90000"/>
            </a:lnSpc>
            <a:spcBef>
              <a:spcPct val="0"/>
            </a:spcBef>
            <a:spcAft>
              <a:spcPct val="15000"/>
            </a:spcAft>
            <a:buChar char="•"/>
          </a:pPr>
          <a:r>
            <a:rPr lang="en-US" sz="1500" b="1" kern="1200">
              <a:latin typeface="Verdana"/>
              <a:ea typeface="Verdana"/>
              <a:cs typeface="Verdana"/>
            </a:rPr>
            <a:t>Store data</a:t>
          </a:r>
          <a:r>
            <a:rPr lang="en-US" sz="1500" b="0" kern="1200">
              <a:latin typeface="Verdana"/>
              <a:ea typeface="Verdana"/>
              <a:cs typeface="Verdana"/>
            </a:rPr>
            <a:t> in the appropriate tool</a:t>
          </a:r>
        </a:p>
      </dsp:txBody>
      <dsp:txXfrm>
        <a:off x="4325" y="1364162"/>
        <a:ext cx="2600997" cy="1523475"/>
      </dsp:txXfrm>
    </dsp:sp>
    <dsp:sp modelId="{636FBCE7-108C-4EA3-81B3-18F459BA46CA}">
      <dsp:nvSpPr>
        <dsp:cNvPr id="0" name=""/>
        <dsp:cNvSpPr/>
      </dsp:nvSpPr>
      <dsp:spPr>
        <a:xfrm>
          <a:off x="2969463" y="818088"/>
          <a:ext cx="2600997" cy="546074"/>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Verdana"/>
              <a:ea typeface="Verdana"/>
              <a:cs typeface="Verdana"/>
            </a:rPr>
            <a:t>Increase Value &amp; Quality</a:t>
          </a:r>
        </a:p>
      </dsp:txBody>
      <dsp:txXfrm>
        <a:off x="2969463" y="818088"/>
        <a:ext cx="2600997" cy="546074"/>
      </dsp:txXfrm>
    </dsp:sp>
    <dsp:sp modelId="{4F1E3F31-E0A3-4845-A391-A429C28A35D6}">
      <dsp:nvSpPr>
        <dsp:cNvPr id="0" name=""/>
        <dsp:cNvSpPr/>
      </dsp:nvSpPr>
      <dsp:spPr>
        <a:xfrm>
          <a:off x="2969463" y="1364162"/>
          <a:ext cx="2600997" cy="1523475"/>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b="1" kern="1200">
              <a:latin typeface="Verdana"/>
              <a:ea typeface="Verdana"/>
              <a:cs typeface="Verdana"/>
            </a:rPr>
            <a:t>Associate content</a:t>
          </a:r>
          <a:r>
            <a:rPr lang="en-US" sz="1500" b="0" kern="1200">
              <a:latin typeface="Verdana"/>
              <a:ea typeface="Verdana"/>
              <a:cs typeface="Verdana"/>
            </a:rPr>
            <a:t> with other information to increase value</a:t>
          </a:r>
        </a:p>
        <a:p>
          <a:pPr marL="114300" lvl="1" indent="-114300" algn="l" defTabSz="666750" rtl="0">
            <a:lnSpc>
              <a:spcPct val="90000"/>
            </a:lnSpc>
            <a:spcBef>
              <a:spcPct val="0"/>
            </a:spcBef>
            <a:spcAft>
              <a:spcPct val="15000"/>
            </a:spcAft>
            <a:buChar char="•"/>
          </a:pPr>
          <a:r>
            <a:rPr lang="en-US" sz="1500" b="1" kern="1200">
              <a:latin typeface="Verdana"/>
              <a:ea typeface="Verdana"/>
              <a:cs typeface="Verdana"/>
            </a:rPr>
            <a:t>Continuously review </a:t>
          </a:r>
          <a:r>
            <a:rPr lang="en-US" sz="1500" b="0" kern="1200">
              <a:latin typeface="Verdana"/>
              <a:ea typeface="Verdana"/>
              <a:cs typeface="Verdana"/>
            </a:rPr>
            <a:t>and check stored data to ensure quality</a:t>
          </a:r>
        </a:p>
      </dsp:txBody>
      <dsp:txXfrm>
        <a:off x="2969463" y="1364162"/>
        <a:ext cx="2600997" cy="1523475"/>
      </dsp:txXfrm>
    </dsp:sp>
    <dsp:sp modelId="{8F1D27E3-F776-45E4-86DA-501938D9582B}">
      <dsp:nvSpPr>
        <dsp:cNvPr id="0" name=""/>
        <dsp:cNvSpPr/>
      </dsp:nvSpPr>
      <dsp:spPr>
        <a:xfrm>
          <a:off x="5934600" y="818088"/>
          <a:ext cx="2600997" cy="546074"/>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Verdana"/>
              <a:ea typeface="Verdana"/>
              <a:cs typeface="Verdana"/>
            </a:rPr>
            <a:t>Improve access</a:t>
          </a:r>
          <a:endParaRPr lang="en-US" sz="1500" kern="1200"/>
        </a:p>
      </dsp:txBody>
      <dsp:txXfrm>
        <a:off x="5934600" y="818088"/>
        <a:ext cx="2600997" cy="546074"/>
      </dsp:txXfrm>
    </dsp:sp>
    <dsp:sp modelId="{E69A0820-4AEC-4DF2-A9F7-5B72EF8890C9}">
      <dsp:nvSpPr>
        <dsp:cNvPr id="0" name=""/>
        <dsp:cNvSpPr/>
      </dsp:nvSpPr>
      <dsp:spPr>
        <a:xfrm>
          <a:off x="5934600" y="1364162"/>
          <a:ext cx="2600997" cy="1523475"/>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b="1" kern="1200">
              <a:latin typeface="Verdana"/>
              <a:ea typeface="Verdana"/>
              <a:cs typeface="Verdana"/>
            </a:rPr>
            <a:t>Make data easily available</a:t>
          </a:r>
          <a:r>
            <a:rPr lang="en-US" sz="1500" kern="1200">
              <a:latin typeface="Verdana"/>
              <a:ea typeface="Verdana"/>
              <a:cs typeface="Verdana"/>
            </a:rPr>
            <a:t> to stakeholders and their applications by leveraging technology like web services</a:t>
          </a:r>
          <a:endParaRPr lang="en-US" sz="1500" kern="1200">
            <a:latin typeface="Calibri Light"/>
            <a:ea typeface="Verdana"/>
            <a:cs typeface="Calibri Light"/>
          </a:endParaRPr>
        </a:p>
      </dsp:txBody>
      <dsp:txXfrm>
        <a:off x="5934600" y="1364162"/>
        <a:ext cx="2600997" cy="1523475"/>
      </dsp:txXfrm>
    </dsp:sp>
    <dsp:sp modelId="{259A70A3-8700-40A8-8478-9651AA07D534}">
      <dsp:nvSpPr>
        <dsp:cNvPr id="0" name=""/>
        <dsp:cNvSpPr/>
      </dsp:nvSpPr>
      <dsp:spPr>
        <a:xfrm>
          <a:off x="8899738" y="818088"/>
          <a:ext cx="2600997" cy="546074"/>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Verdana"/>
              <a:ea typeface="Verdana"/>
              <a:cs typeface="Verdana"/>
            </a:rPr>
            <a:t>Stakeholder Engagement</a:t>
          </a:r>
        </a:p>
      </dsp:txBody>
      <dsp:txXfrm>
        <a:off x="8899738" y="818088"/>
        <a:ext cx="2600997" cy="546074"/>
      </dsp:txXfrm>
    </dsp:sp>
    <dsp:sp modelId="{553B570F-3659-4A80-AAB4-B09C39AD7020}">
      <dsp:nvSpPr>
        <dsp:cNvPr id="0" name=""/>
        <dsp:cNvSpPr/>
      </dsp:nvSpPr>
      <dsp:spPr>
        <a:xfrm>
          <a:off x="8899738" y="1364162"/>
          <a:ext cx="2600997" cy="1523475"/>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b="1" kern="1200">
              <a:latin typeface="Verdana"/>
              <a:ea typeface="Verdana"/>
              <a:cs typeface="Verdana"/>
            </a:rPr>
            <a:t>Continue working with partners</a:t>
          </a:r>
          <a:r>
            <a:rPr lang="en-US" sz="1500" kern="1200">
              <a:latin typeface="Verdana"/>
              <a:ea typeface="Verdana"/>
              <a:cs typeface="Verdana"/>
            </a:rPr>
            <a:t> to maintain data and discover new use-cases</a:t>
          </a:r>
        </a:p>
      </dsp:txBody>
      <dsp:txXfrm>
        <a:off x="8899738" y="1364162"/>
        <a:ext cx="2600997" cy="15234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AE950-5CCE-4E68-B1F5-808F5763BB2F}"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0B491-E497-4DFA-80C5-E7D71969C2ED}" type="slidenum">
              <a:rPr lang="en-US" smtClean="0"/>
              <a:t>‹#›</a:t>
            </a:fld>
            <a:endParaRPr lang="en-US"/>
          </a:p>
        </p:txBody>
      </p:sp>
    </p:spTree>
    <p:extLst>
      <p:ext uri="{BB962C8B-B14F-4D97-AF65-F5344CB8AC3E}">
        <p14:creationId xmlns:p14="http://schemas.microsoft.com/office/powerpoint/2010/main" val="175823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2988F-74CA-4597-B991-E24A1EB1C7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29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6936DC-B9BB-4253-A1EC-F12F05E0E802}" type="slidenum">
              <a:rPr lang="en-US" smtClean="0"/>
              <a:t>14</a:t>
            </a:fld>
            <a:endParaRPr lang="en-US"/>
          </a:p>
        </p:txBody>
      </p:sp>
    </p:spTree>
    <p:extLst>
      <p:ext uri="{BB962C8B-B14F-4D97-AF65-F5344CB8AC3E}">
        <p14:creationId xmlns:p14="http://schemas.microsoft.com/office/powerpoint/2010/main" val="4014090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6936DC-B9BB-4253-A1EC-F12F05E0E802}" type="slidenum">
              <a:rPr lang="en-US" smtClean="0"/>
              <a:t>15</a:t>
            </a:fld>
            <a:endParaRPr lang="en-US"/>
          </a:p>
        </p:txBody>
      </p:sp>
    </p:spTree>
    <p:extLst>
      <p:ext uri="{BB962C8B-B14F-4D97-AF65-F5344CB8AC3E}">
        <p14:creationId xmlns:p14="http://schemas.microsoft.com/office/powerpoint/2010/main" val="66814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6936DC-B9BB-4253-A1EC-F12F05E0E802}" type="slidenum">
              <a:rPr lang="en-US" smtClean="0"/>
              <a:t>16</a:t>
            </a:fld>
            <a:endParaRPr lang="en-US"/>
          </a:p>
        </p:txBody>
      </p:sp>
    </p:spTree>
    <p:extLst>
      <p:ext uri="{BB962C8B-B14F-4D97-AF65-F5344CB8AC3E}">
        <p14:creationId xmlns:p14="http://schemas.microsoft.com/office/powerpoint/2010/main" val="41752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32988F-74CA-4597-B991-E24A1EB1C7B6}" type="slidenum">
              <a:rPr lang="en-US" smtClean="0"/>
              <a:t>20</a:t>
            </a:fld>
            <a:endParaRPr lang="en-US"/>
          </a:p>
        </p:txBody>
      </p:sp>
    </p:spTree>
    <p:extLst>
      <p:ext uri="{BB962C8B-B14F-4D97-AF65-F5344CB8AC3E}">
        <p14:creationId xmlns:p14="http://schemas.microsoft.com/office/powerpoint/2010/main" val="3427501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32988F-74CA-4597-B991-E24A1EB1C7B6}" type="slidenum">
              <a:rPr lang="en-US" smtClean="0"/>
              <a:t>21</a:t>
            </a:fld>
            <a:endParaRPr lang="en-US"/>
          </a:p>
        </p:txBody>
      </p:sp>
    </p:spTree>
    <p:extLst>
      <p:ext uri="{BB962C8B-B14F-4D97-AF65-F5344CB8AC3E}">
        <p14:creationId xmlns:p14="http://schemas.microsoft.com/office/powerpoint/2010/main" val="330721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2988F-74CA-4597-B991-E24A1EB1C7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05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5</a:t>
            </a:fld>
            <a:endParaRPr lang="en-US"/>
          </a:p>
        </p:txBody>
      </p:sp>
    </p:spTree>
    <p:extLst>
      <p:ext uri="{BB962C8B-B14F-4D97-AF65-F5344CB8AC3E}">
        <p14:creationId xmlns:p14="http://schemas.microsoft.com/office/powerpoint/2010/main" val="178494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discussing the Registries outlined in red</a:t>
            </a:r>
          </a:p>
        </p:txBody>
      </p:sp>
      <p:sp>
        <p:nvSpPr>
          <p:cNvPr id="4" name="Slide Number Placeholder 3"/>
          <p:cNvSpPr>
            <a:spLocks noGrp="1"/>
          </p:cNvSpPr>
          <p:nvPr>
            <p:ph type="sldNum" sz="quarter" idx="5"/>
          </p:nvPr>
        </p:nvSpPr>
        <p:spPr/>
        <p:txBody>
          <a:bodyPr/>
          <a:lstStyle/>
          <a:p>
            <a:fld id="{91B0B491-E497-4DFA-80C5-E7D71969C2ED}" type="slidenum">
              <a:rPr lang="en-US" smtClean="0"/>
              <a:t>6</a:t>
            </a:fld>
            <a:endParaRPr lang="en-US"/>
          </a:p>
        </p:txBody>
      </p:sp>
    </p:spTree>
    <p:extLst>
      <p:ext uri="{BB962C8B-B14F-4D97-AF65-F5344CB8AC3E}">
        <p14:creationId xmlns:p14="http://schemas.microsoft.com/office/powerpoint/2010/main" val="72442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88FAA"/>
                </a:solidFill>
                <a:latin typeface="Arial"/>
                <a:cs typeface="Arial"/>
              </a:rPr>
              <a:t>READ at Bullet 2: Part of making data FAIR (findable, accessible, interoperable and reusable)</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EPA programs often define terms and acronyms differently or use different terms to mean the same thing. Understanding the terms EPA uses is essential to properly interpret information used in decision making. To be transparent, EPA needs to provide access to its terminology.</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Making EPA's information ‘findable’ requires that it be cataloged and indexed. Terminology Services provides the tools and services needed to develop and manage vocabularies used to catalog and index EPA's information assets. It also provides various export options and direct links to vocabularies to expand access where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88FAA"/>
              </a:solidFill>
              <a:latin typeface="Arial"/>
              <a:cs typeface="Arial"/>
            </a:endParaRPr>
          </a:p>
          <a:p>
            <a:pPr algn="l"/>
            <a:r>
              <a:rPr lang="en-US" b="0" i="0" dirty="0">
                <a:solidFill>
                  <a:srgbClr val="212121"/>
                </a:solidFill>
                <a:effectLst/>
                <a:latin typeface="Source Sans Pro" panose="020B0503030403020204" pitchFamily="34" charset="0"/>
              </a:rPr>
              <a:t>In order to have quality, information must be understandable to the user. Well-defined, well-documented terminology is critical to this process. Is the definition of hazardous waste the same across federal and state laws and regulations? If not, what are the differences? Can data about acid deposition be aggregated with data about acid rain? Developing clear, unambiguous meaning for EPA's terminology is the core business of Terminology Services.</a:t>
            </a:r>
          </a:p>
          <a:p>
            <a:pPr algn="l"/>
            <a:r>
              <a:rPr lang="en-US" b="0" i="0" dirty="0">
                <a:solidFill>
                  <a:srgbClr val="212121"/>
                </a:solidFill>
                <a:effectLst/>
                <a:latin typeface="Source Sans Pro" panose="020B0503030403020204" pitchFamily="34" charset="0"/>
              </a:rPr>
              <a:t>Terminologies change, meanings change; therefore, it is critical that those changes be reflected in a timely and reliable manner so that the comprehension is not compromised. Terminology Services, through its system of stewardship and web service capabilities, is able to keep terminology current and reliable.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88FAA"/>
              </a:solidFill>
              <a:latin typeface="Arial"/>
              <a:cs typeface="Arial"/>
            </a:endParaRPr>
          </a:p>
        </p:txBody>
      </p:sp>
      <p:sp>
        <p:nvSpPr>
          <p:cNvPr id="4" name="Slide Number Placeholder 3"/>
          <p:cNvSpPr>
            <a:spLocks noGrp="1"/>
          </p:cNvSpPr>
          <p:nvPr>
            <p:ph type="sldNum" sz="quarter" idx="5"/>
          </p:nvPr>
        </p:nvSpPr>
        <p:spPr/>
        <p:txBody>
          <a:bodyPr/>
          <a:lstStyle/>
          <a:p>
            <a:fld id="{91B0B491-E497-4DFA-80C5-E7D71969C2ED}" type="slidenum">
              <a:rPr lang="en-US" smtClean="0"/>
              <a:t>7</a:t>
            </a:fld>
            <a:endParaRPr lang="en-US"/>
          </a:p>
        </p:txBody>
      </p:sp>
    </p:spTree>
    <p:extLst>
      <p:ext uri="{BB962C8B-B14F-4D97-AF65-F5344CB8AC3E}">
        <p14:creationId xmlns:p14="http://schemas.microsoft.com/office/powerpoint/2010/main" val="55766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at Bullet pt 2</a:t>
            </a:r>
            <a:r>
              <a:rPr lang="en-US" dirty="0"/>
              <a:t>: LRS adds value by creating associations! It doesn’t simply store law, regulation, and EPA Program Office information, but connects them together in meaningful ways. </a:t>
            </a:r>
          </a:p>
          <a:p>
            <a:r>
              <a:rPr lang="en-US" dirty="0"/>
              <a:t>LRS associates EPA-relevant laws to the environmental regulations that implement them and it connects those regulations to the Program Office that oversee them</a:t>
            </a:r>
          </a:p>
          <a:p>
            <a:r>
              <a:rPr lang="en-US" dirty="0"/>
              <a:t>This provides EPA employees and the regulated community information about laws, their implementing regulations, and where to find more information at EPA by linking to the appropriate page</a:t>
            </a:r>
          </a:p>
          <a:p>
            <a:r>
              <a:rPr lang="en-US" b="1" dirty="0"/>
              <a:t>READ Bullet 3</a:t>
            </a:r>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8</a:t>
            </a:fld>
            <a:endParaRPr lang="en-US"/>
          </a:p>
        </p:txBody>
      </p:sp>
    </p:spTree>
    <p:extLst>
      <p:ext uri="{BB962C8B-B14F-4D97-AF65-F5344CB8AC3E}">
        <p14:creationId xmlns:p14="http://schemas.microsoft.com/office/powerpoint/2010/main" val="289331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Read at bullet 2: </a:t>
            </a:r>
            <a:r>
              <a:rPr lang="en-US" sz="1200" dirty="0">
                <a:effectLst/>
                <a:latin typeface="Calibri" panose="020F0502020204030204" pitchFamily="34" charset="0"/>
                <a:ea typeface="Calibri" panose="020F0502020204030204" pitchFamily="34" charset="0"/>
                <a:cs typeface="Times New Roman" panose="02020603050405020304" pitchFamily="18" charset="0"/>
              </a:rPr>
              <a:t>Just about every EPA program regulates or tracks a substance – these could range from smokestack pollutants to contaminants discharged from a pipe at a Superfund site to a wood preservative!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EPA, there are over 175 programs that regulate around 242 thousand substances. Of which about 86 thousand are unique substances. You might be asking yourself – what’s going on here? Why the discrepancy??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Next Slide</a:t>
            </a:r>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9</a:t>
            </a:fld>
            <a:endParaRPr lang="en-US"/>
          </a:p>
        </p:txBody>
      </p:sp>
    </p:spTree>
    <p:extLst>
      <p:ext uri="{BB962C8B-B14F-4D97-AF65-F5344CB8AC3E}">
        <p14:creationId xmlns:p14="http://schemas.microsoft.com/office/powerpoint/2010/main" val="423251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reason for this being – many programs may use different names for the same substance! Different chemists may use vastly varying nomenclature. SRS includes information about which EPA program regulates which substance and by which name that program uses. SRS has a record for each substance regulated at EPA and contains identifying information including the scientific name (also known as the CAS name), the standard name, substance synonyms, and identifiers.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example of this being leveraged would be the Toxic substances control act (TSCA) chemical data reporting (CDR) tool. The TSCA program performs a facility specific chemical data call to industry every four years. In 2006, 4,107 facilities who responded to this; and during this reporting period, there were 11,200 chemical name errors, which took the Office of Chemical Safety and Pollution Prevention 21 months and hundreds of hours of effort before the final inventory of chemicals could be released to the public. For a report that is due every 4 years, I’m sure you can see how having to wait 2 years for the data to be released can be an issue. For the next reporting cycle, SRS was employed, which resulted in less than 10 chemical name errors and the data was released to the public in 6 months.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Programs use SRS to determine which chemicals are regulated by other programs to gather data for their own needs. When programs integrate SRS services to validate chemical identification information, they reduce the burden for the reporting community while also improving data quality. </a:t>
            </a:r>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10</a:t>
            </a:fld>
            <a:endParaRPr lang="en-US"/>
          </a:p>
        </p:txBody>
      </p:sp>
    </p:spTree>
    <p:extLst>
      <p:ext uri="{BB962C8B-B14F-4D97-AF65-F5344CB8AC3E}">
        <p14:creationId xmlns:p14="http://schemas.microsoft.com/office/powerpoint/2010/main" val="41854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B1B1B"/>
                </a:solidFill>
                <a:effectLst/>
                <a:latin typeface="Source Sans Pro Web"/>
              </a:rPr>
              <a:t>EPA routinely works with tribal partners. Many EPA systems and applications contain tribal data. Maintaining the accuracy of this data is difficult because tribal names can change. </a:t>
            </a:r>
            <a:r>
              <a:rPr lang="en-US">
                <a:solidFill>
                  <a:srgbClr val="1B1B1B"/>
                </a:solidFill>
              </a:rPr>
              <a:t>Allows for improved reliability as BIA codes are not currently provided for Alaska Native entities and some American Indian entities</a:t>
            </a:r>
            <a:r>
              <a:rPr lang="en-US" b="0" i="0">
                <a:solidFill>
                  <a:srgbClr val="1B1B1B"/>
                </a:solidFill>
                <a:effectLst/>
              </a:rPr>
              <a:t>.</a:t>
            </a:r>
            <a:endParaRPr lang="en-US"/>
          </a:p>
        </p:txBody>
      </p:sp>
      <p:sp>
        <p:nvSpPr>
          <p:cNvPr id="4" name="Slide Number Placeholder 3"/>
          <p:cNvSpPr>
            <a:spLocks noGrp="1"/>
          </p:cNvSpPr>
          <p:nvPr>
            <p:ph type="sldNum" sz="quarter" idx="5"/>
          </p:nvPr>
        </p:nvSpPr>
        <p:spPr/>
        <p:txBody>
          <a:bodyPr/>
          <a:lstStyle/>
          <a:p>
            <a:fld id="{91B0B491-E497-4DFA-80C5-E7D71969C2ED}" type="slidenum">
              <a:rPr lang="en-US" smtClean="0"/>
              <a:t>11</a:t>
            </a:fld>
            <a:endParaRPr lang="en-US"/>
          </a:p>
        </p:txBody>
      </p:sp>
    </p:spTree>
    <p:extLst>
      <p:ext uri="{BB962C8B-B14F-4D97-AF65-F5344CB8AC3E}">
        <p14:creationId xmlns:p14="http://schemas.microsoft.com/office/powerpoint/2010/main" val="254228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into a demo </a:t>
            </a:r>
            <a:r>
              <a:rPr lang="en-US" dirty="0" err="1"/>
              <a:t>SoR</a:t>
            </a:r>
            <a:r>
              <a:rPr lang="en-US" dirty="0"/>
              <a:t> TS, TRIBES, SRS, LRS</a:t>
            </a:r>
          </a:p>
        </p:txBody>
      </p:sp>
      <p:sp>
        <p:nvSpPr>
          <p:cNvPr id="4" name="Slide Number Placeholder 3"/>
          <p:cNvSpPr>
            <a:spLocks noGrp="1"/>
          </p:cNvSpPr>
          <p:nvPr>
            <p:ph type="sldNum" sz="quarter" idx="5"/>
          </p:nvPr>
        </p:nvSpPr>
        <p:spPr/>
        <p:txBody>
          <a:bodyPr/>
          <a:lstStyle/>
          <a:p>
            <a:fld id="{91B0B491-E497-4DFA-80C5-E7D71969C2ED}" type="slidenum">
              <a:rPr lang="en-US" smtClean="0"/>
              <a:t>13</a:t>
            </a:fld>
            <a:endParaRPr lang="en-US"/>
          </a:p>
        </p:txBody>
      </p:sp>
    </p:spTree>
    <p:extLst>
      <p:ext uri="{BB962C8B-B14F-4D97-AF65-F5344CB8AC3E}">
        <p14:creationId xmlns:p14="http://schemas.microsoft.com/office/powerpoint/2010/main" val="339548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42C5-B55C-D998-A998-18EE400B8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DE94C8-635F-7DA6-965D-5A4BB029A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ABE8AB-BDAB-F407-5F3F-BD1E97D8A1E1}"/>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5" name="Footer Placeholder 4">
            <a:extLst>
              <a:ext uri="{FF2B5EF4-FFF2-40B4-BE49-F238E27FC236}">
                <a16:creationId xmlns:a16="http://schemas.microsoft.com/office/drawing/2014/main" id="{33A69CE9-5E13-2422-696D-FAAC1547F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95B58-8096-E941-4152-879D63924E9C}"/>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248126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50C8-941A-9BA1-3E49-0266E34C2C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C913D5-5E27-885F-28CC-E4C1B2F538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8179F-F5D7-2DD5-878F-45D491891681}"/>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5" name="Footer Placeholder 4">
            <a:extLst>
              <a:ext uri="{FF2B5EF4-FFF2-40B4-BE49-F238E27FC236}">
                <a16:creationId xmlns:a16="http://schemas.microsoft.com/office/drawing/2014/main" id="{30D7B83C-4DF9-F26B-4937-7F896C11B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6018E-8398-4AD3-AB1D-93AFA1A62053}"/>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58195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E5483-3098-29E4-9DAE-D2466ACC12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DF30B-591F-19ED-E501-1DAC4951D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01206-175A-1473-B89E-483A5BC3869A}"/>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5" name="Footer Placeholder 4">
            <a:extLst>
              <a:ext uri="{FF2B5EF4-FFF2-40B4-BE49-F238E27FC236}">
                <a16:creationId xmlns:a16="http://schemas.microsoft.com/office/drawing/2014/main" id="{B54C2004-09D7-F323-37A4-5939DD062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779B4-4810-4854-D7C6-6AA37B22CA64}"/>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16520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FB74-9A22-DF1E-15D3-8D5346399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3568C-0072-AB4A-0FB0-4BDE8F3EAE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9FF23-F711-9FFE-58F4-B35BD8AEB29E}"/>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5" name="Footer Placeholder 4">
            <a:extLst>
              <a:ext uri="{FF2B5EF4-FFF2-40B4-BE49-F238E27FC236}">
                <a16:creationId xmlns:a16="http://schemas.microsoft.com/office/drawing/2014/main" id="{6AFF20B3-D1CE-4C65-0EB2-3197212D2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699A4-921B-4E13-D8D6-3B27C2779700}"/>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82853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A1B2-A6FB-BDEE-8C69-4383202FB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280653-638A-5B68-DB29-6A6F7128C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2E66C7-4BE5-AA84-FC62-6F5DEADA3FC0}"/>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5" name="Footer Placeholder 4">
            <a:extLst>
              <a:ext uri="{FF2B5EF4-FFF2-40B4-BE49-F238E27FC236}">
                <a16:creationId xmlns:a16="http://schemas.microsoft.com/office/drawing/2014/main" id="{6541F84B-41DD-5116-5C1B-B02B17452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BE35E-BE4A-FEA9-99FB-C58B5B952E78}"/>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151810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A47-80F8-4208-A009-A9FDC5811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DCD65-AC9C-7441-0BD2-CDEC3C2BC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56EF5-98EC-6A64-0E72-A6E3316FA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63DAC1-0A28-D454-9045-06D77D429415}"/>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6" name="Footer Placeholder 5">
            <a:extLst>
              <a:ext uri="{FF2B5EF4-FFF2-40B4-BE49-F238E27FC236}">
                <a16:creationId xmlns:a16="http://schemas.microsoft.com/office/drawing/2014/main" id="{2455771B-7D61-EB2B-D6EE-785BF766AC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BDDE6-B799-2161-E63D-4491B831A396}"/>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155780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5B90-4441-FE1F-D696-4FABA3ED9D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92AB70-5A4A-D289-5AD7-CB1B233C0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803FF8-FBC7-1BD4-C25B-3C36A10F64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43CAB-7A4E-10AB-FF61-AA2E69B3C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C018A2-57E0-31E3-EE89-C8F389557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EFF7F5-FC46-6930-C66F-08D6BF3E46F7}"/>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8" name="Footer Placeholder 7">
            <a:extLst>
              <a:ext uri="{FF2B5EF4-FFF2-40B4-BE49-F238E27FC236}">
                <a16:creationId xmlns:a16="http://schemas.microsoft.com/office/drawing/2014/main" id="{CF1847C1-6D99-47DF-54BF-25E9CF8489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461B81-909C-2124-0623-FC6B4A569604}"/>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82072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C1CF-17D8-2217-06C7-916188C51D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690D3A-617D-BDB3-C9EB-9064E6C017C6}"/>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4" name="Footer Placeholder 3">
            <a:extLst>
              <a:ext uri="{FF2B5EF4-FFF2-40B4-BE49-F238E27FC236}">
                <a16:creationId xmlns:a16="http://schemas.microsoft.com/office/drawing/2014/main" id="{8B59259D-A534-DD6B-263D-E43D14DD0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968938-53AB-C06A-33AD-73670AF80868}"/>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158147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50570-65D6-D65D-81F5-D4D4A25DA9DB}"/>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3" name="Footer Placeholder 2">
            <a:extLst>
              <a:ext uri="{FF2B5EF4-FFF2-40B4-BE49-F238E27FC236}">
                <a16:creationId xmlns:a16="http://schemas.microsoft.com/office/drawing/2014/main" id="{2012E78C-56E5-559E-1C85-35F3D97968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31810C-DB9A-AB41-BC08-5A9E78159F72}"/>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45429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AF66-F74E-71FD-253C-07EA00094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DA9A0-45B5-CB18-C8A6-AB8AB1C66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406C08-267F-2762-6340-738B47A6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F3002-9CA6-7193-1C39-1D40285303FF}"/>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6" name="Footer Placeholder 5">
            <a:extLst>
              <a:ext uri="{FF2B5EF4-FFF2-40B4-BE49-F238E27FC236}">
                <a16:creationId xmlns:a16="http://schemas.microsoft.com/office/drawing/2014/main" id="{EE709A36-CA45-9B8F-A1CF-1EE7E3407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D5FC5-3343-B213-26C6-4EBC1AA15D2D}"/>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51144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A38D-379B-26B6-30EC-927F6517A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F90780-9978-0C87-51BF-793D9EA78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905A5A-49B0-9BEF-CCD8-AB681CBE1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BDB12-831C-D369-0F56-AE0F7C033111}"/>
              </a:ext>
            </a:extLst>
          </p:cNvPr>
          <p:cNvSpPr>
            <a:spLocks noGrp="1"/>
          </p:cNvSpPr>
          <p:nvPr>
            <p:ph type="dt" sz="half" idx="10"/>
          </p:nvPr>
        </p:nvSpPr>
        <p:spPr/>
        <p:txBody>
          <a:bodyPr/>
          <a:lstStyle/>
          <a:p>
            <a:fld id="{C2295718-42F4-43E5-A1DB-C9BB7D1CD683}" type="datetimeFigureOut">
              <a:rPr lang="en-US" smtClean="0"/>
              <a:t>9/12/2024</a:t>
            </a:fld>
            <a:endParaRPr lang="en-US"/>
          </a:p>
        </p:txBody>
      </p:sp>
      <p:sp>
        <p:nvSpPr>
          <p:cNvPr id="6" name="Footer Placeholder 5">
            <a:extLst>
              <a:ext uri="{FF2B5EF4-FFF2-40B4-BE49-F238E27FC236}">
                <a16:creationId xmlns:a16="http://schemas.microsoft.com/office/drawing/2014/main" id="{4EB170C6-6416-08EA-AD1B-31DBDD75C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5C891-EC4C-F66D-24B9-6E7A10F9593C}"/>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21594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5401B-7B24-FDA6-8F62-8899D66A4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F1D831-9AC2-BECB-CCA3-18520864A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5E571-A0D7-8ACD-C962-49E8045DC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95718-42F4-43E5-A1DB-C9BB7D1CD683}" type="datetimeFigureOut">
              <a:rPr lang="en-US" smtClean="0"/>
              <a:t>9/12/2024</a:t>
            </a:fld>
            <a:endParaRPr lang="en-US"/>
          </a:p>
        </p:txBody>
      </p:sp>
      <p:sp>
        <p:nvSpPr>
          <p:cNvPr id="5" name="Footer Placeholder 4">
            <a:extLst>
              <a:ext uri="{FF2B5EF4-FFF2-40B4-BE49-F238E27FC236}">
                <a16:creationId xmlns:a16="http://schemas.microsoft.com/office/drawing/2014/main" id="{81F679A6-4BF2-0EA1-2326-017AAA32F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F93BDA-04E8-CA08-6340-7CCE0F7BC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9A7B4-73AB-4ED4-9103-9BECCD6C4E13}" type="slidenum">
              <a:rPr lang="en-US" smtClean="0"/>
              <a:t>‹#›</a:t>
            </a:fld>
            <a:endParaRPr lang="en-US"/>
          </a:p>
        </p:txBody>
      </p:sp>
    </p:spTree>
    <p:extLst>
      <p:ext uri="{BB962C8B-B14F-4D97-AF65-F5344CB8AC3E}">
        <p14:creationId xmlns:p14="http://schemas.microsoft.com/office/powerpoint/2010/main" val="55340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hyperlink" Target="https://sor.epa.gov/sor_internet/registry/sysofreg/sorservices/sorServices.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www.epa.gov/fr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epa.gov/fr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epa.gov/frs/frs-que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jscreen.epa.gov/mapper/"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pa.gov/ejscreen/download-ejscreen-data" TargetMode="External"/><Relationship Id="rId2" Type="http://schemas.openxmlformats.org/officeDocument/2006/relationships/hyperlink" Target="https://ejscreen.epa.gov/mapper/" TargetMode="External"/><Relationship Id="rId1" Type="http://schemas.openxmlformats.org/officeDocument/2006/relationships/slideLayout" Target="../slideLayouts/slideLayout2.xml"/><Relationship Id="rId4" Type="http://schemas.openxmlformats.org/officeDocument/2006/relationships/hyperlink" Target="https://echo.e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geoplatform.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livingatlas.arcgis.com/en/home/"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storymaps.arcgis.com/stories/556707a1c82a4e49b621d4ca8e14186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storymaps.arcgis.com/stories/a63f4e4b976e4618931d56819c3b0445"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8" Type="http://schemas.openxmlformats.org/officeDocument/2006/relationships/hyperlink" Target="https://storymaps.arcgis.com/stories/556707a1c82a4e49b621d4ca8e141862" TargetMode="External"/><Relationship Id="rId3" Type="http://schemas.openxmlformats.org/officeDocument/2006/relationships/hyperlink" Target="https://ejscreen.epa.gov/mapper/" TargetMode="External"/><Relationship Id="rId7" Type="http://schemas.openxmlformats.org/officeDocument/2006/relationships/hyperlink" Target="https://livingatlas.arcgis.com/en/home/" TargetMode="External"/><Relationship Id="rId2" Type="http://schemas.openxmlformats.org/officeDocument/2006/relationships/hyperlink" Target="https://sor.epa.gov/sor_internet/registry/sysofreg/home/overview/home.do" TargetMode="External"/><Relationship Id="rId1" Type="http://schemas.openxmlformats.org/officeDocument/2006/relationships/slideLayout" Target="../slideLayouts/slideLayout2.xml"/><Relationship Id="rId6" Type="http://schemas.openxmlformats.org/officeDocument/2006/relationships/hyperlink" Target="https://segs-epa.hub.arcgis.com/" TargetMode="External"/><Relationship Id="rId5" Type="http://schemas.openxmlformats.org/officeDocument/2006/relationships/hyperlink" Target="https://www.geoplatform.gov/" TargetMode="External"/><Relationship Id="rId4" Type="http://schemas.openxmlformats.org/officeDocument/2006/relationships/hyperlink" Target="https://www.epa.gov/frs" TargetMode="External"/><Relationship Id="rId9" Type="http://schemas.openxmlformats.org/officeDocument/2006/relationships/hyperlink" Target="https://storymaps.arcgis.com/stories/a63f4e4b976e4618931d56819c3b0445"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narang.akshay@epa.gov" TargetMode="External"/><Relationship Id="rId3" Type="http://schemas.openxmlformats.org/officeDocument/2006/relationships/image" Target="../media/image1.png"/><Relationship Id="rId7" Type="http://schemas.openxmlformats.org/officeDocument/2006/relationships/hyperlink" Target="mailto:Avery.Jeffrey@epa.gov"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hyperlink" Target="mailto:Kelly.Matthew@epa.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svg"/><Relationship Id="rId4" Type="http://schemas.openxmlformats.org/officeDocument/2006/relationships/diagramLayout" Target="../diagrams/layout2.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F78315-E0E7-4790-9571-FEE0C4EE319D}"/>
              </a:ext>
            </a:extLst>
          </p:cNvPr>
          <p:cNvSpPr txBox="1">
            <a:spLocks/>
          </p:cNvSpPr>
          <p:nvPr/>
        </p:nvSpPr>
        <p:spPr>
          <a:xfrm>
            <a:off x="819912" y="1650492"/>
            <a:ext cx="9825510" cy="3557016"/>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800" b="1" spc="-40">
                <a:solidFill>
                  <a:srgbClr val="FFFFFF"/>
                </a:solidFill>
                <a:latin typeface="Avenir Next LT Pro"/>
                <a:ea typeface="+mj-ea"/>
                <a:cs typeface="+mj-cs"/>
              </a:rPr>
              <a:t>EPA Search Tools &amp; Resources </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800" b="1" spc="-40">
                <a:solidFill>
                  <a:srgbClr val="FFFFFF"/>
                </a:solidFill>
                <a:latin typeface="Avenir Next LT Pro"/>
                <a:ea typeface="+mj-ea"/>
                <a:cs typeface="+mj-cs"/>
              </a:rPr>
              <a:t>for Environmental Protection</a:t>
            </a:r>
            <a:endParaRPr kumimoji="0" lang="en-US" sz="4800" b="1" i="0" u="none" strike="noStrike" kern="1200" cap="none" spc="-40" normalizeH="0" baseline="0" noProof="0">
              <a:ln>
                <a:noFill/>
              </a:ln>
              <a:solidFill>
                <a:srgbClr val="FFFFFF"/>
              </a:solidFill>
              <a:effectLst/>
              <a:uLnTx/>
              <a:uFillTx/>
              <a:latin typeface="Avenir Next LT Pro"/>
              <a:ea typeface="+mj-ea"/>
              <a:cs typeface="+mj-cs"/>
            </a:endParaRPr>
          </a:p>
        </p:txBody>
      </p:sp>
      <p:sp>
        <p:nvSpPr>
          <p:cNvPr id="11" name="Subtitle 2" descr="A review of information technology tools and services.">
            <a:extLst>
              <a:ext uri="{FF2B5EF4-FFF2-40B4-BE49-F238E27FC236}">
                <a16:creationId xmlns:a16="http://schemas.microsoft.com/office/drawing/2014/main" id="{56EDD4B7-3644-4353-92F8-3909A48604D8}"/>
              </a:ext>
            </a:extLst>
          </p:cNvPr>
          <p:cNvSpPr txBox="1">
            <a:spLocks/>
          </p:cNvSpPr>
          <p:nvPr/>
        </p:nvSpPr>
        <p:spPr>
          <a:xfrm>
            <a:off x="649224" y="2984335"/>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500" b="1" i="0" u="none" strike="noStrike" kern="1200" cap="none" spc="-20" normalizeH="0" baseline="0" noProof="0">
              <a:ln>
                <a:noFill/>
              </a:ln>
              <a:solidFill>
                <a:srgbClr val="FFFFFF"/>
              </a:solidFill>
              <a:effectLst/>
              <a:uLnTx/>
              <a:uFillTx/>
              <a:latin typeface="Avenir Next LT Pro"/>
              <a:ea typeface="+mn-ea"/>
              <a:cs typeface="+mn-cs"/>
            </a:endParaRPr>
          </a:p>
        </p:txBody>
      </p:sp>
      <p:sp>
        <p:nvSpPr>
          <p:cNvPr id="4" name="Subtitle 2">
            <a:extLst>
              <a:ext uri="{FF2B5EF4-FFF2-40B4-BE49-F238E27FC236}">
                <a16:creationId xmlns:a16="http://schemas.microsoft.com/office/drawing/2014/main" id="{A388B3A8-5D19-491B-8FFA-9382D43C4523}"/>
              </a:ext>
              <a:ext uri="{C183D7F6-B498-43B3-948B-1728B52AA6E4}">
                <adec:decorative xmlns:adec="http://schemas.microsoft.com/office/drawing/2017/decorative" val="1"/>
              </a:ext>
            </a:extLst>
          </p:cNvPr>
          <p:cNvSpPr txBox="1">
            <a:spLocks/>
          </p:cNvSpPr>
          <p:nvPr/>
        </p:nvSpPr>
        <p:spPr>
          <a:xfrm>
            <a:off x="649224" y="4792586"/>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1" i="0" u="none" strike="noStrike" kern="1200" cap="none" spc="-20" normalizeH="0" baseline="0" noProof="0">
                <a:ln>
                  <a:noFill/>
                </a:ln>
                <a:solidFill>
                  <a:srgbClr val="FFFFFF"/>
                </a:solidFill>
                <a:effectLst/>
                <a:uLnTx/>
                <a:uFillTx/>
                <a:latin typeface="Avenir Next LT Pro"/>
                <a:ea typeface="+mn-ea"/>
                <a:cs typeface="+mn-cs"/>
              </a:rPr>
              <a:t>September 18, 2024</a:t>
            </a:r>
          </a:p>
        </p:txBody>
      </p:sp>
      <p:sp>
        <p:nvSpPr>
          <p:cNvPr id="5" name="Subtitle 2">
            <a:extLst>
              <a:ext uri="{FF2B5EF4-FFF2-40B4-BE49-F238E27FC236}">
                <a16:creationId xmlns:a16="http://schemas.microsoft.com/office/drawing/2014/main" id="{6466E15F-8DE1-A852-5143-F6023F820274}"/>
              </a:ext>
              <a:ext uri="{C183D7F6-B498-43B3-948B-1728B52AA6E4}">
                <adec:decorative xmlns:adec="http://schemas.microsoft.com/office/drawing/2017/decorative" val="1"/>
              </a:ext>
            </a:extLst>
          </p:cNvPr>
          <p:cNvSpPr txBox="1">
            <a:spLocks noGrp="1"/>
          </p:cNvSpPr>
          <p:nvPr>
            <p:ph type="title" idx="4294967295"/>
          </p:nvPr>
        </p:nvSpPr>
        <p:spPr>
          <a:xfrm>
            <a:off x="819912" y="2477246"/>
            <a:ext cx="10552176" cy="1280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500" b="1" i="0" u="none" strike="noStrike" kern="1200" cap="none" spc="-20" normalizeH="0" baseline="0" noProof="0" dirty="0">
                <a:ln>
                  <a:noFill/>
                </a:ln>
                <a:solidFill>
                  <a:srgbClr val="FFFFFF"/>
                </a:solidFill>
                <a:effectLst/>
                <a:uLnTx/>
                <a:uFillTx/>
                <a:latin typeface="Avenir Next LT Pro"/>
                <a:ea typeface="+mn-ea"/>
                <a:cs typeface="+mn-cs"/>
              </a:rPr>
              <a:t>A review of Information Technology tools and services</a:t>
            </a:r>
          </a:p>
        </p:txBody>
      </p:sp>
    </p:spTree>
    <p:extLst>
      <p:ext uri="{BB962C8B-B14F-4D97-AF65-F5344CB8AC3E}">
        <p14:creationId xmlns:p14="http://schemas.microsoft.com/office/powerpoint/2010/main" val="280130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47670"/>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Substance Registry Services (SRS)</a:t>
            </a:r>
          </a:p>
        </p:txBody>
      </p:sp>
      <p:sp>
        <p:nvSpPr>
          <p:cNvPr id="3" name="TextBox 2">
            <a:extLst>
              <a:ext uri="{FF2B5EF4-FFF2-40B4-BE49-F238E27FC236}">
                <a16:creationId xmlns:a16="http://schemas.microsoft.com/office/drawing/2014/main" id="{6E960C5F-5807-5DBE-9FDE-4370FCFA9D25}"/>
              </a:ext>
            </a:extLst>
          </p:cNvPr>
          <p:cNvSpPr txBox="1"/>
          <p:nvPr/>
        </p:nvSpPr>
        <p:spPr>
          <a:xfrm>
            <a:off x="741700" y="1372293"/>
            <a:ext cx="9458466" cy="461665"/>
          </a:xfrm>
          <a:prstGeom prst="rect">
            <a:avLst/>
          </a:prstGeom>
          <a:noFill/>
        </p:spPr>
        <p:txBody>
          <a:bodyPr wrap="square" rtlCol="0">
            <a:spAutoFit/>
          </a:bodyPr>
          <a:lstStyle/>
          <a:p>
            <a:r>
              <a:rPr lang="en-US" sz="2400" b="1" i="1">
                <a:latin typeface="Arial" panose="020B0604020202020204" pitchFamily="34" charset="0"/>
                <a:ea typeface="Verdana" panose="020B0604030504040204" pitchFamily="34" charset="0"/>
                <a:cs typeface="Arial" panose="020B0604020202020204" pitchFamily="34" charset="0"/>
              </a:rPr>
              <a:t>Lindane is called eight different names across EPA regulations</a:t>
            </a:r>
          </a:p>
        </p:txBody>
      </p:sp>
      <p:sp>
        <p:nvSpPr>
          <p:cNvPr id="2" name="Rectangle 1">
            <a:extLst>
              <a:ext uri="{FF2B5EF4-FFF2-40B4-BE49-F238E27FC236}">
                <a16:creationId xmlns:a16="http://schemas.microsoft.com/office/drawing/2014/main" id="{19623DDA-68F7-47C5-D575-9FEAE83C2C7A}"/>
              </a:ext>
            </a:extLst>
          </p:cNvPr>
          <p:cNvSpPr/>
          <p:nvPr/>
        </p:nvSpPr>
        <p:spPr>
          <a:xfrm>
            <a:off x="741700" y="1832752"/>
            <a:ext cx="11220507" cy="4396353"/>
          </a:xfrm>
          <a:prstGeom prst="rect">
            <a:avLst/>
          </a:prstGeom>
        </p:spPr>
        <p:txBody>
          <a:bodyPr wrap="square">
            <a:noAutofit/>
          </a:bodyPr>
          <a:lstStyle/>
          <a:p>
            <a:pPr>
              <a:spcAft>
                <a:spcPts val="1200"/>
              </a:spcAft>
            </a:pPr>
            <a:r>
              <a:rPr lang="en-US" b="1">
                <a:solidFill>
                  <a:srgbClr val="288FAA"/>
                </a:solidFill>
                <a:latin typeface="Arial" panose="020B0604020202020204" pitchFamily="34" charset="0"/>
                <a:ea typeface="Verdana" panose="020B0604030504040204" pitchFamily="34" charset="0"/>
                <a:cs typeface="Arial" panose="020B0604020202020204" pitchFamily="34" charset="0"/>
              </a:rPr>
              <a:t>National Primary Drinking Water Regulations (OW): </a:t>
            </a:r>
            <a:r>
              <a:rPr lang="en-US" b="1">
                <a:latin typeface="Arial" panose="020B0604020202020204" pitchFamily="34" charset="0"/>
                <a:ea typeface="Verdana" panose="020B0604030504040204" pitchFamily="34" charset="0"/>
                <a:cs typeface="Arial" panose="020B0604020202020204" pitchFamily="34" charset="0"/>
              </a:rPr>
              <a:t>Lindane</a:t>
            </a:r>
          </a:p>
          <a:p>
            <a:pPr>
              <a:spcAft>
                <a:spcPts val="1200"/>
              </a:spcAft>
            </a:pPr>
            <a:r>
              <a:rPr lang="en-US" b="1">
                <a:solidFill>
                  <a:srgbClr val="288FAA"/>
                </a:solidFill>
                <a:latin typeface="Arial" panose="020B0604020202020204" pitchFamily="34" charset="0"/>
                <a:ea typeface="Verdana" panose="020B0604030504040204" pitchFamily="34" charset="0"/>
                <a:cs typeface="Arial" panose="020B0604020202020204" pitchFamily="34" charset="0"/>
              </a:rPr>
              <a:t>SARA 110 (OLEM): </a:t>
            </a:r>
            <a:r>
              <a:rPr lang="en-US" b="1">
                <a:latin typeface="Arial" panose="020B0604020202020204" pitchFamily="34" charset="0"/>
                <a:ea typeface="Verdana" panose="020B0604030504040204" pitchFamily="34" charset="0"/>
                <a:cs typeface="Arial" panose="020B0604020202020204" pitchFamily="34" charset="0"/>
              </a:rPr>
              <a:t>Hexachlorocyclohexane, gamma-</a:t>
            </a:r>
          </a:p>
          <a:p>
            <a:pPr>
              <a:spcAft>
                <a:spcPts val="1200"/>
              </a:spcAft>
            </a:pPr>
            <a:r>
              <a:rPr lang="en-US" b="1">
                <a:solidFill>
                  <a:srgbClr val="288FAA"/>
                </a:solidFill>
                <a:latin typeface="Arial" panose="020B0604020202020204" pitchFamily="34" charset="0"/>
                <a:ea typeface="Verdana" panose="020B0604030504040204" pitchFamily="34" charset="0"/>
                <a:cs typeface="Arial" panose="020B0604020202020204" pitchFamily="34" charset="0"/>
              </a:rPr>
              <a:t>RCRA (OLEM): </a:t>
            </a:r>
            <a:r>
              <a:rPr lang="en-US" b="1">
                <a:latin typeface="Arial" panose="020B0604020202020204" pitchFamily="34" charset="0"/>
                <a:ea typeface="Verdana" panose="020B0604030504040204" pitchFamily="34" charset="0"/>
                <a:cs typeface="Arial" panose="020B0604020202020204" pitchFamily="34" charset="0"/>
              </a:rPr>
              <a:t>Cyclohexane, 1,2,3,4,5,6-hexachloro-, 1.alpha.,2.alpha.,3.beta.,4.alpha.,5.alpha.,6.beta.)-</a:t>
            </a:r>
          </a:p>
          <a:p>
            <a:pPr>
              <a:spcAft>
                <a:spcPts val="1200"/>
              </a:spcAft>
            </a:pPr>
            <a:r>
              <a:rPr lang="en-US" b="1">
                <a:solidFill>
                  <a:srgbClr val="288FAA"/>
                </a:solidFill>
                <a:latin typeface="Arial" panose="020B0604020202020204" pitchFamily="34" charset="0"/>
                <a:ea typeface="Verdana" panose="020B0604030504040204" pitchFamily="34" charset="0"/>
                <a:cs typeface="Arial" panose="020B0604020202020204" pitchFamily="34" charset="0"/>
              </a:rPr>
              <a:t>EG Part 423 (OW): </a:t>
            </a:r>
            <a:r>
              <a:rPr lang="en-US" b="1">
                <a:latin typeface="Arial" panose="020B0604020202020204" pitchFamily="34" charset="0"/>
                <a:ea typeface="Verdana" panose="020B0604030504040204" pitchFamily="34" charset="0"/>
                <a:cs typeface="Arial" panose="020B0604020202020204" pitchFamily="34" charset="0"/>
              </a:rPr>
              <a:t>gamma-BHC (Lindane)</a:t>
            </a:r>
          </a:p>
          <a:p>
            <a:pPr>
              <a:spcAft>
                <a:spcPts val="1200"/>
              </a:spcAft>
            </a:pPr>
            <a:r>
              <a:rPr lang="en-US" b="1">
                <a:solidFill>
                  <a:srgbClr val="288FAA"/>
                </a:solidFill>
                <a:latin typeface="Arial" panose="020B0604020202020204" pitchFamily="34" charset="0"/>
                <a:ea typeface="Verdana" panose="020B0604030504040204" pitchFamily="34" charset="0"/>
                <a:cs typeface="Arial" panose="020B0604020202020204" pitchFamily="34" charset="0"/>
              </a:rPr>
              <a:t>CWA Priority (OW): </a:t>
            </a:r>
            <a:r>
              <a:rPr lang="en-US" b="1">
                <a:latin typeface="Arial" panose="020B0604020202020204" pitchFamily="34" charset="0"/>
                <a:ea typeface="Verdana" panose="020B0604030504040204" pitchFamily="34" charset="0"/>
                <a:cs typeface="Arial" panose="020B0604020202020204" pitchFamily="34" charset="0"/>
              </a:rPr>
              <a:t>gamma.-BHC </a:t>
            </a:r>
          </a:p>
          <a:p>
            <a:pPr>
              <a:spcAft>
                <a:spcPts val="1200"/>
              </a:spcAft>
            </a:pPr>
            <a:r>
              <a:rPr lang="en-US" b="1">
                <a:solidFill>
                  <a:srgbClr val="288FAA"/>
                </a:solidFill>
                <a:latin typeface="Arial" panose="020B0604020202020204" pitchFamily="34" charset="0"/>
                <a:ea typeface="Verdana" panose="020B0604030504040204" pitchFamily="34" charset="0"/>
                <a:cs typeface="Arial" panose="020B0604020202020204" pitchFamily="34" charset="0"/>
              </a:rPr>
              <a:t>CERCLA (OLEM): </a:t>
            </a:r>
            <a:r>
              <a:rPr lang="en-US" b="1">
                <a:latin typeface="Arial" panose="020B0604020202020204" pitchFamily="34" charset="0"/>
                <a:ea typeface="Verdana" panose="020B0604030504040204" pitchFamily="34" charset="0"/>
                <a:cs typeface="Arial" panose="020B0604020202020204" pitchFamily="34" charset="0"/>
              </a:rPr>
              <a:t>Hexachlorocyclohexane (.gamma. isomer)</a:t>
            </a:r>
          </a:p>
          <a:p>
            <a:pPr>
              <a:spcAft>
                <a:spcPts val="1200"/>
              </a:spcAft>
            </a:pPr>
            <a:r>
              <a:rPr lang="en-US" b="1">
                <a:solidFill>
                  <a:srgbClr val="288FAA"/>
                </a:solidFill>
                <a:latin typeface="Arial" panose="020B0604020202020204" pitchFamily="34" charset="0"/>
                <a:ea typeface="Verdana" panose="020B0604030504040204" pitchFamily="34" charset="0"/>
                <a:cs typeface="Arial" panose="020B0604020202020204" pitchFamily="34" charset="0"/>
              </a:rPr>
              <a:t>CAA112(b) HAP (OAR): </a:t>
            </a:r>
            <a:r>
              <a:rPr lang="en-US" b="1">
                <a:latin typeface="Arial" panose="020B0604020202020204" pitchFamily="34" charset="0"/>
                <a:ea typeface="Verdana" panose="020B0604030504040204" pitchFamily="34" charset="0"/>
                <a:cs typeface="Arial" panose="020B0604020202020204" pitchFamily="34" charset="0"/>
              </a:rPr>
              <a:t>1,2,3,4,5,6-Hexachlorocyclohexane</a:t>
            </a:r>
          </a:p>
          <a:p>
            <a:pPr>
              <a:spcAft>
                <a:spcPts val="1200"/>
              </a:spcAft>
            </a:pPr>
            <a:r>
              <a:rPr lang="en-US" b="1">
                <a:solidFill>
                  <a:srgbClr val="288FAA"/>
                </a:solidFill>
                <a:latin typeface="Arial" panose="020B0604020202020204" pitchFamily="34" charset="0"/>
                <a:ea typeface="Verdana" panose="020B0604030504040204" pitchFamily="34" charset="0"/>
                <a:cs typeface="Arial" panose="020B0604020202020204" pitchFamily="34" charset="0"/>
              </a:rPr>
              <a:t>40 CFR 302.4 (List of Hazardous Substances) (OLEM): </a:t>
            </a:r>
            <a:r>
              <a:rPr lang="en-US" b="1">
                <a:latin typeface="Arial" panose="020B0604020202020204" pitchFamily="34" charset="0"/>
                <a:ea typeface="Verdana" panose="020B0604030504040204" pitchFamily="34" charset="0"/>
                <a:cs typeface="Arial" panose="020B0604020202020204" pitchFamily="34" charset="0"/>
              </a:rPr>
              <a:t>Cyclohexane, 1,2,3,4,5,6-hexachloro-, (1[alpha], 2[alpha], 3[beta]-, 4[alpha], 5[alpha], 6[beta])</a:t>
            </a:r>
          </a:p>
          <a:p>
            <a:pPr>
              <a:spcAft>
                <a:spcPts val="1200"/>
              </a:spcAft>
            </a:pPr>
            <a:r>
              <a:rPr lang="en-US" b="1">
                <a:solidFill>
                  <a:srgbClr val="288FAA"/>
                </a:solidFill>
                <a:latin typeface="Arial" panose="020B0604020202020204" pitchFamily="34" charset="0"/>
                <a:ea typeface="Verdana" panose="020B0604030504040204" pitchFamily="34" charset="0"/>
                <a:cs typeface="Arial" panose="020B0604020202020204" pitchFamily="34" charset="0"/>
              </a:rPr>
              <a:t>CWA 311-HS (OW): .</a:t>
            </a:r>
            <a:r>
              <a:rPr lang="en-US" b="1">
                <a:latin typeface="Arial" panose="020B0604020202020204" pitchFamily="34" charset="0"/>
                <a:ea typeface="Verdana" panose="020B0604030504040204" pitchFamily="34" charset="0"/>
                <a:cs typeface="Arial" panose="020B0604020202020204" pitchFamily="34" charset="0"/>
              </a:rPr>
              <a:t>gamma.-Benzene hexachloride</a:t>
            </a:r>
          </a:p>
          <a:p>
            <a:pPr>
              <a:spcAft>
                <a:spcPts val="1200"/>
              </a:spcAft>
            </a:pPr>
            <a:endParaRPr lang="en-US">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Image of chemical structure.">
            <a:extLst>
              <a:ext uri="{FF2B5EF4-FFF2-40B4-BE49-F238E27FC236}">
                <a16:creationId xmlns:a16="http://schemas.microsoft.com/office/drawing/2014/main" id="{0F6FED12-E5B5-0D86-1DC5-1CD7C14BF951}"/>
              </a:ext>
            </a:extLst>
          </p:cNvPr>
          <p:cNvPicPr>
            <a:picLocks noChangeAspect="1"/>
          </p:cNvPicPr>
          <p:nvPr/>
        </p:nvPicPr>
        <p:blipFill>
          <a:blip r:embed="rId3"/>
          <a:stretch>
            <a:fillRect/>
          </a:stretch>
        </p:blipFill>
        <p:spPr>
          <a:xfrm>
            <a:off x="8553329" y="2021552"/>
            <a:ext cx="2679636" cy="2679636"/>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22287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Tribal Identification Services (TRIBES) </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1838388"/>
            <a:ext cx="9915011" cy="415498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en-US" sz="2400">
                <a:solidFill>
                  <a:srgbClr val="003366"/>
                </a:solidFill>
                <a:ea typeface="+mn-lt"/>
                <a:cs typeface="+mn-lt"/>
              </a:rPr>
              <a:t>EPA tribal web service for non-geospatial systems. Automatically maintains accurate and current tribal information such as current tribal names obtained from Bureau of Indian Affairs' (BIA) official list of federally recognized tribes.</a:t>
            </a:r>
          </a:p>
          <a:p>
            <a:pPr marL="285750" indent="-285750">
              <a:buFont typeface="Arial" panose="020B0604020202020204" pitchFamily="34" charset="0"/>
              <a:buChar char="•"/>
              <a:defRPr/>
            </a:pPr>
            <a:endParaRPr lang="en-US" sz="2400">
              <a:solidFill>
                <a:srgbClr val="003366"/>
              </a:solidFill>
              <a:latin typeface="Calibri"/>
              <a:cs typeface="Calibri"/>
            </a:endParaRPr>
          </a:p>
          <a:p>
            <a:pPr marL="285750" indent="-285750">
              <a:buFont typeface="Arial" panose="020B0604020202020204" pitchFamily="34" charset="0"/>
              <a:buChar char="•"/>
              <a:defRPr/>
            </a:pPr>
            <a:r>
              <a:rPr lang="en-US" sz="2400">
                <a:solidFill>
                  <a:srgbClr val="003366"/>
                </a:solidFill>
                <a:ea typeface="+mn-lt"/>
                <a:cs typeface="+mn-lt"/>
              </a:rPr>
              <a:t>Ensures the correct identification of tribal partners and can be used to identify name changes over time by leveraging EPA internal identifier numbers</a:t>
            </a:r>
          </a:p>
          <a:p>
            <a:pPr marL="285750" indent="-285750">
              <a:buFont typeface="Arial" panose="020B0604020202020204" pitchFamily="34" charset="0"/>
              <a:buChar char="•"/>
              <a:defRPr/>
            </a:pPr>
            <a:endParaRPr lang="en-US" sz="2400">
              <a:solidFill>
                <a:srgbClr val="003366"/>
              </a:solidFill>
              <a:latin typeface="Calibri"/>
              <a:cs typeface="Calibri"/>
            </a:endParaRPr>
          </a:p>
          <a:p>
            <a:pPr marL="285750" indent="-285750">
              <a:buFont typeface="Arial" panose="020B0604020202020204" pitchFamily="34" charset="0"/>
              <a:buChar char="•"/>
              <a:defRPr/>
            </a:pPr>
            <a:r>
              <a:rPr lang="en-US" sz="2400">
                <a:solidFill>
                  <a:srgbClr val="003366"/>
                </a:solidFill>
                <a:ea typeface="+mn-lt"/>
                <a:cs typeface="+mn-lt"/>
              </a:rPr>
              <a:t> Increases EPA’s ability to exchange and integrate tribal data, helping the agency coordinate and work with our tribal partners</a:t>
            </a: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46527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Now What?</a:t>
            </a:r>
          </a:p>
        </p:txBody>
      </p:sp>
      <p:sp>
        <p:nvSpPr>
          <p:cNvPr id="9" name="TextBox 8">
            <a:extLst>
              <a:ext uri="{FF2B5EF4-FFF2-40B4-BE49-F238E27FC236}">
                <a16:creationId xmlns:a16="http://schemas.microsoft.com/office/drawing/2014/main" id="{95918186-2ED0-3063-E919-09095B68B491}"/>
              </a:ext>
            </a:extLst>
          </p:cNvPr>
          <p:cNvSpPr txBox="1"/>
          <p:nvPr/>
        </p:nvSpPr>
        <p:spPr>
          <a:xfrm>
            <a:off x="1371620" y="2681440"/>
            <a:ext cx="9418301" cy="1312219"/>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Okay, great. Now how can these registries help me and my applications?</a:t>
            </a: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77854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srgbClr val="003366"/>
                </a:solidFill>
                <a:effectLst/>
                <a:uLnTx/>
                <a:uFillTx/>
                <a:latin typeface="Avenir Next LT Pro" panose="020B0504020202020204" pitchFamily="34" charset="0"/>
                <a:ea typeface="+mj-ea"/>
                <a:cs typeface="+mj-cs"/>
              </a:rPr>
              <a:t>SoR</a:t>
            </a: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 Web Services</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2050498"/>
            <a:ext cx="10456878" cy="372409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hlinkClick r:id="rId3"/>
              </a:rPr>
              <a:t>System of Registries (SOR) Web services</a:t>
            </a:r>
            <a:endPar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Every single one of these registries can be leveraged into your systems to help with data quality and assurance!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a:solidFill>
                <a:srgbClr val="003366"/>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Aid EPA and customers to better understand the slight nuances between programmatic offices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a:solidFill>
                <a:srgbClr val="003366"/>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Reduce the need for manual validation and reduce human error</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endParaRP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47749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F8736F4-5EEA-47FC-8DAA-34AAB7BDF429}"/>
              </a:ext>
            </a:extLst>
          </p:cNvPr>
          <p:cNvSpPr>
            <a:spLocks noGrp="1"/>
          </p:cNvSpPr>
          <p:nvPr>
            <p:ph type="title"/>
          </p:nvPr>
        </p:nvSpPr>
        <p:spPr>
          <a:xfrm>
            <a:off x="339436" y="0"/>
            <a:ext cx="10515600" cy="1325563"/>
          </a:xfrm>
        </p:spPr>
        <p:txBody>
          <a:bodyPr/>
          <a:lstStyle/>
          <a:p>
            <a:r>
              <a:rPr lang="en-US" b="1" dirty="0">
                <a:solidFill>
                  <a:srgbClr val="288EAD"/>
                </a:solidFill>
                <a:latin typeface="Avenir Next LT Pro" panose="020B0504020202020204" pitchFamily="34" charset="0"/>
              </a:rPr>
              <a:t>Facility Registry Service (FRS)</a:t>
            </a:r>
            <a:endParaRPr lang="en-US" dirty="0"/>
          </a:p>
        </p:txBody>
      </p:sp>
      <p:sp>
        <p:nvSpPr>
          <p:cNvPr id="3" name="Content Placeholder 2"/>
          <p:cNvSpPr>
            <a:spLocks noGrp="1"/>
          </p:cNvSpPr>
          <p:nvPr>
            <p:ph sz="half" idx="1"/>
          </p:nvPr>
        </p:nvSpPr>
        <p:spPr>
          <a:xfrm>
            <a:off x="136949" y="1325563"/>
            <a:ext cx="4329581" cy="5727825"/>
          </a:xfrm>
        </p:spPr>
        <p:txBody>
          <a:bodyPr>
            <a:normAutofit/>
          </a:bodyPr>
          <a:lstStyle/>
          <a:p>
            <a:pPr marL="176213" indent="-176213">
              <a:buFont typeface="Arial" panose="020B0604020202020204" pitchFamily="34" charset="0"/>
              <a:buChar char="•"/>
            </a:pPr>
            <a:r>
              <a:rPr lang="en-GB" sz="2400">
                <a:latin typeface="Avenir Next LT Pro" panose="020B0504020202020204" pitchFamily="34" charset="0"/>
              </a:rPr>
              <a:t>Facility Registry Service (</a:t>
            </a:r>
            <a:r>
              <a:rPr lang="en-GB" sz="2400">
                <a:latin typeface="Avenir Next LT Pro" panose="020B0504020202020204" pitchFamily="34" charset="0"/>
                <a:hlinkClick r:id="rId3"/>
              </a:rPr>
              <a:t>www.epa.gov/frs</a:t>
            </a:r>
            <a:r>
              <a:rPr lang="en-GB" sz="2400">
                <a:latin typeface="Avenir Next LT Pro" panose="020B0504020202020204" pitchFamily="34" charset="0"/>
              </a:rPr>
              <a:t>)</a:t>
            </a:r>
          </a:p>
          <a:p>
            <a:pPr marL="176213" indent="-176213">
              <a:buFont typeface="Arial" panose="020B0604020202020204" pitchFamily="34" charset="0"/>
              <a:buChar char="•"/>
            </a:pPr>
            <a:r>
              <a:rPr lang="en-GB" sz="2400">
                <a:latin typeface="Avenir Next LT Pro" panose="020B0504020202020204" pitchFamily="34" charset="0"/>
              </a:rPr>
              <a:t>Environmental Interest data from dozens of sources:</a:t>
            </a:r>
          </a:p>
          <a:p>
            <a:pPr marL="342900" lvl="1" indent="-166688"/>
            <a:r>
              <a:rPr lang="en-GB" sz="2000">
                <a:latin typeface="Avenir Next LT Pro" panose="020B0504020202020204" pitchFamily="34" charset="0"/>
              </a:rPr>
              <a:t>EPA program systems</a:t>
            </a:r>
          </a:p>
          <a:p>
            <a:pPr marL="342900" lvl="1" indent="-166688"/>
            <a:r>
              <a:rPr lang="en-GB" sz="2000">
                <a:latin typeface="Avenir Next LT Pro" panose="020B0504020202020204" pitchFamily="34" charset="0"/>
              </a:rPr>
              <a:t>State, Local, and Tribal (SLT) data</a:t>
            </a:r>
          </a:p>
          <a:p>
            <a:pPr marL="342900" lvl="1" indent="-166688"/>
            <a:r>
              <a:rPr lang="en-GB" sz="2000">
                <a:latin typeface="Avenir Next LT Pro" panose="020B0504020202020204" pitchFamily="34" charset="0"/>
              </a:rPr>
              <a:t>Other federal data</a:t>
            </a:r>
          </a:p>
          <a:p>
            <a:pPr marL="342900" lvl="1" indent="-166688"/>
            <a:r>
              <a:rPr lang="en-GB" sz="2000">
                <a:latin typeface="Avenir Next LT Pro" panose="020B0504020202020204" pitchFamily="34" charset="0"/>
              </a:rPr>
              <a:t>Reference data</a:t>
            </a:r>
          </a:p>
          <a:p>
            <a:pPr marL="176213" indent="-176213">
              <a:buFont typeface="Arial" panose="020B0604020202020204" pitchFamily="34" charset="0"/>
              <a:buChar char="•"/>
            </a:pPr>
            <a:r>
              <a:rPr lang="en-GB" sz="2400">
                <a:latin typeface="Avenir Next LT Pro" panose="020B0504020202020204" pitchFamily="34" charset="0"/>
              </a:rPr>
              <a:t>Integrated information for over </a:t>
            </a:r>
            <a:r>
              <a:rPr lang="en-GB" sz="2400" b="1">
                <a:latin typeface="Avenir Next LT Pro" panose="020B0504020202020204" pitchFamily="34" charset="0"/>
              </a:rPr>
              <a:t>5.2 million facilities</a:t>
            </a:r>
            <a:r>
              <a:rPr lang="en-GB" sz="2400">
                <a:latin typeface="Avenir Next LT Pro" panose="020B0504020202020204" pitchFamily="34" charset="0"/>
              </a:rPr>
              <a:t> is provided for public viewing via queries and in other EPA platforms such as Envirofacts and ECHO</a:t>
            </a:r>
          </a:p>
          <a:p>
            <a:pPr lvl="1"/>
            <a:endParaRPr lang="en-GB" sz="2000">
              <a:latin typeface="Avenir Next LT Pro" panose="020B0504020202020204" pitchFamily="34" charset="0"/>
            </a:endParaRPr>
          </a:p>
        </p:txBody>
      </p:sp>
      <p:pic>
        <p:nvPicPr>
          <p:cNvPr id="8" name="Content Placeholder 7" descr="Screenshot of FRS web area."/>
          <p:cNvPicPr>
            <a:picLocks noGrp="1" noChangeAspect="1"/>
          </p:cNvPicPr>
          <p:nvPr>
            <p:ph sz="half" idx="2"/>
          </p:nvPr>
        </p:nvPicPr>
        <p:blipFill>
          <a:blip r:embed="rId4"/>
          <a:stretch>
            <a:fillRect/>
          </a:stretch>
        </p:blipFill>
        <p:spPr>
          <a:xfrm>
            <a:off x="4795101" y="1130175"/>
            <a:ext cx="7259950" cy="4740617"/>
          </a:xfrm>
          <a:prstGeom prst="rect">
            <a:avLst/>
          </a:prstGeom>
          <a:ln>
            <a:solidFill>
              <a:schemeClr val="tx1"/>
            </a:solidFill>
          </a:ln>
        </p:spPr>
      </p:pic>
      <p:sp>
        <p:nvSpPr>
          <p:cNvPr id="4" name="TextBox 3"/>
          <p:cNvSpPr txBox="1"/>
          <p:nvPr/>
        </p:nvSpPr>
        <p:spPr>
          <a:xfrm>
            <a:off x="4630960" y="5920826"/>
            <a:ext cx="7588231" cy="954107"/>
          </a:xfrm>
          <a:prstGeom prst="rect">
            <a:avLst/>
          </a:prstGeom>
          <a:noFill/>
        </p:spPr>
        <p:txBody>
          <a:bodyPr wrap="none" rtlCol="0">
            <a:spAutoFit/>
          </a:bodyPr>
          <a:lstStyle/>
          <a:p>
            <a:r>
              <a:rPr lang="en-GB" sz="2800" i="1">
                <a:latin typeface="Avenir Next LT Pro" panose="020B0504020202020204" pitchFamily="34" charset="0"/>
              </a:rPr>
              <a:t>EPA’s source for integrated facility information</a:t>
            </a:r>
          </a:p>
          <a:p>
            <a:endParaRPr lang="en-GB" sz="2800" i="1">
              <a:latin typeface="Avenir Next LT Pro" panose="020B0504020202020204" pitchFamily="34" charset="0"/>
            </a:endParaRPr>
          </a:p>
        </p:txBody>
      </p:sp>
      <p:sp>
        <p:nvSpPr>
          <p:cNvPr id="12" name="Date Placeholder 1">
            <a:extLst>
              <a:ext uri="{FF2B5EF4-FFF2-40B4-BE49-F238E27FC236}">
                <a16:creationId xmlns:a16="http://schemas.microsoft.com/office/drawing/2014/main" id="{EE39D5B9-1239-401D-88D0-D5646B582BD2}"/>
              </a:ex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fld id="{754BCAAD-0D39-4394-9A37-F1D77C607359}" type="datetime1">
              <a:rPr lang="en-US" smtClean="0">
                <a:solidFill>
                  <a:srgbClr val="747678"/>
                </a:solidFill>
              </a:rPr>
              <a:t>9/12/2024</a:t>
            </a:fld>
            <a:endParaRPr lang="en-US">
              <a:solidFill>
                <a:srgbClr val="747678"/>
              </a:solidFill>
            </a:endParaRPr>
          </a:p>
        </p:txBody>
      </p:sp>
      <p:sp>
        <p:nvSpPr>
          <p:cNvPr id="14" name="Slide Number Placeholder 3">
            <a:extLst>
              <a:ext uri="{FF2B5EF4-FFF2-40B4-BE49-F238E27FC236}">
                <a16:creationId xmlns:a16="http://schemas.microsoft.com/office/drawing/2014/main" id="{02FEDEA3-E1FE-4C9D-B7A8-4A311A3A2B76}"/>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EB7F0452-0DE8-48ED-BEA3-0ED3EFE8BB9C}" type="slidenum">
              <a:rPr lang="en-US" smtClean="0">
                <a:solidFill>
                  <a:srgbClr val="747678"/>
                </a:solidFill>
              </a:rPr>
              <a:pPr/>
              <a:t>14</a:t>
            </a:fld>
            <a:endParaRPr lang="en-US">
              <a:solidFill>
                <a:srgbClr val="747678"/>
              </a:solidFill>
            </a:endParaRPr>
          </a:p>
        </p:txBody>
      </p:sp>
    </p:spTree>
    <p:extLst>
      <p:ext uri="{BB962C8B-B14F-4D97-AF65-F5344CB8AC3E}">
        <p14:creationId xmlns:p14="http://schemas.microsoft.com/office/powerpoint/2010/main" val="104954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F8736F4-5EEA-47FC-8DAA-34AAB7BDF429}"/>
              </a:ext>
            </a:extLst>
          </p:cNvPr>
          <p:cNvSpPr>
            <a:spLocks noGrp="1"/>
          </p:cNvSpPr>
          <p:nvPr>
            <p:ph type="title"/>
          </p:nvPr>
        </p:nvSpPr>
        <p:spPr>
          <a:xfrm>
            <a:off x="339436" y="0"/>
            <a:ext cx="10515600" cy="1325563"/>
          </a:xfrm>
        </p:spPr>
        <p:txBody>
          <a:bodyPr/>
          <a:lstStyle/>
          <a:p>
            <a:r>
              <a:rPr lang="en-US" b="1" dirty="0">
                <a:solidFill>
                  <a:srgbClr val="288EAD"/>
                </a:solidFill>
                <a:latin typeface="Avenir Next LT Pro" panose="020B0504020202020204" pitchFamily="34" charset="0"/>
              </a:rPr>
              <a:t>Facility Registry Service (FRS)</a:t>
            </a:r>
            <a:endParaRPr lang="en-US" dirty="0"/>
          </a:p>
        </p:txBody>
      </p:sp>
      <p:sp>
        <p:nvSpPr>
          <p:cNvPr id="17" name="Content Placeholder 5">
            <a:extLst>
              <a:ext uri="{FF2B5EF4-FFF2-40B4-BE49-F238E27FC236}">
                <a16:creationId xmlns:a16="http://schemas.microsoft.com/office/drawing/2014/main" id="{F596FD65-05A0-4E06-9C5B-A04974826886}"/>
              </a:ext>
            </a:extLst>
          </p:cNvPr>
          <p:cNvSpPr>
            <a:spLocks noGrp="1"/>
          </p:cNvSpPr>
          <p:nvPr>
            <p:ph idx="1"/>
          </p:nvPr>
        </p:nvSpPr>
        <p:spPr>
          <a:xfrm>
            <a:off x="605170" y="1325563"/>
            <a:ext cx="10981660" cy="5058496"/>
          </a:xfrm>
        </p:spPr>
        <p:txBody>
          <a:bodyPr>
            <a:normAutofit/>
          </a:bodyPr>
          <a:lstStyle/>
          <a:p>
            <a:r>
              <a:rPr lang="en-US" sz="3200" u="sng">
                <a:latin typeface="Avenir Next LT Pro" panose="020B0504020202020204" pitchFamily="34" charset="0"/>
              </a:rPr>
              <a:t>Three</a:t>
            </a:r>
            <a:r>
              <a:rPr lang="en-US" sz="3200" b="1" u="sng">
                <a:latin typeface="Avenir Next LT Pro" panose="020B0504020202020204" pitchFamily="34" charset="0"/>
              </a:rPr>
              <a:t> </a:t>
            </a:r>
            <a:r>
              <a:rPr lang="en-US" sz="3200" u="sng">
                <a:latin typeface="Avenir Next LT Pro" panose="020B0504020202020204" pitchFamily="34" charset="0"/>
              </a:rPr>
              <a:t>main goals</a:t>
            </a:r>
            <a:r>
              <a:rPr lang="en-US" sz="3200">
                <a:latin typeface="Avenir Next LT Pro" panose="020B0504020202020204" pitchFamily="34" charset="0"/>
              </a:rPr>
              <a:t>: </a:t>
            </a:r>
            <a:r>
              <a:rPr lang="en-US" sz="3200" b="1">
                <a:latin typeface="Avenir Next LT Pro" panose="020B0504020202020204" pitchFamily="34" charset="0"/>
              </a:rPr>
              <a:t>integrate</a:t>
            </a:r>
            <a:r>
              <a:rPr lang="en-US" sz="3200">
                <a:latin typeface="Avenir Next LT Pro" panose="020B0504020202020204" pitchFamily="34" charset="0"/>
              </a:rPr>
              <a:t>, </a:t>
            </a:r>
            <a:r>
              <a:rPr lang="en-US" sz="3200" b="1">
                <a:latin typeface="Avenir Next LT Pro" panose="020B0504020202020204" pitchFamily="34" charset="0"/>
              </a:rPr>
              <a:t>improve</a:t>
            </a:r>
            <a:r>
              <a:rPr lang="en-US" sz="3200">
                <a:latin typeface="Avenir Next LT Pro" panose="020B0504020202020204" pitchFamily="34" charset="0"/>
              </a:rPr>
              <a:t>, and </a:t>
            </a:r>
            <a:r>
              <a:rPr lang="en-US" sz="3200" b="1">
                <a:latin typeface="Avenir Next LT Pro" panose="020B0504020202020204" pitchFamily="34" charset="0"/>
              </a:rPr>
              <a:t>provide</a:t>
            </a:r>
            <a:r>
              <a:rPr lang="en-US" sz="3200">
                <a:latin typeface="Avenir Next LT Pro" panose="020B0504020202020204" pitchFamily="34" charset="0"/>
              </a:rPr>
              <a:t> data</a:t>
            </a:r>
          </a:p>
          <a:p>
            <a:r>
              <a:rPr lang="en-US" sz="3200" u="sng">
                <a:latin typeface="Avenir Next LT Pro" panose="020B0504020202020204" pitchFamily="34" charset="0"/>
              </a:rPr>
              <a:t>Two main concepts</a:t>
            </a:r>
            <a:r>
              <a:rPr lang="en-US" sz="3200">
                <a:latin typeface="Avenir Next LT Pro" panose="020B0504020202020204" pitchFamily="34" charset="0"/>
              </a:rPr>
              <a:t>: Registry record vs Program record</a:t>
            </a:r>
          </a:p>
          <a:p>
            <a:r>
              <a:rPr lang="en-US" sz="3200">
                <a:latin typeface="Avenir Next LT Pro" panose="020B0504020202020204" pitchFamily="34" charset="0"/>
              </a:rPr>
              <a:t>Stakeholders by product or function:</a:t>
            </a:r>
          </a:p>
          <a:p>
            <a:pPr lvl="1"/>
            <a:r>
              <a:rPr lang="en-US" sz="2800">
                <a:latin typeface="Avenir Next LT Pro" panose="020B0504020202020204" pitchFamily="34" charset="0"/>
              </a:rPr>
              <a:t>EPA programs using Facility Widget</a:t>
            </a:r>
          </a:p>
          <a:p>
            <a:pPr lvl="1"/>
            <a:r>
              <a:rPr lang="en-US" sz="2800">
                <a:latin typeface="Avenir Next LT Pro" panose="020B0504020202020204" pitchFamily="34" charset="0"/>
              </a:rPr>
              <a:t>EPA, SLTs that provide or consume data</a:t>
            </a:r>
          </a:p>
          <a:p>
            <a:pPr lvl="1"/>
            <a:r>
              <a:rPr lang="en-US" sz="2800">
                <a:latin typeface="Avenir Next LT Pro" panose="020B0504020202020204" pitchFamily="34" charset="0"/>
              </a:rPr>
              <a:t>FRS data stewards</a:t>
            </a:r>
          </a:p>
          <a:p>
            <a:pPr lvl="1"/>
            <a:r>
              <a:rPr lang="en-US" sz="2800">
                <a:latin typeface="Avenir Next LT Pro" panose="020B0504020202020204" pitchFamily="34" charset="0"/>
              </a:rPr>
              <a:t>Geospatial community</a:t>
            </a:r>
          </a:p>
          <a:p>
            <a:pPr lvl="1"/>
            <a:r>
              <a:rPr lang="en-US" sz="2800">
                <a:latin typeface="Avenir Next LT Pro" panose="020B0504020202020204" pitchFamily="34" charset="0"/>
              </a:rPr>
              <a:t>Other federal agencies collaborating across government</a:t>
            </a:r>
          </a:p>
          <a:p>
            <a:pPr lvl="1"/>
            <a:r>
              <a:rPr lang="en-US" sz="2800">
                <a:latin typeface="Avenir Next LT Pro" panose="020B0504020202020204" pitchFamily="34" charset="0"/>
              </a:rPr>
              <a:t>The public</a:t>
            </a:r>
          </a:p>
          <a:p>
            <a:endParaRPr lang="en-US" sz="2400">
              <a:latin typeface="Avenir Next LT Pro" panose="020B0504020202020204" pitchFamily="34" charset="0"/>
            </a:endParaRPr>
          </a:p>
        </p:txBody>
      </p:sp>
      <p:sp>
        <p:nvSpPr>
          <p:cNvPr id="10" name="Date Placeholder 9">
            <a:extLst>
              <a:ext uri="{FF2B5EF4-FFF2-40B4-BE49-F238E27FC236}">
                <a16:creationId xmlns:a16="http://schemas.microsoft.com/office/drawing/2014/main" id="{F5BFA6F8-DA63-44E8-90AE-0797B0000B65}"/>
              </a:ext>
            </a:extLst>
          </p:cNvPr>
          <p:cNvSpPr>
            <a:spLocks noGrp="1"/>
          </p:cNvSpPr>
          <p:nvPr>
            <p:ph type="dt" sz="half" idx="10"/>
          </p:nvPr>
        </p:nvSpPr>
        <p:spPr/>
        <p:txBody>
          <a:bodyPr/>
          <a:lstStyle/>
          <a:p>
            <a:fld id="{B463D444-7158-4E5E-BCA8-09165225A40E}" type="datetime1">
              <a:rPr lang="en-US" smtClean="0"/>
              <a:t>9/12/2024</a:t>
            </a:fld>
            <a:endParaRPr lang="en-US"/>
          </a:p>
        </p:txBody>
      </p:sp>
      <p:sp>
        <p:nvSpPr>
          <p:cNvPr id="11" name="Slide Number Placeholder 10">
            <a:extLst>
              <a:ext uri="{FF2B5EF4-FFF2-40B4-BE49-F238E27FC236}">
                <a16:creationId xmlns:a16="http://schemas.microsoft.com/office/drawing/2014/main" id="{6A97FA16-D9A2-429A-8F2D-D68A6093FC39}"/>
              </a:ext>
            </a:extLst>
          </p:cNvPr>
          <p:cNvSpPr>
            <a:spLocks noGrp="1"/>
          </p:cNvSpPr>
          <p:nvPr>
            <p:ph type="sldNum" sz="quarter" idx="12"/>
          </p:nvPr>
        </p:nvSpPr>
        <p:spPr/>
        <p:txBody>
          <a:bodyPr/>
          <a:lstStyle/>
          <a:p>
            <a:fld id="{6B2EFF5B-D820-47C0-AFB8-8D81B2D62289}" type="slidenum">
              <a:rPr lang="en-US" smtClean="0"/>
              <a:t>15</a:t>
            </a:fld>
            <a:endParaRPr lang="en-US"/>
          </a:p>
        </p:txBody>
      </p:sp>
    </p:spTree>
    <p:extLst>
      <p:ext uri="{BB962C8B-B14F-4D97-AF65-F5344CB8AC3E}">
        <p14:creationId xmlns:p14="http://schemas.microsoft.com/office/powerpoint/2010/main" val="422703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F8736F4-5EEA-47FC-8DAA-34AAB7BDF429}"/>
              </a:ext>
            </a:extLst>
          </p:cNvPr>
          <p:cNvSpPr>
            <a:spLocks noGrp="1"/>
          </p:cNvSpPr>
          <p:nvPr>
            <p:ph type="title"/>
          </p:nvPr>
        </p:nvSpPr>
        <p:spPr>
          <a:xfrm>
            <a:off x="339436" y="0"/>
            <a:ext cx="10515600" cy="1325563"/>
          </a:xfrm>
        </p:spPr>
        <p:txBody>
          <a:bodyPr/>
          <a:lstStyle/>
          <a:p>
            <a:r>
              <a:rPr lang="en-US" b="1" dirty="0">
                <a:solidFill>
                  <a:srgbClr val="288EAD"/>
                </a:solidFill>
                <a:latin typeface="Avenir Next LT Pro" panose="020B0504020202020204" pitchFamily="34" charset="0"/>
              </a:rPr>
              <a:t>Facility Registry Service (FRS)</a:t>
            </a:r>
            <a:endParaRPr lang="en-US" dirty="0"/>
          </a:p>
        </p:txBody>
      </p:sp>
      <p:sp>
        <p:nvSpPr>
          <p:cNvPr id="17" name="Content Placeholder 5">
            <a:extLst>
              <a:ext uri="{FF2B5EF4-FFF2-40B4-BE49-F238E27FC236}">
                <a16:creationId xmlns:a16="http://schemas.microsoft.com/office/drawing/2014/main" id="{F596FD65-05A0-4E06-9C5B-A04974826886}"/>
              </a:ext>
            </a:extLst>
          </p:cNvPr>
          <p:cNvSpPr>
            <a:spLocks noGrp="1"/>
          </p:cNvSpPr>
          <p:nvPr>
            <p:ph idx="1"/>
          </p:nvPr>
        </p:nvSpPr>
        <p:spPr>
          <a:xfrm>
            <a:off x="605170" y="1325562"/>
            <a:ext cx="10981660" cy="5395913"/>
          </a:xfrm>
        </p:spPr>
        <p:txBody>
          <a:bodyPr>
            <a:normAutofit/>
          </a:bodyPr>
          <a:lstStyle/>
          <a:p>
            <a:r>
              <a:rPr lang="en-GB" b="1">
                <a:latin typeface="Avenir Next LT Pro" panose="020B0504020202020204" pitchFamily="34" charset="0"/>
              </a:rPr>
              <a:t>FRS resources - </a:t>
            </a:r>
            <a:r>
              <a:rPr lang="en-GB">
                <a:latin typeface="Avenir Next LT Pro" panose="020B0504020202020204" pitchFamily="34" charset="0"/>
                <a:hlinkClick r:id="rId3"/>
              </a:rPr>
              <a:t>www.epa.gov/frs</a:t>
            </a:r>
            <a:r>
              <a:rPr lang="en-GB">
                <a:latin typeface="Avenir Next LT Pro" panose="020B0504020202020204" pitchFamily="34" charset="0"/>
              </a:rPr>
              <a:t> </a:t>
            </a:r>
          </a:p>
          <a:p>
            <a:r>
              <a:rPr lang="en-GB" b="1">
                <a:latin typeface="Avenir Next LT Pro" panose="020B0504020202020204" pitchFamily="34" charset="0"/>
              </a:rPr>
              <a:t>FRS Query – </a:t>
            </a:r>
            <a:r>
              <a:rPr lang="en-GB">
                <a:latin typeface="Avenir Next LT Pro" panose="020B0504020202020204" pitchFamily="34" charset="0"/>
                <a:hlinkClick r:id="rId4"/>
              </a:rPr>
              <a:t>https://www.epa.gov/frs/frs-query</a:t>
            </a:r>
            <a:endParaRPr lang="en-GB" b="1">
              <a:latin typeface="Avenir Next LT Pro" panose="020B0504020202020204" pitchFamily="34" charset="0"/>
            </a:endParaRPr>
          </a:p>
          <a:p>
            <a:r>
              <a:rPr lang="en-GB" b="1">
                <a:latin typeface="Avenir Next LT Pro" panose="020B0504020202020204" pitchFamily="34" charset="0"/>
              </a:rPr>
              <a:t>EPA public websites </a:t>
            </a:r>
            <a:r>
              <a:rPr lang="en-GB">
                <a:latin typeface="Avenir Next LT Pro" panose="020B0504020202020204" pitchFamily="34" charset="0"/>
              </a:rPr>
              <a:t>- </a:t>
            </a:r>
            <a:r>
              <a:rPr lang="en-GB" err="1">
                <a:latin typeface="Avenir Next LT Pro" panose="020B0504020202020204" pitchFamily="34" charset="0"/>
              </a:rPr>
              <a:t>Envirofacts</a:t>
            </a:r>
            <a:r>
              <a:rPr lang="en-GB">
                <a:latin typeface="Avenir Next LT Pro" panose="020B0504020202020204" pitchFamily="34" charset="0"/>
              </a:rPr>
              <a:t>, ECHO, Clean-ups In My Community (CIMC), </a:t>
            </a:r>
            <a:r>
              <a:rPr lang="en-GB" err="1">
                <a:latin typeface="Avenir Next LT Pro" panose="020B0504020202020204" pitchFamily="34" charset="0"/>
              </a:rPr>
              <a:t>EJScreen</a:t>
            </a:r>
            <a:r>
              <a:rPr lang="en-GB">
                <a:latin typeface="Avenir Next LT Pro" panose="020B0504020202020204" pitchFamily="34" charset="0"/>
              </a:rPr>
              <a:t>, and other EPA public datasets</a:t>
            </a:r>
          </a:p>
          <a:p>
            <a:r>
              <a:rPr lang="en-GB" b="1">
                <a:latin typeface="Avenir Next LT Pro" panose="020B0504020202020204" pitchFamily="34" charset="0"/>
              </a:rPr>
              <a:t>Geospatial data </a:t>
            </a:r>
            <a:r>
              <a:rPr lang="en-GB">
                <a:latin typeface="Avenir Next LT Pro" panose="020B0504020202020204" pitchFamily="34" charset="0"/>
              </a:rPr>
              <a:t>– Downloadable geospatial files, Shared Enterprise Geospatial Service (SEGS), ESRI Living Atlas, and geospatial web services</a:t>
            </a:r>
          </a:p>
          <a:p>
            <a:r>
              <a:rPr lang="en-GB" b="1">
                <a:latin typeface="Avenir Next LT Pro" panose="020B0504020202020204" pitchFamily="34" charset="0"/>
              </a:rPr>
              <a:t>FRS API </a:t>
            </a:r>
            <a:r>
              <a:rPr lang="en-GB">
                <a:latin typeface="Avenir Next LT Pro" panose="020B0504020202020204" pitchFamily="34" charset="0"/>
              </a:rPr>
              <a:t>– </a:t>
            </a:r>
            <a:r>
              <a:rPr lang="en-GB" b="1">
                <a:latin typeface="Avenir Next LT Pro" panose="020B0504020202020204" pitchFamily="34" charset="0"/>
              </a:rPr>
              <a:t>Exchange Network grant opportunity! </a:t>
            </a:r>
            <a:r>
              <a:rPr lang="en-GB">
                <a:latin typeface="Avenir Next LT Pro" panose="020B0504020202020204" pitchFamily="34" charset="0"/>
              </a:rPr>
              <a:t>Services via API available to EPA application and databases; other services available for public use</a:t>
            </a:r>
          </a:p>
        </p:txBody>
      </p:sp>
      <p:sp>
        <p:nvSpPr>
          <p:cNvPr id="2" name="Date Placeholder 1">
            <a:extLst>
              <a:ext uri="{FF2B5EF4-FFF2-40B4-BE49-F238E27FC236}">
                <a16:creationId xmlns:a16="http://schemas.microsoft.com/office/drawing/2014/main" id="{0E57324F-BCE2-41E6-A15F-37B355B7D201}"/>
              </a:ext>
            </a:extLst>
          </p:cNvPr>
          <p:cNvSpPr>
            <a:spLocks noGrp="1"/>
          </p:cNvSpPr>
          <p:nvPr>
            <p:ph type="dt" sz="half" idx="10"/>
          </p:nvPr>
        </p:nvSpPr>
        <p:spPr/>
        <p:txBody>
          <a:bodyPr/>
          <a:lstStyle/>
          <a:p>
            <a:fld id="{51193230-8421-4539-8E3B-49C6297A94E4}" type="datetime1">
              <a:rPr lang="en-US" smtClean="0"/>
              <a:t>9/12/2024</a:t>
            </a:fld>
            <a:endParaRPr lang="en-US"/>
          </a:p>
        </p:txBody>
      </p:sp>
      <p:sp>
        <p:nvSpPr>
          <p:cNvPr id="3" name="Slide Number Placeholder 2">
            <a:extLst>
              <a:ext uri="{FF2B5EF4-FFF2-40B4-BE49-F238E27FC236}">
                <a16:creationId xmlns:a16="http://schemas.microsoft.com/office/drawing/2014/main" id="{72BA069A-10EF-4467-A0F6-5087E440D920}"/>
              </a:ext>
            </a:extLst>
          </p:cNvPr>
          <p:cNvSpPr>
            <a:spLocks noGrp="1"/>
          </p:cNvSpPr>
          <p:nvPr>
            <p:ph type="sldNum" sz="quarter" idx="12"/>
          </p:nvPr>
        </p:nvSpPr>
        <p:spPr/>
        <p:txBody>
          <a:bodyPr/>
          <a:lstStyle/>
          <a:p>
            <a:fld id="{6B2EFF5B-D820-47C0-AFB8-8D81B2D62289}" type="slidenum">
              <a:rPr lang="en-US" smtClean="0"/>
              <a:t>16</a:t>
            </a:fld>
            <a:endParaRPr lang="en-US"/>
          </a:p>
        </p:txBody>
      </p:sp>
    </p:spTree>
    <p:extLst>
      <p:ext uri="{BB962C8B-B14F-4D97-AF65-F5344CB8AC3E}">
        <p14:creationId xmlns:p14="http://schemas.microsoft.com/office/powerpoint/2010/main" val="285830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9C07-8365-4E5B-96BD-6EDF463D9683}"/>
              </a:ext>
            </a:extLst>
          </p:cNvPr>
          <p:cNvSpPr>
            <a:spLocks noGrp="1"/>
          </p:cNvSpPr>
          <p:nvPr>
            <p:ph type="title"/>
          </p:nvPr>
        </p:nvSpPr>
        <p:spPr/>
        <p:txBody>
          <a:bodyPr/>
          <a:lstStyle/>
          <a:p>
            <a:r>
              <a:rPr kumimoji="0" lang="en-US" sz="4400" b="1" i="0" u="none" strike="noStrike" kern="1200" cap="none" spc="0" normalizeH="0" baseline="0" noProof="0" dirty="0" err="1">
                <a:ln>
                  <a:noFill/>
                </a:ln>
                <a:solidFill>
                  <a:srgbClr val="288EAD"/>
                </a:solidFill>
                <a:effectLst/>
                <a:uLnTx/>
                <a:uFillTx/>
                <a:latin typeface="Avenir Next LT Pro" panose="020B0504020202020204" pitchFamily="34" charset="0"/>
              </a:rPr>
              <a:t>EJScreen</a:t>
            </a:r>
            <a:endParaRPr lang="en-US" dirty="0"/>
          </a:p>
        </p:txBody>
      </p:sp>
      <p:sp>
        <p:nvSpPr>
          <p:cNvPr id="3" name="Content Placeholder 2">
            <a:extLst>
              <a:ext uri="{FF2B5EF4-FFF2-40B4-BE49-F238E27FC236}">
                <a16:creationId xmlns:a16="http://schemas.microsoft.com/office/drawing/2014/main" id="{F7201336-39FB-4986-A117-3AEF9091D8B7}"/>
              </a:ext>
            </a:extLst>
          </p:cNvPr>
          <p:cNvSpPr>
            <a:spLocks noGrp="1"/>
          </p:cNvSpPr>
          <p:nvPr>
            <p:ph idx="1"/>
          </p:nvPr>
        </p:nvSpPr>
        <p:spPr>
          <a:xfrm>
            <a:off x="452120" y="1686980"/>
            <a:ext cx="6029960" cy="4351338"/>
          </a:xfrm>
        </p:spPr>
        <p:txBody>
          <a:bodyPr>
            <a:normAutofit fontScale="92500" lnSpcReduction="10000"/>
          </a:bodyPr>
          <a:lstStyle/>
          <a:p>
            <a:pPr>
              <a:lnSpc>
                <a:spcPct val="120000"/>
              </a:lnSpc>
            </a:pPr>
            <a:r>
              <a:rPr lang="en-US" sz="2800">
                <a:solidFill>
                  <a:schemeClr val="tx1"/>
                </a:solidFill>
                <a:latin typeface="Avenir Next LT Pro" panose="020B0504020202020204" pitchFamily="34" charset="0"/>
              </a:rPr>
              <a:t>(</a:t>
            </a:r>
            <a:r>
              <a:rPr lang="en-US" sz="2800">
                <a:solidFill>
                  <a:schemeClr val="tx1"/>
                </a:solidFill>
                <a:latin typeface="Avenir Next LT Pro" panose="020B0504020202020204" pitchFamily="34" charset="0"/>
                <a:hlinkClick r:id="rId2"/>
              </a:rPr>
              <a:t>https://ejscreen.epa.gov/mapper/</a:t>
            </a:r>
            <a:r>
              <a:rPr lang="en-US" sz="2800">
                <a:solidFill>
                  <a:schemeClr val="tx1"/>
                </a:solidFill>
                <a:latin typeface="Avenir Next LT Pro" panose="020B0504020202020204" pitchFamily="34" charset="0"/>
              </a:rPr>
              <a:t>)</a:t>
            </a:r>
          </a:p>
          <a:p>
            <a:pPr>
              <a:lnSpc>
                <a:spcPct val="120000"/>
              </a:lnSpc>
            </a:pPr>
            <a:r>
              <a:rPr lang="en-US" sz="2800">
                <a:solidFill>
                  <a:schemeClr val="tx1"/>
                </a:solidFill>
                <a:latin typeface="Avenir Next LT Pro" panose="020B0504020202020204" pitchFamily="34" charset="0"/>
              </a:rPr>
              <a:t>EPA’s web-based GIS tool for nationally consistent EJ screening and mapping</a:t>
            </a:r>
          </a:p>
          <a:p>
            <a:pPr>
              <a:lnSpc>
                <a:spcPct val="120000"/>
              </a:lnSpc>
            </a:pPr>
            <a:r>
              <a:rPr lang="en-US" sz="2800">
                <a:solidFill>
                  <a:schemeClr val="tx1"/>
                </a:solidFill>
                <a:latin typeface="Avenir Next LT Pro" panose="020B0504020202020204" pitchFamily="34" charset="0"/>
              </a:rPr>
              <a:t>Combines environmental and demographic data to highlight areas where </a:t>
            </a:r>
            <a:r>
              <a:rPr lang="en-US" sz="2800" b="1">
                <a:solidFill>
                  <a:schemeClr val="accent6"/>
                </a:solidFill>
                <a:latin typeface="Avenir Next LT Pro" panose="020B0504020202020204" pitchFamily="34" charset="0"/>
              </a:rPr>
              <a:t>vulnerable populations </a:t>
            </a:r>
            <a:r>
              <a:rPr lang="en-US" sz="2800">
                <a:solidFill>
                  <a:schemeClr val="tx1"/>
                </a:solidFill>
                <a:latin typeface="Avenir Next LT Pro" panose="020B0504020202020204" pitchFamily="34" charset="0"/>
              </a:rPr>
              <a:t>may be </a:t>
            </a:r>
            <a:r>
              <a:rPr lang="en-US" sz="2800" b="1">
                <a:solidFill>
                  <a:schemeClr val="accent6"/>
                </a:solidFill>
                <a:latin typeface="Avenir Next LT Pro" panose="020B0504020202020204" pitchFamily="34" charset="0"/>
              </a:rPr>
              <a:t>disproportionately impacted </a:t>
            </a:r>
            <a:r>
              <a:rPr lang="en-US" sz="2800">
                <a:solidFill>
                  <a:schemeClr val="tx1"/>
                </a:solidFill>
                <a:latin typeface="Avenir Next LT Pro" panose="020B0504020202020204" pitchFamily="34" charset="0"/>
              </a:rPr>
              <a:t>by pollution</a:t>
            </a:r>
          </a:p>
          <a:p>
            <a:endParaRPr lang="en-US">
              <a:latin typeface="Avenir Next LT Pro" panose="020B0504020202020204" pitchFamily="34" charset="0"/>
            </a:endParaRPr>
          </a:p>
        </p:txBody>
      </p:sp>
      <p:grpSp>
        <p:nvGrpSpPr>
          <p:cNvPr id="4" name="Group 3" descr="Screenshot of EJScreen map.">
            <a:extLst>
              <a:ext uri="{FF2B5EF4-FFF2-40B4-BE49-F238E27FC236}">
                <a16:creationId xmlns:a16="http://schemas.microsoft.com/office/drawing/2014/main" id="{B55E3B34-E660-47BE-BB89-0DC34647D81D}"/>
              </a:ext>
            </a:extLst>
          </p:cNvPr>
          <p:cNvGrpSpPr/>
          <p:nvPr/>
        </p:nvGrpSpPr>
        <p:grpSpPr>
          <a:xfrm>
            <a:off x="7032389" y="1686980"/>
            <a:ext cx="4321411" cy="4022704"/>
            <a:chOff x="665019" y="1727037"/>
            <a:chExt cx="4556124" cy="3593108"/>
          </a:xfrm>
        </p:grpSpPr>
        <p:pic>
          <p:nvPicPr>
            <p:cNvPr id="5" name="Picture 4">
              <a:extLst>
                <a:ext uri="{FF2B5EF4-FFF2-40B4-BE49-F238E27FC236}">
                  <a16:creationId xmlns:a16="http://schemas.microsoft.com/office/drawing/2014/main" id="{E30046C4-A9D5-42AF-9A44-2F68C35D4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19" y="1727037"/>
              <a:ext cx="4556124" cy="3593108"/>
            </a:xfrm>
            <a:prstGeom prst="rect">
              <a:avLst/>
            </a:prstGeom>
          </p:spPr>
        </p:pic>
        <p:pic>
          <p:nvPicPr>
            <p:cNvPr id="6" name="Picture 5">
              <a:extLst>
                <a:ext uri="{FF2B5EF4-FFF2-40B4-BE49-F238E27FC236}">
                  <a16:creationId xmlns:a16="http://schemas.microsoft.com/office/drawing/2014/main" id="{3907FB94-1545-4EBA-B35D-66E7614DF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728" y="1881554"/>
              <a:ext cx="4170705" cy="2286000"/>
            </a:xfrm>
            <a:prstGeom prst="rect">
              <a:avLst/>
            </a:prstGeom>
          </p:spPr>
        </p:pic>
      </p:grpSp>
      <p:sp>
        <p:nvSpPr>
          <p:cNvPr id="7" name="Date Placeholder 6">
            <a:extLst>
              <a:ext uri="{FF2B5EF4-FFF2-40B4-BE49-F238E27FC236}">
                <a16:creationId xmlns:a16="http://schemas.microsoft.com/office/drawing/2014/main" id="{17220D13-6196-443E-B80F-7FAC2043929B}"/>
              </a:ext>
            </a:extLst>
          </p:cNvPr>
          <p:cNvSpPr>
            <a:spLocks noGrp="1"/>
          </p:cNvSpPr>
          <p:nvPr>
            <p:ph type="dt" sz="half" idx="10"/>
          </p:nvPr>
        </p:nvSpPr>
        <p:spPr/>
        <p:txBody>
          <a:bodyPr/>
          <a:lstStyle/>
          <a:p>
            <a:fld id="{268E3E5B-2E78-4067-8B12-CB7CB030942B}" type="datetime1">
              <a:rPr lang="en-US" smtClean="0"/>
              <a:t>9/12/2024</a:t>
            </a:fld>
            <a:endParaRPr lang="en-US"/>
          </a:p>
        </p:txBody>
      </p:sp>
      <p:sp>
        <p:nvSpPr>
          <p:cNvPr id="8" name="Slide Number Placeholder 7">
            <a:extLst>
              <a:ext uri="{FF2B5EF4-FFF2-40B4-BE49-F238E27FC236}">
                <a16:creationId xmlns:a16="http://schemas.microsoft.com/office/drawing/2014/main" id="{684FFA9D-2ECD-49DF-83EF-E0EDA8805F32}"/>
              </a:ext>
            </a:extLst>
          </p:cNvPr>
          <p:cNvSpPr>
            <a:spLocks noGrp="1"/>
          </p:cNvSpPr>
          <p:nvPr>
            <p:ph type="sldNum" sz="quarter" idx="12"/>
          </p:nvPr>
        </p:nvSpPr>
        <p:spPr/>
        <p:txBody>
          <a:bodyPr/>
          <a:lstStyle/>
          <a:p>
            <a:fld id="{6B2EFF5B-D820-47C0-AFB8-8D81B2D62289}" type="slidenum">
              <a:rPr lang="en-US" smtClean="0"/>
              <a:t>17</a:t>
            </a:fld>
            <a:endParaRPr lang="en-US"/>
          </a:p>
        </p:txBody>
      </p:sp>
    </p:spTree>
    <p:extLst>
      <p:ext uri="{BB962C8B-B14F-4D97-AF65-F5344CB8AC3E}">
        <p14:creationId xmlns:p14="http://schemas.microsoft.com/office/powerpoint/2010/main" val="13316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9C07-8365-4E5B-96BD-6EDF463D9683}"/>
              </a:ext>
            </a:extLst>
          </p:cNvPr>
          <p:cNvSpPr>
            <a:spLocks noGrp="1"/>
          </p:cNvSpPr>
          <p:nvPr>
            <p:ph type="title"/>
          </p:nvPr>
        </p:nvSpPr>
        <p:spPr/>
        <p:txBody>
          <a:bodyPr/>
          <a:lstStyle/>
          <a:p>
            <a:r>
              <a:rPr kumimoji="0" lang="en-US" sz="4400" b="1" i="0" u="none" strike="noStrike" kern="1200" cap="none" spc="0" normalizeH="0" baseline="0" noProof="0" dirty="0" err="1">
                <a:ln>
                  <a:noFill/>
                </a:ln>
                <a:solidFill>
                  <a:srgbClr val="288EAD"/>
                </a:solidFill>
                <a:effectLst/>
                <a:uLnTx/>
                <a:uFillTx/>
                <a:latin typeface="Avenir Next LT Pro" panose="020B0504020202020204" pitchFamily="34" charset="0"/>
              </a:rPr>
              <a:t>EJScreen</a:t>
            </a:r>
            <a:endParaRPr lang="en-US" dirty="0"/>
          </a:p>
        </p:txBody>
      </p:sp>
      <p:sp>
        <p:nvSpPr>
          <p:cNvPr id="14" name="Content Placeholder 2">
            <a:extLst>
              <a:ext uri="{FF2B5EF4-FFF2-40B4-BE49-F238E27FC236}">
                <a16:creationId xmlns:a16="http://schemas.microsoft.com/office/drawing/2014/main" id="{78F90BFF-59E0-4E42-A1F0-65871475A5EB}"/>
              </a:ext>
            </a:extLst>
          </p:cNvPr>
          <p:cNvSpPr>
            <a:spLocks noGrp="1"/>
          </p:cNvSpPr>
          <p:nvPr>
            <p:ph sz="half" idx="1"/>
          </p:nvPr>
        </p:nvSpPr>
        <p:spPr>
          <a:xfrm>
            <a:off x="340242" y="1645921"/>
            <a:ext cx="6294474" cy="4511040"/>
          </a:xfrm>
        </p:spPr>
        <p:txBody>
          <a:bodyPr>
            <a:noAutofit/>
          </a:bodyPr>
          <a:lstStyle/>
          <a:p>
            <a:pPr marL="0" indent="0">
              <a:lnSpc>
                <a:spcPct val="100000"/>
              </a:lnSpc>
              <a:buNone/>
            </a:pPr>
            <a:r>
              <a:rPr lang="en-US" sz="2400" u="sng">
                <a:solidFill>
                  <a:schemeClr val="tx1"/>
                </a:solidFill>
                <a:latin typeface="Avenir Next LT Pro" panose="020B0504020202020204" pitchFamily="34" charset="0"/>
              </a:rPr>
              <a:t>Key Features</a:t>
            </a:r>
            <a:r>
              <a:rPr lang="en-US" sz="2400">
                <a:solidFill>
                  <a:schemeClr val="tx1"/>
                </a:solidFill>
                <a:latin typeface="Avenir Next LT Pro" panose="020B0504020202020204" pitchFamily="34" charset="0"/>
              </a:rPr>
              <a:t>:</a:t>
            </a:r>
          </a:p>
          <a:p>
            <a:pPr>
              <a:lnSpc>
                <a:spcPct val="100000"/>
              </a:lnSpc>
            </a:pPr>
            <a:r>
              <a:rPr lang="en-US" sz="2400">
                <a:solidFill>
                  <a:schemeClr val="tx1"/>
                </a:solidFill>
                <a:latin typeface="Avenir Next LT Pro" panose="020B0504020202020204" pitchFamily="34" charset="0"/>
              </a:rPr>
              <a:t>11 EJ Indexes – one for each environmental indicator</a:t>
            </a:r>
          </a:p>
          <a:p>
            <a:pPr>
              <a:lnSpc>
                <a:spcPct val="100000"/>
              </a:lnSpc>
            </a:pPr>
            <a:r>
              <a:rPr lang="en-US" sz="2400">
                <a:solidFill>
                  <a:schemeClr val="tx1"/>
                </a:solidFill>
                <a:latin typeface="Avenir Next LT Pro" panose="020B0504020202020204" pitchFamily="34" charset="0"/>
              </a:rPr>
              <a:t>Annually updated environmental data</a:t>
            </a:r>
          </a:p>
          <a:p>
            <a:pPr>
              <a:lnSpc>
                <a:spcPct val="100000"/>
              </a:lnSpc>
            </a:pPr>
            <a:r>
              <a:rPr lang="en-US" sz="2400">
                <a:solidFill>
                  <a:schemeClr val="tx1"/>
                </a:solidFill>
                <a:latin typeface="Avenir Next LT Pro" panose="020B0504020202020204" pitchFamily="34" charset="0"/>
              </a:rPr>
              <a:t>Annually updated demographics – from most recent U.S. Census Bureau American Community Survey (ACS)</a:t>
            </a:r>
          </a:p>
          <a:p>
            <a:pPr>
              <a:lnSpc>
                <a:spcPct val="100000"/>
              </a:lnSpc>
            </a:pPr>
            <a:r>
              <a:rPr lang="en-US" sz="2400">
                <a:solidFill>
                  <a:schemeClr val="tx1"/>
                </a:solidFill>
                <a:latin typeface="Avenir Next LT Pro" panose="020B0504020202020204" pitchFamily="34" charset="0"/>
              </a:rPr>
              <a:t>Highest resolution data available</a:t>
            </a:r>
          </a:p>
          <a:p>
            <a:pPr>
              <a:lnSpc>
                <a:spcPct val="100000"/>
              </a:lnSpc>
            </a:pPr>
            <a:r>
              <a:rPr lang="en-US" sz="2400">
                <a:solidFill>
                  <a:schemeClr val="tx1"/>
                </a:solidFill>
                <a:latin typeface="Avenir Next LT Pro" panose="020B0504020202020204" pitchFamily="34" charset="0"/>
              </a:rPr>
              <a:t>Ability to download data</a:t>
            </a:r>
          </a:p>
          <a:p>
            <a:pPr>
              <a:lnSpc>
                <a:spcPct val="100000"/>
              </a:lnSpc>
            </a:pPr>
            <a:r>
              <a:rPr lang="en-US" sz="2400">
                <a:solidFill>
                  <a:schemeClr val="tx1"/>
                </a:solidFill>
                <a:latin typeface="Avenir Next LT Pro" panose="020B0504020202020204" pitchFamily="34" charset="0"/>
              </a:rPr>
              <a:t>Accessibility / ease of use</a:t>
            </a:r>
          </a:p>
        </p:txBody>
      </p:sp>
      <p:pic>
        <p:nvPicPr>
          <p:cNvPr id="13" name="Content Placeholder 5" descr="Screenshot of EJScreen map variables.">
            <a:extLst>
              <a:ext uri="{FF2B5EF4-FFF2-40B4-BE49-F238E27FC236}">
                <a16:creationId xmlns:a16="http://schemas.microsoft.com/office/drawing/2014/main" id="{53415179-BE5D-45B4-B1DD-726122121AF3}"/>
              </a:ext>
            </a:extLst>
          </p:cNvPr>
          <p:cNvPicPr>
            <a:picLocks noChangeAspect="1"/>
          </p:cNvPicPr>
          <p:nvPr/>
        </p:nvPicPr>
        <p:blipFill>
          <a:blip r:embed="rId2"/>
          <a:stretch>
            <a:fillRect/>
          </a:stretch>
        </p:blipFill>
        <p:spPr>
          <a:xfrm>
            <a:off x="6834304" y="1818167"/>
            <a:ext cx="4850028" cy="4178596"/>
          </a:xfrm>
          <a:prstGeom prst="rect">
            <a:avLst/>
          </a:prstGeom>
        </p:spPr>
      </p:pic>
      <p:sp>
        <p:nvSpPr>
          <p:cNvPr id="15" name="Date Placeholder 14">
            <a:extLst>
              <a:ext uri="{FF2B5EF4-FFF2-40B4-BE49-F238E27FC236}">
                <a16:creationId xmlns:a16="http://schemas.microsoft.com/office/drawing/2014/main" id="{6715A23B-E337-4951-A1E0-2EBB827A6968}"/>
              </a:ext>
              <a:ext uri="{C183D7F6-B498-43B3-948B-1728B52AA6E4}">
                <adec:decorative xmlns:adec="http://schemas.microsoft.com/office/drawing/2017/decorative" val="1"/>
              </a:ext>
            </a:extLst>
          </p:cNvPr>
          <p:cNvSpPr>
            <a:spLocks noGrp="1"/>
          </p:cNvSpPr>
          <p:nvPr>
            <p:ph type="dt" sz="half" idx="10"/>
          </p:nvPr>
        </p:nvSpPr>
        <p:spPr/>
        <p:txBody>
          <a:bodyPr/>
          <a:lstStyle/>
          <a:p>
            <a:fld id="{8840CEE0-1E60-4ED1-948C-0BB9E7B1A5EE}" type="datetime1">
              <a:rPr lang="en-US" smtClean="0"/>
              <a:t>9/12/2024</a:t>
            </a:fld>
            <a:endParaRPr lang="en-US"/>
          </a:p>
        </p:txBody>
      </p:sp>
      <p:sp>
        <p:nvSpPr>
          <p:cNvPr id="16" name="Slide Number Placeholder 15">
            <a:extLst>
              <a:ext uri="{FF2B5EF4-FFF2-40B4-BE49-F238E27FC236}">
                <a16:creationId xmlns:a16="http://schemas.microsoft.com/office/drawing/2014/main" id="{6767E3C2-16F3-4BF3-AB47-F93D9D6FE21A}"/>
              </a:ext>
              <a:ext uri="{C183D7F6-B498-43B3-948B-1728B52AA6E4}">
                <adec:decorative xmlns:adec="http://schemas.microsoft.com/office/drawing/2017/decorative" val="1"/>
              </a:ext>
            </a:extLst>
          </p:cNvPr>
          <p:cNvSpPr>
            <a:spLocks noGrp="1"/>
          </p:cNvSpPr>
          <p:nvPr>
            <p:ph type="sldNum" sz="quarter" idx="12"/>
          </p:nvPr>
        </p:nvSpPr>
        <p:spPr/>
        <p:txBody>
          <a:bodyPr/>
          <a:lstStyle/>
          <a:p>
            <a:fld id="{6B2EFF5B-D820-47C0-AFB8-8D81B2D62289}" type="slidenum">
              <a:rPr lang="en-US" smtClean="0"/>
              <a:t>18</a:t>
            </a:fld>
            <a:endParaRPr lang="en-US"/>
          </a:p>
        </p:txBody>
      </p:sp>
    </p:spTree>
    <p:extLst>
      <p:ext uri="{BB962C8B-B14F-4D97-AF65-F5344CB8AC3E}">
        <p14:creationId xmlns:p14="http://schemas.microsoft.com/office/powerpoint/2010/main" val="386005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9C07-8365-4E5B-96BD-6EDF463D9683}"/>
              </a:ext>
            </a:extLst>
          </p:cNvPr>
          <p:cNvSpPr>
            <a:spLocks noGrp="1"/>
          </p:cNvSpPr>
          <p:nvPr>
            <p:ph type="title"/>
          </p:nvPr>
        </p:nvSpPr>
        <p:spPr>
          <a:xfrm>
            <a:off x="838200" y="253614"/>
            <a:ext cx="10515600" cy="1325563"/>
          </a:xfrm>
        </p:spPr>
        <p:txBody>
          <a:bodyPr/>
          <a:lstStyle/>
          <a:p>
            <a:r>
              <a:rPr kumimoji="0" lang="en-US" sz="4400" b="1" i="0" u="none" strike="noStrike" kern="1200" cap="none" spc="0" normalizeH="0" baseline="0" noProof="0" dirty="0" err="1">
                <a:ln>
                  <a:noFill/>
                </a:ln>
                <a:solidFill>
                  <a:srgbClr val="288EAD"/>
                </a:solidFill>
                <a:effectLst/>
                <a:uLnTx/>
                <a:uFillTx/>
                <a:latin typeface="Avenir Next LT Pro" panose="020B0504020202020204" pitchFamily="34" charset="0"/>
              </a:rPr>
              <a:t>EJScreen</a:t>
            </a:r>
            <a:endParaRPr lang="en-US" dirty="0"/>
          </a:p>
        </p:txBody>
      </p:sp>
      <p:sp>
        <p:nvSpPr>
          <p:cNvPr id="9" name="TextBox 8">
            <a:extLst>
              <a:ext uri="{FF2B5EF4-FFF2-40B4-BE49-F238E27FC236}">
                <a16:creationId xmlns:a16="http://schemas.microsoft.com/office/drawing/2014/main" id="{BDE854E8-F82B-44A5-ACE2-AEB330B06FFC}"/>
              </a:ext>
            </a:extLst>
          </p:cNvPr>
          <p:cNvSpPr txBox="1"/>
          <p:nvPr/>
        </p:nvSpPr>
        <p:spPr>
          <a:xfrm>
            <a:off x="269960" y="1339998"/>
            <a:ext cx="5826040" cy="4632037"/>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a:ln>
                  <a:noFill/>
                </a:ln>
                <a:solidFill>
                  <a:prstClr val="black"/>
                </a:solidFill>
                <a:effectLst/>
                <a:uLnTx/>
                <a:uFillTx/>
                <a:latin typeface="Avenir Next LT Pro" panose="020B0504020202020204" pitchFamily="34" charset="0"/>
              </a:rPr>
              <a:t>EPA uses of EJSCREEN: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rPr>
              <a:t>Public outreach and engagement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rgbClr val="000000"/>
                </a:solidFill>
                <a:latin typeface="Avenir Next LT Pro" panose="020B0504020202020204" pitchFamily="34" charset="0"/>
              </a:rPr>
              <a:t>E</a:t>
            </a: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rPr>
              <a:t>nforcement targeting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rgbClr val="000000"/>
                </a:solidFill>
                <a:latin typeface="Avenir Next LT Pro" panose="020B0504020202020204" pitchFamily="34" charset="0"/>
              </a:rPr>
              <a:t>I</a:t>
            </a: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rPr>
              <a:t>nclusion in inspection reports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rPr>
              <a:t>Permitting and NEPA reviews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rgbClr val="000000"/>
                </a:solidFill>
                <a:latin typeface="Avenir Next LT Pro" panose="020B0504020202020204" pitchFamily="34" charset="0"/>
              </a:rPr>
              <a:t>R</a:t>
            </a: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rPr>
              <a:t>eviews of grant projects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rgbClr val="000000"/>
                </a:solidFill>
                <a:latin typeface="Avenir Next LT Pro" panose="020B0504020202020204" pitchFamily="34" charset="0"/>
              </a:rPr>
              <a:t>O</a:t>
            </a: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rPr>
              <a:t>ther placed-based initiatives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rgbClr val="000000"/>
                </a:solidFill>
                <a:latin typeface="Avenir Next LT Pro" panose="020B0504020202020204" pitchFamily="34" charset="0"/>
              </a:rPr>
              <a:t>I</a:t>
            </a: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rPr>
              <a:t>nclusion in CCDS/ICIS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rgbClr val="000000"/>
                </a:solidFill>
                <a:latin typeface="Avenir Next LT Pro" panose="020B0504020202020204" pitchFamily="34" charset="0"/>
              </a:rPr>
              <a:t>R</a:t>
            </a: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rPr>
              <a:t>etrospective reporting</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prstClr val="black"/>
              </a:solidFill>
              <a:effectLst/>
              <a:uLnTx/>
              <a:uFillTx/>
              <a:latin typeface="Avenir Next LT Pro" panose="020B0504020202020204" pitchFamily="34" charset="0"/>
            </a:endParaRPr>
          </a:p>
        </p:txBody>
      </p:sp>
      <p:sp>
        <p:nvSpPr>
          <p:cNvPr id="10" name="TextBox 9">
            <a:extLst>
              <a:ext uri="{FF2B5EF4-FFF2-40B4-BE49-F238E27FC236}">
                <a16:creationId xmlns:a16="http://schemas.microsoft.com/office/drawing/2014/main" id="{E46E8C02-41DB-4F6A-8DA3-ED4573E0B4B3}"/>
              </a:ext>
            </a:extLst>
          </p:cNvPr>
          <p:cNvSpPr txBox="1"/>
          <p:nvPr/>
        </p:nvSpPr>
        <p:spPr>
          <a:xfrm>
            <a:off x="5752547" y="1339998"/>
            <a:ext cx="6439453" cy="38318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EJSCREEN “platforms” for Integration: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Web-based platform </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hlinkClick r:id="rId2"/>
              </a:rPr>
              <a:t>https://ejscreen.epa.gov/mapper/</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ArcGIS platform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hlinkClick r:id="rId3"/>
              </a:rPr>
              <a:t>https://www.epa.gov/ejscreen/download-ejscreen-data</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ECHO platform </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hlinkClick r:id="rId4"/>
              </a:rPr>
              <a:t>https://echo.epa.gov/</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a:t>
            </a:r>
          </a:p>
          <a:p>
            <a:pPr marL="461963" marR="0" lvl="0" indent="-4619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rPr>
              <a:t>Other EPA and State mapping tools also incorporate EJSCREEN data</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prstClr val="black"/>
              </a:solidFill>
              <a:effectLst/>
              <a:uLnTx/>
              <a:uFillTx/>
              <a:latin typeface="Avenir Next LT Pro" panose="020B0504020202020204" pitchFamily="34" charset="0"/>
            </a:endParaRPr>
          </a:p>
        </p:txBody>
      </p:sp>
      <p:sp>
        <p:nvSpPr>
          <p:cNvPr id="8" name="Slide Number Placeholder 4">
            <a:extLst>
              <a:ext uri="{FF2B5EF4-FFF2-40B4-BE49-F238E27FC236}">
                <a16:creationId xmlns:a16="http://schemas.microsoft.com/office/drawing/2014/main" id="{AF5DECC7-5290-4934-A908-2C6C4E17D521}"/>
              </a:ext>
              <a:ext uri="{C183D7F6-B498-43B3-948B-1728B52AA6E4}">
                <adec:decorative xmlns:adec="http://schemas.microsoft.com/office/drawing/2017/decorative" val="1"/>
              </a:ext>
            </a:extLst>
          </p:cNvPr>
          <p:cNvSpPr>
            <a:spLocks noGrp="1"/>
          </p:cNvSpPr>
          <p:nvPr>
            <p:ph type="sldNum" sz="quarter" idx="12"/>
          </p:nvPr>
        </p:nvSpPr>
        <p:spPr>
          <a:xfrm>
            <a:off x="9329530" y="6223828"/>
            <a:ext cx="1706217"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a:ea typeface="+mn-ea"/>
                <a:cs typeface="+mn-cs"/>
              </a:rPr>
              <a:t>7</a:t>
            </a:r>
          </a:p>
        </p:txBody>
      </p:sp>
      <p:sp>
        <p:nvSpPr>
          <p:cNvPr id="5" name="Date Placeholder 4">
            <a:extLst>
              <a:ext uri="{FF2B5EF4-FFF2-40B4-BE49-F238E27FC236}">
                <a16:creationId xmlns:a16="http://schemas.microsoft.com/office/drawing/2014/main" id="{88C9545E-0E3F-4563-B3CA-2D4673439204}"/>
              </a:ext>
              <a:ext uri="{C183D7F6-B498-43B3-948B-1728B52AA6E4}">
                <adec:decorative xmlns:adec="http://schemas.microsoft.com/office/drawing/2017/decorative" val="1"/>
              </a:ext>
            </a:extLst>
          </p:cNvPr>
          <p:cNvSpPr>
            <a:spLocks noGrp="1"/>
          </p:cNvSpPr>
          <p:nvPr>
            <p:ph type="dt" sz="half" idx="10"/>
          </p:nvPr>
        </p:nvSpPr>
        <p:spPr/>
        <p:txBody>
          <a:bodyPr/>
          <a:lstStyle/>
          <a:p>
            <a:fld id="{366BD145-4D74-4C13-AD1D-C6E3998F54E2}" type="datetime1">
              <a:rPr lang="en-US" smtClean="0"/>
              <a:t>9/12/2024</a:t>
            </a:fld>
            <a:endParaRPr lang="en-US"/>
          </a:p>
        </p:txBody>
      </p:sp>
    </p:spTree>
    <p:extLst>
      <p:ext uri="{BB962C8B-B14F-4D97-AF65-F5344CB8AC3E}">
        <p14:creationId xmlns:p14="http://schemas.microsoft.com/office/powerpoint/2010/main" val="219792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Agenda</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2021721"/>
            <a:ext cx="10174656" cy="415498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System</a:t>
            </a:r>
            <a:r>
              <a:rPr lang="en-US" sz="2400">
                <a:solidFill>
                  <a:srgbClr val="003366"/>
                </a:solidFill>
                <a:latin typeface="Avenir Next LT Pro" panose="020B0504020202020204" pitchFamily="34" charset="0"/>
              </a:rPr>
              <a:t> of Registries (SOR) overview</a:t>
            </a:r>
          </a:p>
          <a:p>
            <a:pPr marL="800100" lvl="1" indent="-342900">
              <a:buFont typeface="Arial" panose="020B0604020202020204" pitchFamily="34" charset="0"/>
              <a:buChar char="•"/>
              <a:defRPr/>
            </a:pPr>
            <a:r>
              <a:rPr lang="en-US" sz="2400">
                <a:solidFill>
                  <a:srgbClr val="003366"/>
                </a:solidFill>
                <a:latin typeface="Avenir Next LT Pro" panose="020B0504020202020204" pitchFamily="34" charset="0"/>
              </a:rPr>
              <a:t>Terminology (TS)</a:t>
            </a:r>
          </a:p>
          <a:p>
            <a:pPr marL="800100" lvl="1" indent="-342900">
              <a:buFont typeface="Arial" panose="020B0604020202020204" pitchFamily="34" charset="0"/>
              <a:buChar char="•"/>
              <a:defRPr/>
            </a:pPr>
            <a:r>
              <a:rPr lang="en-US" sz="2400">
                <a:solidFill>
                  <a:srgbClr val="003366"/>
                </a:solidFill>
                <a:latin typeface="Avenir Next LT Pro" panose="020B0504020202020204" pitchFamily="34" charset="0"/>
              </a:rPr>
              <a:t>Laws and Regulations (LRS)</a:t>
            </a:r>
          </a:p>
          <a:p>
            <a:pPr marL="800100" lvl="1" indent="-342900">
              <a:buFont typeface="Arial" panose="020B0604020202020204" pitchFamily="34" charset="0"/>
              <a:buChar char="•"/>
              <a:defRPr/>
            </a:pPr>
            <a:r>
              <a:rPr lang="en-US" sz="2400">
                <a:solidFill>
                  <a:srgbClr val="003366"/>
                </a:solidFill>
                <a:latin typeface="Avenir Next LT Pro" panose="020B0504020202020204" pitchFamily="34" charset="0"/>
              </a:rPr>
              <a:t>Substance Registry (SRS) </a:t>
            </a:r>
          </a:p>
          <a:p>
            <a:pPr marL="800100" lvl="1" indent="-342900">
              <a:buFont typeface="Arial" panose="020B0604020202020204" pitchFamily="34" charset="0"/>
              <a:buChar char="•"/>
              <a:defRPr/>
            </a:pPr>
            <a:r>
              <a:rPr lang="en-US" sz="2400">
                <a:solidFill>
                  <a:srgbClr val="003366"/>
                </a:solidFill>
                <a:latin typeface="Avenir Next LT Pro" panose="020B0504020202020204" pitchFamily="34" charset="0"/>
              </a:rPr>
              <a:t>Tribal Identification (TRIBES)</a:t>
            </a:r>
          </a:p>
          <a:p>
            <a:pPr marL="800100" lvl="1" indent="-342900">
              <a:buFont typeface="Arial" panose="020B0604020202020204" pitchFamily="34" charset="0"/>
              <a:buChar char="•"/>
              <a:defRPr/>
            </a:pPr>
            <a:r>
              <a:rPr lang="en-US" sz="2400">
                <a:solidFill>
                  <a:srgbClr val="003366"/>
                </a:solidFill>
                <a:latin typeface="Avenir Next LT Pro" panose="020B0504020202020204" pitchFamily="34" charset="0"/>
              </a:rPr>
              <a:t>Facility Registry (FRS)</a:t>
            </a:r>
          </a:p>
          <a:p>
            <a:pPr marL="342900" indent="-342900">
              <a:buFont typeface="Arial" panose="020B0604020202020204" pitchFamily="34" charset="0"/>
              <a:buChar char="•"/>
              <a:defRPr/>
            </a:pPr>
            <a:r>
              <a:rPr lang="en-US" sz="2400" err="1">
                <a:solidFill>
                  <a:srgbClr val="003366"/>
                </a:solidFill>
                <a:latin typeface="Avenir Next LT Pro" panose="020B0504020202020204" pitchFamily="34" charset="0"/>
              </a:rPr>
              <a:t>EJScreen</a:t>
            </a:r>
            <a:r>
              <a:rPr lang="en-US" sz="2400">
                <a:solidFill>
                  <a:srgbClr val="003366"/>
                </a:solidFill>
                <a:latin typeface="Avenir Next LT Pro" panose="020B0504020202020204" pitchFamily="34" charset="0"/>
              </a:rPr>
              <a:t> demonstration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rgbClr val="003366"/>
                </a:solidFill>
                <a:latin typeface="Avenir Next LT Pro" panose="020B0504020202020204" pitchFamily="34" charset="0"/>
              </a:rPr>
              <a:t>Geospatial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a:solidFill>
                <a:srgbClr val="003366"/>
              </a:solidFill>
              <a:latin typeface="Avenir Next LT Pro" panose="020B05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a:solidFill>
                <a:srgbClr val="003366"/>
              </a:solidFill>
              <a:latin typeface="Avenir Next LT Pro" panose="020B05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endParaRPr>
          </a:p>
        </p:txBody>
      </p:sp>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9842" y="5999480"/>
            <a:ext cx="512033" cy="459251"/>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Tree>
    <p:extLst>
      <p:ext uri="{BB962C8B-B14F-4D97-AF65-F5344CB8AC3E}">
        <p14:creationId xmlns:p14="http://schemas.microsoft.com/office/powerpoint/2010/main" val="138444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145A-0342-4BF6-B31D-57F445C41740}"/>
              </a:ext>
            </a:extLst>
          </p:cNvPr>
          <p:cNvSpPr>
            <a:spLocks noGrp="1"/>
          </p:cNvSpPr>
          <p:nvPr>
            <p:ph type="title"/>
          </p:nvPr>
        </p:nvSpPr>
        <p:spPr>
          <a:xfrm>
            <a:off x="300391" y="110076"/>
            <a:ext cx="10515600" cy="1325563"/>
          </a:xfrm>
        </p:spPr>
        <p:txBody>
          <a:bodyPr/>
          <a:lstStyle/>
          <a:p>
            <a:r>
              <a:rPr lang="en-US" b="1" dirty="0">
                <a:solidFill>
                  <a:srgbClr val="288EAD"/>
                </a:solidFill>
                <a:latin typeface="Avenir Next LT Pro" panose="020B0504020202020204" pitchFamily="34" charset="0"/>
              </a:rPr>
              <a:t>Geospatial Resources</a:t>
            </a:r>
            <a:endParaRPr lang="en-US" dirty="0"/>
          </a:p>
        </p:txBody>
      </p:sp>
      <p:sp>
        <p:nvSpPr>
          <p:cNvPr id="3" name="Content Placeholder 2">
            <a:extLst>
              <a:ext uri="{FF2B5EF4-FFF2-40B4-BE49-F238E27FC236}">
                <a16:creationId xmlns:a16="http://schemas.microsoft.com/office/drawing/2014/main" id="{BF41834A-9D97-4234-AC65-EBE0A34F1260}"/>
              </a:ext>
            </a:extLst>
          </p:cNvPr>
          <p:cNvSpPr>
            <a:spLocks noGrp="1"/>
          </p:cNvSpPr>
          <p:nvPr>
            <p:ph idx="1"/>
          </p:nvPr>
        </p:nvSpPr>
        <p:spPr>
          <a:xfrm>
            <a:off x="419170" y="1584738"/>
            <a:ext cx="5449651" cy="4351338"/>
          </a:xfrm>
        </p:spPr>
        <p:txBody>
          <a:bodyPr>
            <a:normAutofit/>
          </a:bodyPr>
          <a:lstStyle/>
          <a:p>
            <a:pPr marL="0" indent="0">
              <a:buNone/>
            </a:pPr>
            <a:r>
              <a:rPr lang="en-US">
                <a:latin typeface="Avenir Next LT Pro" panose="020B0504020202020204" pitchFamily="34" charset="0"/>
              </a:rPr>
              <a:t>Federal </a:t>
            </a:r>
            <a:r>
              <a:rPr lang="en-US" err="1">
                <a:latin typeface="Avenir Next LT Pro" panose="020B0504020202020204" pitchFamily="34" charset="0"/>
              </a:rPr>
              <a:t>Geoplatform</a:t>
            </a:r>
            <a:r>
              <a:rPr lang="en-US">
                <a:latin typeface="Avenir Next LT Pro" panose="020B0504020202020204" pitchFamily="34" charset="0"/>
              </a:rPr>
              <a:t> </a:t>
            </a:r>
            <a:r>
              <a:rPr lang="en-US">
                <a:latin typeface="Avenir Next LT Pro" panose="020B0504020202020204" pitchFamily="34" charset="0"/>
                <a:hlinkClick r:id="rId3">
                  <a:extLst>
                    <a:ext uri="{A12FA001-AC4F-418D-AE19-62706E023703}">
                      <ahyp:hlinkClr xmlns:ahyp="http://schemas.microsoft.com/office/drawing/2018/hyperlinkcolor" val="tx"/>
                    </a:ext>
                  </a:extLst>
                </a:hlinkClick>
              </a:rPr>
              <a:t>(</a:t>
            </a:r>
            <a:r>
              <a:rPr lang="en-US">
                <a:solidFill>
                  <a:srgbClr val="0563C1"/>
                </a:solidFill>
                <a:latin typeface="Avenir Next LT Pro" panose="020B0504020202020204" pitchFamily="34" charset="0"/>
                <a:hlinkClick r:id="rId3">
                  <a:extLst>
                    <a:ext uri="{A12FA001-AC4F-418D-AE19-62706E023703}">
                      <ahyp:hlinkClr xmlns:ahyp="http://schemas.microsoft.com/office/drawing/2018/hyperlinkcolor" val="tx"/>
                    </a:ext>
                  </a:extLst>
                </a:hlinkClick>
              </a:rPr>
              <a:t>https://www.geoplatform.gov/</a:t>
            </a:r>
            <a:r>
              <a:rPr lang="en-US">
                <a:latin typeface="Avenir Next LT Pro" panose="020B0504020202020204" pitchFamily="34" charset="0"/>
              </a:rPr>
              <a:t>)</a:t>
            </a:r>
          </a:p>
          <a:p>
            <a:pPr lvl="1"/>
            <a:r>
              <a:rPr lang="en-US">
                <a:latin typeface="Avenir Next LT Pro" panose="020B0504020202020204" pitchFamily="34" charset="0"/>
              </a:rPr>
              <a:t>Data that are published as public at EPA can be searched</a:t>
            </a:r>
          </a:p>
          <a:p>
            <a:pPr lvl="1"/>
            <a:r>
              <a:rPr lang="en-US">
                <a:latin typeface="Avenir Next LT Pro" panose="020B0504020202020204" pitchFamily="34" charset="0"/>
              </a:rPr>
              <a:t>Underlying datasets generally updated on a regular basis</a:t>
            </a:r>
          </a:p>
          <a:p>
            <a:pPr lvl="1"/>
            <a:endParaRPr lang="en-US">
              <a:latin typeface="Avenir Next LT Pro" panose="020B0504020202020204" pitchFamily="34" charset="0"/>
            </a:endParaRPr>
          </a:p>
        </p:txBody>
      </p:sp>
      <p:pic>
        <p:nvPicPr>
          <p:cNvPr id="5" name="Picture 4" descr="Screenshot of Geoplatform.gov.">
            <a:extLst>
              <a:ext uri="{FF2B5EF4-FFF2-40B4-BE49-F238E27FC236}">
                <a16:creationId xmlns:a16="http://schemas.microsoft.com/office/drawing/2014/main" id="{AB06C1CC-BF67-45D9-A9FE-01ED875A9E22}"/>
              </a:ext>
            </a:extLst>
          </p:cNvPr>
          <p:cNvPicPr>
            <a:picLocks noChangeAspect="1"/>
          </p:cNvPicPr>
          <p:nvPr/>
        </p:nvPicPr>
        <p:blipFill>
          <a:blip r:embed="rId4"/>
          <a:stretch>
            <a:fillRect/>
          </a:stretch>
        </p:blipFill>
        <p:spPr>
          <a:xfrm>
            <a:off x="5987600" y="1226368"/>
            <a:ext cx="5666451" cy="2682021"/>
          </a:xfrm>
          <a:prstGeom prst="rect">
            <a:avLst/>
          </a:prstGeom>
        </p:spPr>
      </p:pic>
      <p:sp>
        <p:nvSpPr>
          <p:cNvPr id="11" name="TextBox 10">
            <a:extLst>
              <a:ext uri="{FF2B5EF4-FFF2-40B4-BE49-F238E27FC236}">
                <a16:creationId xmlns:a16="http://schemas.microsoft.com/office/drawing/2014/main" id="{1C98FBB5-9E89-4990-9A99-CF8EE793E630}"/>
              </a:ext>
            </a:extLst>
          </p:cNvPr>
          <p:cNvSpPr txBox="1"/>
          <p:nvPr/>
        </p:nvSpPr>
        <p:spPr>
          <a:xfrm>
            <a:off x="5369663" y="4213147"/>
            <a:ext cx="6902323" cy="232576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Avenir Next LT Pro" panose="020B0504020202020204" pitchFamily="34" charset="0"/>
              </a:rPr>
              <a:t>ESRI Living Atlas (</a:t>
            </a:r>
            <a:r>
              <a:rPr kumimoji="0" lang="en-US" sz="2800" b="0" i="0" u="none" strike="noStrike" kern="1200" cap="none" spc="0" normalizeH="0" baseline="0" noProof="0">
                <a:ln>
                  <a:noFill/>
                </a:ln>
                <a:solidFill>
                  <a:prstClr val="black"/>
                </a:solidFill>
                <a:effectLst/>
                <a:uLnTx/>
                <a:uFillTx/>
                <a:latin typeface="Avenir Next LT Pro" panose="020B0504020202020204" pitchFamily="34" charset="0"/>
                <a:hlinkClick r:id="rId5"/>
              </a:rPr>
              <a:t>https://livingatlas.arcgis.com/en/home/</a:t>
            </a:r>
            <a:r>
              <a:rPr kumimoji="0" lang="en-US" sz="2800" b="0" i="0" u="none" strike="noStrike" kern="1200" cap="none" spc="0" normalizeH="0" baseline="0" noProof="0">
                <a:ln>
                  <a:noFill/>
                </a:ln>
                <a:solidFill>
                  <a:prstClr val="black"/>
                </a:solidFill>
                <a:effectLst/>
                <a:uLnTx/>
                <a:uFillTx/>
                <a:latin typeface="Avenir Next LT Pro" panose="020B0504020202020204" pitchFamily="34" charset="0"/>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rPr>
              <a:t>Collection of geographic information from around the globe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rPr>
              <a:t>Includes maps, apps, and data layers to support your work</a:t>
            </a:r>
          </a:p>
        </p:txBody>
      </p:sp>
      <p:pic>
        <p:nvPicPr>
          <p:cNvPr id="15" name="Picture 14">
            <a:extLst>
              <a:ext uri="{FF2B5EF4-FFF2-40B4-BE49-F238E27FC236}">
                <a16:creationId xmlns:a16="http://schemas.microsoft.com/office/drawing/2014/main" id="{C6E7166C-E2C0-4B2A-A3F8-F21611C85F5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6738" y="4463604"/>
            <a:ext cx="5222925" cy="1444393"/>
          </a:xfrm>
          <a:prstGeom prst="rect">
            <a:avLst/>
          </a:prstGeom>
        </p:spPr>
      </p:pic>
      <p:sp>
        <p:nvSpPr>
          <p:cNvPr id="6" name="Date Placeholder 5">
            <a:extLst>
              <a:ext uri="{FF2B5EF4-FFF2-40B4-BE49-F238E27FC236}">
                <a16:creationId xmlns:a16="http://schemas.microsoft.com/office/drawing/2014/main" id="{71635048-1F73-4F34-96B3-AA2AC2E699B0}"/>
              </a:ext>
              <a:ext uri="{C183D7F6-B498-43B3-948B-1728B52AA6E4}">
                <adec:decorative xmlns:adec="http://schemas.microsoft.com/office/drawing/2017/decorative" val="1"/>
              </a:ext>
            </a:extLst>
          </p:cNvPr>
          <p:cNvSpPr>
            <a:spLocks noGrp="1"/>
          </p:cNvSpPr>
          <p:nvPr>
            <p:ph type="dt" sz="half" idx="10"/>
          </p:nvPr>
        </p:nvSpPr>
        <p:spPr/>
        <p:txBody>
          <a:bodyPr/>
          <a:lstStyle/>
          <a:p>
            <a:fld id="{992D9642-D58C-4A95-BC5C-69F38E47A95B}" type="datetime1">
              <a:rPr lang="en-US" smtClean="0"/>
              <a:t>9/12/2024</a:t>
            </a:fld>
            <a:endParaRPr lang="en-US"/>
          </a:p>
        </p:txBody>
      </p:sp>
      <p:sp>
        <p:nvSpPr>
          <p:cNvPr id="7" name="Slide Number Placeholder 6">
            <a:extLst>
              <a:ext uri="{FF2B5EF4-FFF2-40B4-BE49-F238E27FC236}">
                <a16:creationId xmlns:a16="http://schemas.microsoft.com/office/drawing/2014/main" id="{29E981AC-2DF1-48F8-81C8-6F309654260C}"/>
              </a:ext>
              <a:ext uri="{C183D7F6-B498-43B3-948B-1728B52AA6E4}">
                <adec:decorative xmlns:adec="http://schemas.microsoft.com/office/drawing/2017/decorative" val="1"/>
              </a:ext>
            </a:extLst>
          </p:cNvPr>
          <p:cNvSpPr>
            <a:spLocks noGrp="1"/>
          </p:cNvSpPr>
          <p:nvPr>
            <p:ph type="sldNum" sz="quarter" idx="12"/>
          </p:nvPr>
        </p:nvSpPr>
        <p:spPr/>
        <p:txBody>
          <a:bodyPr/>
          <a:lstStyle/>
          <a:p>
            <a:fld id="{6B2EFF5B-D820-47C0-AFB8-8D81B2D62289}" type="slidenum">
              <a:rPr lang="en-US" smtClean="0"/>
              <a:t>20</a:t>
            </a:fld>
            <a:endParaRPr lang="en-US"/>
          </a:p>
        </p:txBody>
      </p:sp>
    </p:spTree>
    <p:extLst>
      <p:ext uri="{BB962C8B-B14F-4D97-AF65-F5344CB8AC3E}">
        <p14:creationId xmlns:p14="http://schemas.microsoft.com/office/powerpoint/2010/main" val="307069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145A-0342-4BF6-B31D-57F445C41740}"/>
              </a:ext>
            </a:extLst>
          </p:cNvPr>
          <p:cNvSpPr>
            <a:spLocks noGrp="1"/>
          </p:cNvSpPr>
          <p:nvPr>
            <p:ph type="title"/>
          </p:nvPr>
        </p:nvSpPr>
        <p:spPr>
          <a:xfrm>
            <a:off x="300391" y="110076"/>
            <a:ext cx="10515600" cy="1325563"/>
          </a:xfrm>
        </p:spPr>
        <p:txBody>
          <a:bodyPr/>
          <a:lstStyle/>
          <a:p>
            <a:r>
              <a:rPr lang="en-US" b="1" dirty="0" err="1">
                <a:solidFill>
                  <a:srgbClr val="288EAD"/>
                </a:solidFill>
                <a:latin typeface="Avenir Next LT Pro" panose="020B0504020202020204" pitchFamily="34" charset="0"/>
              </a:rPr>
              <a:t>StoryMaps</a:t>
            </a:r>
            <a:endParaRPr lang="en-US" dirty="0"/>
          </a:p>
        </p:txBody>
      </p:sp>
      <p:sp>
        <p:nvSpPr>
          <p:cNvPr id="3" name="Content Placeholder 2">
            <a:extLst>
              <a:ext uri="{FF2B5EF4-FFF2-40B4-BE49-F238E27FC236}">
                <a16:creationId xmlns:a16="http://schemas.microsoft.com/office/drawing/2014/main" id="{BF41834A-9D97-4234-AC65-EBE0A34F1260}"/>
              </a:ext>
            </a:extLst>
          </p:cNvPr>
          <p:cNvSpPr>
            <a:spLocks noGrp="1"/>
          </p:cNvSpPr>
          <p:nvPr>
            <p:ph idx="1"/>
          </p:nvPr>
        </p:nvSpPr>
        <p:spPr>
          <a:xfrm>
            <a:off x="5381198" y="1590643"/>
            <a:ext cx="5257800" cy="1455046"/>
          </a:xfrm>
        </p:spPr>
        <p:txBody>
          <a:bodyPr>
            <a:normAutofit fontScale="92500"/>
          </a:bodyPr>
          <a:lstStyle/>
          <a:p>
            <a:pPr marL="0" indent="0">
              <a:buNone/>
            </a:pPr>
            <a:r>
              <a:rPr lang="en-US" sz="2400" err="1">
                <a:latin typeface="Avenir Next LT Pro" panose="020B0504020202020204" pitchFamily="34" charset="0"/>
              </a:rPr>
              <a:t>NEPAssist</a:t>
            </a:r>
            <a:r>
              <a:rPr lang="en-US" sz="2400">
                <a:latin typeface="Avenir Next LT Pro" panose="020B0504020202020204" pitchFamily="34" charset="0"/>
              </a:rPr>
              <a:t> </a:t>
            </a:r>
            <a:r>
              <a:rPr lang="en-US" sz="2400" err="1">
                <a:latin typeface="Avenir Next LT Pro" panose="020B0504020202020204" pitchFamily="34" charset="0"/>
              </a:rPr>
              <a:t>StoryMap</a:t>
            </a:r>
            <a:r>
              <a:rPr lang="en-US" sz="2400">
                <a:latin typeface="Avenir Next LT Pro" panose="020B0504020202020204" pitchFamily="34" charset="0"/>
              </a:rPr>
              <a:t> - how to use guide </a:t>
            </a:r>
            <a:r>
              <a:rPr lang="en-US" sz="2400" u="sng">
                <a:solidFill>
                  <a:srgbClr val="0563C1"/>
                </a:solidFill>
                <a:effectLst/>
                <a:latin typeface="Avenir Next LT Pro" panose="020B0504020202020204" pitchFamily="34" charset="0"/>
                <a:ea typeface="Calibri" panose="020F0502020204030204" pitchFamily="34" charset="0"/>
                <a:hlinkClick r:id="rId3"/>
              </a:rPr>
              <a:t>https://storymaps.arcgis.com/stories/556707a1c82a4e49b621d4ca8e141862</a:t>
            </a:r>
            <a:endParaRPr lang="en-US" sz="2400">
              <a:effectLst/>
              <a:latin typeface="Avenir Next LT Pro" panose="020B0504020202020204" pitchFamily="34" charset="0"/>
              <a:ea typeface="Calibri" panose="020F0502020204030204" pitchFamily="34" charset="0"/>
            </a:endParaRPr>
          </a:p>
          <a:p>
            <a:pPr marL="0" indent="0">
              <a:buNone/>
            </a:pPr>
            <a:endParaRPr lang="en-US"/>
          </a:p>
          <a:p>
            <a:pPr lvl="1"/>
            <a:endParaRPr lang="en-US"/>
          </a:p>
        </p:txBody>
      </p:sp>
      <p:pic>
        <p:nvPicPr>
          <p:cNvPr id="8" name="Picture 7">
            <a:extLst>
              <a:ext uri="{FF2B5EF4-FFF2-40B4-BE49-F238E27FC236}">
                <a16:creationId xmlns:a16="http://schemas.microsoft.com/office/drawing/2014/main" id="{92760715-D81C-1A87-C393-D3611C0B7D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5259" y="1325880"/>
            <a:ext cx="4394209" cy="2440432"/>
          </a:xfrm>
          <a:prstGeom prst="rect">
            <a:avLst/>
          </a:prstGeom>
          <a:ln>
            <a:solidFill>
              <a:schemeClr val="tx1"/>
            </a:solidFill>
          </a:ln>
        </p:spPr>
      </p:pic>
      <p:sp>
        <p:nvSpPr>
          <p:cNvPr id="11" name="TextBox 10">
            <a:extLst>
              <a:ext uri="{FF2B5EF4-FFF2-40B4-BE49-F238E27FC236}">
                <a16:creationId xmlns:a16="http://schemas.microsoft.com/office/drawing/2014/main" id="{1C98FBB5-9E89-4990-9A99-CF8EE793E630}"/>
              </a:ext>
            </a:extLst>
          </p:cNvPr>
          <p:cNvSpPr txBox="1"/>
          <p:nvPr/>
        </p:nvSpPr>
        <p:spPr>
          <a:xfrm>
            <a:off x="258240" y="4437351"/>
            <a:ext cx="5845447" cy="108952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rPr>
              <a:t>FRS </a:t>
            </a:r>
            <a:r>
              <a:rPr kumimoji="0" lang="en-US" sz="2400" b="0" i="0" u="none" strike="noStrike" kern="1200" cap="none" spc="0" normalizeH="0" baseline="0" noProof="0" err="1">
                <a:ln>
                  <a:noFill/>
                </a:ln>
                <a:solidFill>
                  <a:prstClr val="black"/>
                </a:solidFill>
                <a:effectLst/>
                <a:uLnTx/>
                <a:uFillTx/>
                <a:latin typeface="Avenir Next LT Pro" panose="020B0504020202020204" pitchFamily="34" charset="0"/>
              </a:rPr>
              <a:t>StoryMap</a:t>
            </a: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rPr>
              <a:t> - how to use guide </a:t>
            </a:r>
            <a:r>
              <a:rPr kumimoji="0" lang="en-US" sz="2400" b="0" i="0" u="none" strike="noStrike" kern="1200" cap="none" spc="0" normalizeH="0" baseline="0" noProof="0">
                <a:ln>
                  <a:noFill/>
                </a:ln>
                <a:solidFill>
                  <a:prstClr val="black"/>
                </a:solidFill>
                <a:effectLst/>
                <a:uLnTx/>
                <a:uFillTx/>
                <a:latin typeface="Avenir Next LT Pro" panose="020B0504020202020204" pitchFamily="34" charset="0"/>
                <a:hlinkClick r:id="rId5"/>
              </a:rPr>
              <a:t>https://storymaps.arcgis.com/stories/a63f4e4b976e4618931d56819c3b0445</a:t>
            </a:r>
            <a:endParaRPr kumimoji="0" lang="en-US" sz="2400" b="0" i="0" u="none" strike="noStrike" kern="1200" cap="none" spc="0" normalizeH="0" baseline="0" noProof="0">
              <a:ln>
                <a:noFill/>
              </a:ln>
              <a:solidFill>
                <a:prstClr val="black"/>
              </a:solidFill>
              <a:effectLst/>
              <a:uLnTx/>
              <a:uFillTx/>
              <a:latin typeface="Avenir Next LT Pro" panose="020B0504020202020204" pitchFamily="34" charset="0"/>
            </a:endParaRPr>
          </a:p>
        </p:txBody>
      </p:sp>
      <p:pic>
        <p:nvPicPr>
          <p:cNvPr id="10" name="Picture 9">
            <a:extLst>
              <a:ext uri="{FF2B5EF4-FFF2-40B4-BE49-F238E27FC236}">
                <a16:creationId xmlns:a16="http://schemas.microsoft.com/office/drawing/2014/main" id="{08DD34DF-8118-E69C-D1A6-78482ACC2AA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096000" y="3812311"/>
            <a:ext cx="5764385" cy="2544039"/>
          </a:xfrm>
          <a:prstGeom prst="rect">
            <a:avLst/>
          </a:prstGeom>
          <a:ln>
            <a:solidFill>
              <a:schemeClr val="tx1"/>
            </a:solidFill>
          </a:ln>
        </p:spPr>
      </p:pic>
      <p:sp>
        <p:nvSpPr>
          <p:cNvPr id="6" name="Date Placeholder 5">
            <a:extLst>
              <a:ext uri="{FF2B5EF4-FFF2-40B4-BE49-F238E27FC236}">
                <a16:creationId xmlns:a16="http://schemas.microsoft.com/office/drawing/2014/main" id="{71635048-1F73-4F34-96B3-AA2AC2E699B0}"/>
              </a:ext>
              <a:ext uri="{C183D7F6-B498-43B3-948B-1728B52AA6E4}">
                <adec:decorative xmlns:adec="http://schemas.microsoft.com/office/drawing/2017/decorative" val="1"/>
              </a:ext>
            </a:extLst>
          </p:cNvPr>
          <p:cNvSpPr>
            <a:spLocks noGrp="1"/>
          </p:cNvSpPr>
          <p:nvPr>
            <p:ph type="dt" sz="half" idx="10"/>
          </p:nvPr>
        </p:nvSpPr>
        <p:spPr/>
        <p:txBody>
          <a:bodyPr/>
          <a:lstStyle/>
          <a:p>
            <a:fld id="{992D9642-D58C-4A95-BC5C-69F38E47A95B}" type="datetime1">
              <a:rPr lang="en-US" smtClean="0"/>
              <a:t>9/12/2024</a:t>
            </a:fld>
            <a:endParaRPr lang="en-US"/>
          </a:p>
        </p:txBody>
      </p:sp>
      <p:sp>
        <p:nvSpPr>
          <p:cNvPr id="7" name="Slide Number Placeholder 6">
            <a:extLst>
              <a:ext uri="{FF2B5EF4-FFF2-40B4-BE49-F238E27FC236}">
                <a16:creationId xmlns:a16="http://schemas.microsoft.com/office/drawing/2014/main" id="{29E981AC-2DF1-48F8-81C8-6F309654260C}"/>
              </a:ext>
              <a:ext uri="{C183D7F6-B498-43B3-948B-1728B52AA6E4}">
                <adec:decorative xmlns:adec="http://schemas.microsoft.com/office/drawing/2017/decorative" val="1"/>
              </a:ext>
            </a:extLst>
          </p:cNvPr>
          <p:cNvSpPr>
            <a:spLocks noGrp="1"/>
          </p:cNvSpPr>
          <p:nvPr>
            <p:ph type="sldNum" sz="quarter" idx="12"/>
          </p:nvPr>
        </p:nvSpPr>
        <p:spPr/>
        <p:txBody>
          <a:bodyPr/>
          <a:lstStyle/>
          <a:p>
            <a:fld id="{6B2EFF5B-D820-47C0-AFB8-8D81B2D62289}" type="slidenum">
              <a:rPr lang="en-US" smtClean="0"/>
              <a:t>21</a:t>
            </a:fld>
            <a:endParaRPr lang="en-US"/>
          </a:p>
        </p:txBody>
      </p:sp>
    </p:spTree>
    <p:extLst>
      <p:ext uri="{BB962C8B-B14F-4D97-AF65-F5344CB8AC3E}">
        <p14:creationId xmlns:p14="http://schemas.microsoft.com/office/powerpoint/2010/main" val="203257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p:cNvSpPr>
          <p:nvPr/>
        </p:nvSpPr>
        <p:spPr>
          <a:xfrm>
            <a:off x="741700" y="136525"/>
            <a:ext cx="10678142" cy="1325563"/>
          </a:xfrm>
          <a:prstGeom prst="rect">
            <a:avLst/>
          </a:prstGeom>
        </p:spPr>
        <p:txBody>
          <a:bodyPr vert="horz" lIns="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rgbClr val="003366"/>
                </a:solidFill>
                <a:latin typeface="Avenir Next LT Pro" panose="020B0504020202020204" pitchFamily="34" charset="0"/>
              </a:rPr>
              <a:t>System of Registries</a:t>
            </a:r>
            <a:endParaRPr kumimoji="0" lang="en-US" sz="4000" b="1" i="0" u="none" strike="noStrike" kern="1200" cap="none" spc="0" normalizeH="0" baseline="0" noProof="0">
              <a:ln>
                <a:noFill/>
              </a:ln>
              <a:solidFill>
                <a:srgbClr val="003366"/>
              </a:solidFill>
              <a:effectLst/>
              <a:uLnTx/>
              <a:uFillTx/>
              <a:latin typeface="Avenir Next LT Pro" panose="020B0504020202020204" pitchFamily="34" charset="0"/>
              <a:ea typeface="+mj-ea"/>
              <a:cs typeface="+mj-cs"/>
            </a:endParaRPr>
          </a:p>
        </p:txBody>
      </p:sp>
      <p:sp>
        <p:nvSpPr>
          <p:cNvPr id="9" name="Title 8">
            <a:extLst>
              <a:ext uri="{FF2B5EF4-FFF2-40B4-BE49-F238E27FC236}">
                <a16:creationId xmlns:a16="http://schemas.microsoft.com/office/drawing/2014/main" id="{95918186-2ED0-3063-E919-09095B68B491}"/>
              </a:ext>
              <a:ext uri="{C183D7F6-B498-43B3-948B-1728B52AA6E4}">
                <adec:decorative xmlns:adec="http://schemas.microsoft.com/office/drawing/2017/decorative" val="0"/>
              </a:ext>
            </a:extLst>
          </p:cNvPr>
          <p:cNvSpPr txBox="1">
            <a:spLocks noGrp="1"/>
          </p:cNvSpPr>
          <p:nvPr>
            <p:ph type="title" idx="4294967295"/>
          </p:nvPr>
        </p:nvSpPr>
        <p:spPr>
          <a:xfrm>
            <a:off x="2804173" y="2551837"/>
            <a:ext cx="6553195"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We do the work so you don’t have to!</a:t>
            </a:r>
            <a:endParaRPr kumimoji="0" lang="en-US" sz="5400" b="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29798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8669-6A48-4FF4-9157-4D82C9D20AC4}"/>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983162AE-926F-4FD4-90C8-57933AB3B229}"/>
              </a:ext>
            </a:extLst>
          </p:cNvPr>
          <p:cNvSpPr>
            <a:spLocks noGrp="1"/>
          </p:cNvSpPr>
          <p:nvPr>
            <p:ph idx="1"/>
          </p:nvPr>
        </p:nvSpPr>
        <p:spPr>
          <a:xfrm>
            <a:off x="183444" y="1249363"/>
            <a:ext cx="13047133" cy="4802187"/>
          </a:xfrm>
        </p:spPr>
        <p:txBody>
          <a:bodyPr>
            <a:normAutofit/>
          </a:bodyPr>
          <a:lstStyle/>
          <a:p>
            <a:pPr marL="0" indent="0">
              <a:buNone/>
            </a:pPr>
            <a:endParaRPr lang="en-US" sz="2000">
              <a:latin typeface="Avenir Next LT Pro" panose="020B0504020202020204" pitchFamily="34" charset="0"/>
            </a:endParaRPr>
          </a:p>
          <a:p>
            <a:pPr marL="0" indent="0">
              <a:buNone/>
            </a:pPr>
            <a:r>
              <a:rPr lang="en-US" sz="2000" u="sng">
                <a:latin typeface="Avenir Next LT Pro" panose="020B0504020202020204" pitchFamily="34" charset="0"/>
              </a:rPr>
              <a:t>Links from presentation</a:t>
            </a:r>
            <a:r>
              <a:rPr lang="en-US" sz="2000">
                <a:latin typeface="Avenir Next LT Pro" panose="020B0504020202020204" pitchFamily="34" charset="0"/>
              </a:rPr>
              <a:t>:</a:t>
            </a:r>
          </a:p>
          <a:p>
            <a:r>
              <a:rPr lang="en-US" sz="2000">
                <a:latin typeface="Avenir Next LT Pro" panose="020B0504020202020204" pitchFamily="34" charset="0"/>
              </a:rPr>
              <a:t>System of Registries - </a:t>
            </a:r>
            <a:r>
              <a:rPr lang="en-US" sz="2000">
                <a:latin typeface="Avenir Next LT Pro" panose="020B0504020202020204" pitchFamily="34" charset="0"/>
                <a:hlinkClick r:id="rId2"/>
              </a:rPr>
              <a:t>https://sor.epa.gov/sor_internet/registry/sysofreg/home/overview/home.do</a:t>
            </a:r>
            <a:endParaRPr lang="en-US" sz="2000">
              <a:latin typeface="Avenir Next LT Pro" panose="020B0504020202020204" pitchFamily="34" charset="0"/>
            </a:endParaRPr>
          </a:p>
          <a:p>
            <a:r>
              <a:rPr lang="en-US" sz="2000" err="1">
                <a:latin typeface="Avenir Next LT Pro" panose="020B0504020202020204" pitchFamily="34" charset="0"/>
              </a:rPr>
              <a:t>EJScreen</a:t>
            </a:r>
            <a:r>
              <a:rPr lang="en-US" sz="2000">
                <a:latin typeface="Avenir Next LT Pro" panose="020B0504020202020204" pitchFamily="34" charset="0"/>
              </a:rPr>
              <a:t> - </a:t>
            </a: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cs typeface="Calibri" panose="020F0502020204030204" pitchFamily="34" charset="0"/>
                <a:hlinkClick r:id="rId3"/>
              </a:rPr>
              <a:t>https://ejscreen.epa.gov/mapper/</a:t>
            </a:r>
            <a:endParaRPr lang="en-US" sz="2000">
              <a:latin typeface="Avenir Next LT Pro" panose="020B0504020202020204" pitchFamily="34" charset="0"/>
            </a:endParaRPr>
          </a:p>
          <a:p>
            <a:r>
              <a:rPr lang="en-US" sz="2000">
                <a:latin typeface="Avenir Next LT Pro" panose="020B0504020202020204" pitchFamily="34" charset="0"/>
              </a:rPr>
              <a:t>Facility Registry Service (FRS) – </a:t>
            </a:r>
            <a:r>
              <a:rPr lang="en-US" sz="2000">
                <a:latin typeface="Avenir Next LT Pro" panose="020B0504020202020204" pitchFamily="34" charset="0"/>
                <a:hlinkClick r:id="rId4"/>
              </a:rPr>
              <a:t>https://www.epa.gov/frs</a:t>
            </a:r>
            <a:endParaRPr lang="en-US" sz="2000">
              <a:latin typeface="Avenir Next LT Pro" panose="020B0504020202020204" pitchFamily="34" charset="0"/>
            </a:endParaRPr>
          </a:p>
          <a:p>
            <a:r>
              <a:rPr lang="en-US" sz="2000">
                <a:latin typeface="Avenir Next LT Pro" panose="020B0504020202020204" pitchFamily="34" charset="0"/>
              </a:rPr>
              <a:t>Federal </a:t>
            </a:r>
            <a:r>
              <a:rPr lang="en-US" sz="2000" err="1">
                <a:latin typeface="Avenir Next LT Pro" panose="020B0504020202020204" pitchFamily="34" charset="0"/>
              </a:rPr>
              <a:t>Geoplatform</a:t>
            </a:r>
            <a:r>
              <a:rPr lang="en-US" sz="2000">
                <a:latin typeface="Avenir Next LT Pro" panose="020B0504020202020204" pitchFamily="34" charset="0"/>
              </a:rPr>
              <a:t> - </a:t>
            </a:r>
            <a:r>
              <a:rPr lang="en-US" sz="2000">
                <a:latin typeface="Avenir Next LT Pro" panose="020B0504020202020204" pitchFamily="34" charset="0"/>
                <a:hlinkClick r:id="rId5"/>
              </a:rPr>
              <a:t>https://www.geoplatform.gov/</a:t>
            </a:r>
            <a:endParaRPr lang="en-US" sz="2000">
              <a:latin typeface="Avenir Next LT Pro" panose="020B0504020202020204" pitchFamily="34" charset="0"/>
            </a:endParaRPr>
          </a:p>
          <a:p>
            <a:r>
              <a:rPr lang="en-US" sz="2000">
                <a:latin typeface="Avenir Next LT Pro" panose="020B0504020202020204" pitchFamily="34" charset="0"/>
              </a:rPr>
              <a:t>SEGS - </a:t>
            </a:r>
            <a:r>
              <a:rPr lang="en-US" sz="2000">
                <a:latin typeface="Avenir Next LT Pro" panose="020B0504020202020204" pitchFamily="34" charset="0"/>
                <a:hlinkClick r:id="rId6"/>
              </a:rPr>
              <a:t>https://segs-epa.hub.arcgis.com/</a:t>
            </a:r>
            <a:endParaRPr lang="en-US" sz="2000">
              <a:latin typeface="Avenir Next LT Pro" panose="020B0504020202020204" pitchFamily="34" charset="0"/>
            </a:endParaRPr>
          </a:p>
          <a:p>
            <a:r>
              <a:rPr lang="en-US" sz="2000">
                <a:latin typeface="Avenir Next LT Pro" panose="020B0504020202020204" pitchFamily="34" charset="0"/>
              </a:rPr>
              <a:t>ESRI Living Atlas - </a:t>
            </a:r>
            <a:r>
              <a:rPr lang="en-US" sz="2000">
                <a:latin typeface="Avenir Next LT Pro" panose="020B0504020202020204" pitchFamily="34" charset="0"/>
                <a:hlinkClick r:id="rId7"/>
              </a:rPr>
              <a:t>https://livingatlas.arcgis.com/en/home/</a:t>
            </a:r>
            <a:endParaRPr lang="en-US" sz="2000">
              <a:latin typeface="Avenir Next LT Pro" panose="020B0504020202020204" pitchFamily="34" charset="0"/>
            </a:endParaRPr>
          </a:p>
          <a:p>
            <a:r>
              <a:rPr lang="en-US" sz="2000" err="1">
                <a:latin typeface="Avenir Next LT Pro" panose="020B0504020202020204" pitchFamily="34" charset="0"/>
              </a:rPr>
              <a:t>NEPAssist</a:t>
            </a:r>
            <a:r>
              <a:rPr lang="en-US" sz="2000">
                <a:latin typeface="Avenir Next LT Pro" panose="020B0504020202020204" pitchFamily="34" charset="0"/>
              </a:rPr>
              <a:t> </a:t>
            </a:r>
            <a:r>
              <a:rPr lang="en-US" sz="2000" err="1">
                <a:latin typeface="Avenir Next LT Pro" panose="020B0504020202020204" pitchFamily="34" charset="0"/>
              </a:rPr>
              <a:t>StoryMap</a:t>
            </a:r>
            <a:r>
              <a:rPr lang="en-US" sz="2000">
                <a:latin typeface="Avenir Next LT Pro" panose="020B0504020202020204" pitchFamily="34" charset="0"/>
              </a:rPr>
              <a:t> - </a:t>
            </a:r>
            <a:r>
              <a:rPr lang="en-US" sz="2000" u="sng">
                <a:solidFill>
                  <a:srgbClr val="0563C1"/>
                </a:solidFill>
                <a:effectLst/>
                <a:latin typeface="Avenir Next LT Pro" panose="020B0504020202020204" pitchFamily="34" charset="0"/>
                <a:ea typeface="Calibri" panose="020F0502020204030204" pitchFamily="34" charset="0"/>
                <a:hlinkClick r:id="rId8"/>
              </a:rPr>
              <a:t>https://storymaps.arcgis.com/stories/556707a1c82a4e49b621d4ca8e141862</a:t>
            </a:r>
            <a:endParaRPr lang="en-US" sz="2000">
              <a:effectLst/>
              <a:latin typeface="Avenir Next LT Pro" panose="020B0504020202020204" pitchFamily="34" charset="0"/>
              <a:ea typeface="Calibri" panose="020F0502020204030204" pitchFamily="34" charset="0"/>
            </a:endParaRPr>
          </a:p>
          <a:p>
            <a:r>
              <a:rPr lang="en-US" sz="2000">
                <a:latin typeface="Avenir Next LT Pro" panose="020B0504020202020204" pitchFamily="34" charset="0"/>
              </a:rPr>
              <a:t>FRS </a:t>
            </a:r>
            <a:r>
              <a:rPr lang="en-US" sz="2000" err="1">
                <a:latin typeface="Avenir Next LT Pro" panose="020B0504020202020204" pitchFamily="34" charset="0"/>
              </a:rPr>
              <a:t>StoryMap</a:t>
            </a:r>
            <a:r>
              <a:rPr lang="en-US" sz="2000">
                <a:latin typeface="Avenir Next LT Pro" panose="020B0504020202020204" pitchFamily="34" charset="0"/>
              </a:rPr>
              <a:t> - </a:t>
            </a:r>
            <a:r>
              <a:rPr kumimoji="0" lang="en-US" sz="2000" b="0" i="0" u="none" strike="noStrike" kern="1200" cap="none" spc="0" normalizeH="0" baseline="0" noProof="0">
                <a:ln>
                  <a:noFill/>
                </a:ln>
                <a:solidFill>
                  <a:prstClr val="black"/>
                </a:solidFill>
                <a:effectLst/>
                <a:uLnTx/>
                <a:uFillTx/>
                <a:latin typeface="Avenir Next LT Pro" panose="020B0504020202020204" pitchFamily="34" charset="0"/>
                <a:hlinkClick r:id="rId9"/>
              </a:rPr>
              <a:t>https://storymaps.arcgis.com/stories/a63f4e4b976e4618931d56819c3b0445</a:t>
            </a:r>
            <a:endParaRPr lang="en-US" sz="2000">
              <a:latin typeface="Avenir Next LT Pro" panose="020B0504020202020204" pitchFamily="34" charset="0"/>
            </a:endParaRPr>
          </a:p>
          <a:p>
            <a:endParaRPr lang="en-US" sz="2000">
              <a:latin typeface="Avenir Next LT Pro" panose="020B0504020202020204" pitchFamily="34" charset="0"/>
            </a:endParaRPr>
          </a:p>
          <a:p>
            <a:endParaRPr lang="en-US" sz="2000">
              <a:latin typeface="Avenir Next LT Pro" panose="020B0504020202020204" pitchFamily="34" charset="0"/>
            </a:endParaRPr>
          </a:p>
        </p:txBody>
      </p:sp>
      <p:sp>
        <p:nvSpPr>
          <p:cNvPr id="4" name="Date Placeholder 3">
            <a:extLst>
              <a:ext uri="{FF2B5EF4-FFF2-40B4-BE49-F238E27FC236}">
                <a16:creationId xmlns:a16="http://schemas.microsoft.com/office/drawing/2014/main" id="{B4301BC4-37AF-4185-9368-2CDD503A73A5}"/>
              </a:ext>
            </a:extLst>
          </p:cNvPr>
          <p:cNvSpPr>
            <a:spLocks noGrp="1"/>
          </p:cNvSpPr>
          <p:nvPr>
            <p:ph type="dt" sz="half" idx="10"/>
          </p:nvPr>
        </p:nvSpPr>
        <p:spPr/>
        <p:txBody>
          <a:bodyPr/>
          <a:lstStyle/>
          <a:p>
            <a:fld id="{FFD4E534-0AA3-44FA-BFCC-45E582A2B52C}" type="datetime1">
              <a:rPr lang="en-US" smtClean="0"/>
              <a:t>9/12/2024</a:t>
            </a:fld>
            <a:endParaRPr lang="en-US"/>
          </a:p>
        </p:txBody>
      </p:sp>
      <p:sp>
        <p:nvSpPr>
          <p:cNvPr id="5" name="Slide Number Placeholder 4">
            <a:extLst>
              <a:ext uri="{FF2B5EF4-FFF2-40B4-BE49-F238E27FC236}">
                <a16:creationId xmlns:a16="http://schemas.microsoft.com/office/drawing/2014/main" id="{DB0C1D98-F6FB-48E9-A13A-F4FCC1E4B3D5}"/>
              </a:ext>
            </a:extLst>
          </p:cNvPr>
          <p:cNvSpPr>
            <a:spLocks noGrp="1"/>
          </p:cNvSpPr>
          <p:nvPr>
            <p:ph type="sldNum" sz="quarter" idx="12"/>
          </p:nvPr>
        </p:nvSpPr>
        <p:spPr/>
        <p:txBody>
          <a:bodyPr/>
          <a:lstStyle/>
          <a:p>
            <a:fld id="{6B2EFF5B-D820-47C0-AFB8-8D81B2D62289}" type="slidenum">
              <a:rPr lang="en-US" smtClean="0"/>
              <a:t>23</a:t>
            </a:fld>
            <a:endParaRPr lang="en-US"/>
          </a:p>
        </p:txBody>
      </p:sp>
    </p:spTree>
    <p:extLst>
      <p:ext uri="{BB962C8B-B14F-4D97-AF65-F5344CB8AC3E}">
        <p14:creationId xmlns:p14="http://schemas.microsoft.com/office/powerpoint/2010/main" val="1651162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 uri="{C183D7F6-B498-43B3-948B-1728B52AA6E4}">
                <adec:decorative xmlns:adec="http://schemas.microsoft.com/office/drawing/2017/decorative" val="1"/>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Contact</a:t>
            </a: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842" y="5999480"/>
            <a:ext cx="512033" cy="459251"/>
          </a:xfrm>
          <a:prstGeom prst="rect">
            <a:avLst/>
          </a:prstGeom>
        </p:spPr>
      </p:pic>
      <p:pic>
        <p:nvPicPr>
          <p:cNvPr id="3" name="Graphic 2">
            <a:extLst>
              <a:ext uri="{FF2B5EF4-FFF2-40B4-BE49-F238E27FC236}">
                <a16:creationId xmlns:a16="http://schemas.microsoft.com/office/drawing/2014/main" id="{F71FB469-AD72-9521-EA17-4BC5E5907F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4700" y="2057400"/>
            <a:ext cx="2743199" cy="2743199"/>
          </a:xfrm>
          <a:prstGeom prst="rect">
            <a:avLst/>
          </a:prstGeom>
        </p:spPr>
      </p:pic>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10" name="TextBox 9">
            <a:extLst>
              <a:ext uri="{FF2B5EF4-FFF2-40B4-BE49-F238E27FC236}">
                <a16:creationId xmlns:a16="http://schemas.microsoft.com/office/drawing/2014/main" id="{4BC20AB5-1E51-6092-FD9D-EEFE46D7108E}"/>
              </a:ext>
            </a:extLst>
          </p:cNvPr>
          <p:cNvSpPr txBox="1"/>
          <p:nvPr/>
        </p:nvSpPr>
        <p:spPr>
          <a:xfrm>
            <a:off x="621041" y="2550428"/>
            <a:ext cx="6252519" cy="1202637"/>
          </a:xfrm>
          <a:prstGeom prst="rect">
            <a:avLst/>
          </a:prstGeom>
          <a:noFill/>
        </p:spPr>
        <p:txBody>
          <a:bodyPr wrap="square" rtlCol="0">
            <a:spAutoFit/>
          </a:bodyPr>
          <a:lstStyle/>
          <a:p>
            <a:pPr lvl="0">
              <a:lnSpc>
                <a:spcPct val="107000"/>
              </a:lnSpc>
              <a:spcAft>
                <a:spcPts val="800"/>
              </a:spcAft>
              <a:defRPr/>
            </a:pPr>
            <a:r>
              <a:rPr lang="en-US" b="1" dirty="0">
                <a:solidFill>
                  <a:srgbClr val="1D366C"/>
                </a:solidFill>
                <a:latin typeface="Avenir Next LT Pro" panose="020B0504020202020204" pitchFamily="34" charset="0"/>
                <a:ea typeface="Calibri" panose="020F0502020204030204" pitchFamily="34" charset="0"/>
                <a:cs typeface="Times New Roman" panose="02020603050405020304" pitchFamily="18" charset="0"/>
              </a:rPr>
              <a:t>Moderator:</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 	</a:t>
            </a:r>
            <a:r>
              <a:rPr lang="en-US" u="sng" dirty="0">
                <a:solidFill>
                  <a:srgbClr val="0563C1"/>
                </a:solidFill>
                <a:latin typeface="Avenir Next LT Pro" panose="020B0504020202020204" pitchFamily="34" charset="0"/>
                <a:ea typeface="Calibri" panose="020F0502020204030204" pitchFamily="34" charset="0"/>
                <a:cs typeface="Times New Roman" panose="02020603050405020304" pitchFamily="18" charset="0"/>
              </a:rPr>
              <a:t>Jeffrey </a:t>
            </a:r>
            <a:r>
              <a:rPr lang="en-US" u="sng" dirty="0">
                <a:solidFill>
                  <a:srgbClr val="0563C1"/>
                </a:solidFill>
                <a:latin typeface="Avenir Next LT Pro" panose="020B0504020202020204" pitchFamily="34" charset="0"/>
                <a:ea typeface="Calibri" panose="020F0502020204030204" pitchFamily="34" charset="0"/>
                <a:cs typeface="Times New Roman" panose="02020603050405020304" pitchFamily="18" charset="0"/>
                <a:hlinkClick r:id="rId7"/>
              </a:rPr>
              <a:t>Avery</a:t>
            </a:r>
            <a:r>
              <a:rPr lang="en-US" u="sng" dirty="0">
                <a:solidFill>
                  <a:srgbClr val="0563C1"/>
                </a:solidFill>
                <a:latin typeface="Avenir Next LT Pro" panose="020B0504020202020204" pitchFamily="34" charset="0"/>
                <a:ea typeface="Calibri" panose="020F0502020204030204" pitchFamily="34" charset="0"/>
                <a:cs typeface="Times New Roman" panose="02020603050405020304" pitchFamily="18" charset="0"/>
              </a:rPr>
              <a:t>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(US EPA)</a:t>
            </a:r>
          </a:p>
          <a:p>
            <a:pPr lvl="0">
              <a:lnSpc>
                <a:spcPct val="107000"/>
              </a:lnSpc>
              <a:spcAft>
                <a:spcPts val="800"/>
              </a:spcAft>
              <a:defRPr/>
            </a:pPr>
            <a:endParaRPr lang="en-US" sz="200"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endParaRPr>
          </a:p>
          <a:p>
            <a:pPr lvl="0">
              <a:lnSpc>
                <a:spcPct val="107000"/>
              </a:lnSpc>
              <a:spcAft>
                <a:spcPts val="800"/>
              </a:spcAft>
              <a:defRPr/>
            </a:pPr>
            <a:r>
              <a:rPr lang="en-US" b="1" dirty="0">
                <a:solidFill>
                  <a:srgbClr val="1D366C"/>
                </a:solidFill>
                <a:latin typeface="Calibri" panose="020F0502020204030204" pitchFamily="34" charset="0"/>
                <a:ea typeface="Calibri" panose="020F0502020204030204" pitchFamily="34" charset="0"/>
                <a:cs typeface="Times New Roman" panose="02020603050405020304" pitchFamily="18" charset="0"/>
              </a:rPr>
              <a:t>P</a:t>
            </a:r>
            <a:r>
              <a:rPr lang="en-US" b="1" dirty="0">
                <a:solidFill>
                  <a:srgbClr val="1D366C"/>
                </a:solidFill>
                <a:latin typeface="Avenir Next LT Pro" panose="020B0504020202020204" pitchFamily="34" charset="0"/>
                <a:ea typeface="Calibri" panose="020F0502020204030204" pitchFamily="34" charset="0"/>
                <a:cs typeface="Times New Roman" panose="02020603050405020304" pitchFamily="18" charset="0"/>
              </a:rPr>
              <a:t>anelists: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hlinkClick r:id="rId8"/>
              </a:rPr>
              <a:t>Akshay Narang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(US EPA),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hlinkClick r:id="rId9"/>
              </a:rPr>
              <a:t>Matt Kelly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(US EPA)</a:t>
            </a:r>
          </a:p>
        </p:txBody>
      </p:sp>
    </p:spTree>
    <p:extLst>
      <p:ext uri="{BB962C8B-B14F-4D97-AF65-F5344CB8AC3E}">
        <p14:creationId xmlns:p14="http://schemas.microsoft.com/office/powerpoint/2010/main" val="736015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1" name="Subtitle 2" descr="Thank you text.">
            <a:extLst>
              <a:ext uri="{FF2B5EF4-FFF2-40B4-BE49-F238E27FC236}">
                <a16:creationId xmlns:a16="http://schemas.microsoft.com/office/drawing/2014/main" id="{56EDD4B7-3644-4353-92F8-3909A48604D8}"/>
              </a:ext>
            </a:extLst>
          </p:cNvPr>
          <p:cNvSpPr txBox="1">
            <a:spLocks/>
          </p:cNvSpPr>
          <p:nvPr/>
        </p:nvSpPr>
        <p:spPr>
          <a:xfrm>
            <a:off x="649224" y="2278279"/>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500" b="1" i="0" u="none" strike="noStrike" kern="1200" cap="none" spc="-20" normalizeH="0" baseline="0" noProof="0">
              <a:ln>
                <a:noFill/>
              </a:ln>
              <a:solidFill>
                <a:srgbClr val="FFFFFF"/>
              </a:solidFill>
              <a:effectLst/>
              <a:uLnTx/>
              <a:uFillTx/>
              <a:latin typeface="Avenir Next LT Pro"/>
              <a:ea typeface="+mn-ea"/>
              <a:cs typeface="+mn-cs"/>
            </a:endParaRPr>
          </a:p>
        </p:txBody>
      </p:sp>
      <p:sp>
        <p:nvSpPr>
          <p:cNvPr id="2" name="Subtitle 2">
            <a:extLst>
              <a:ext uri="{FF2B5EF4-FFF2-40B4-BE49-F238E27FC236}">
                <a16:creationId xmlns:a16="http://schemas.microsoft.com/office/drawing/2014/main" id="{1F2FD42D-8106-395F-DECB-8060BDE0C6F7}"/>
              </a:ext>
            </a:extLst>
          </p:cNvPr>
          <p:cNvSpPr txBox="1">
            <a:spLocks/>
          </p:cNvSpPr>
          <p:nvPr/>
        </p:nvSpPr>
        <p:spPr>
          <a:xfrm>
            <a:off x="649224" y="4287826"/>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20" normalizeH="0" baseline="0" noProof="0">
                <a:ln>
                  <a:noFill/>
                </a:ln>
                <a:solidFill>
                  <a:srgbClr val="FFFFFF"/>
                </a:solidFill>
                <a:effectLst/>
                <a:uLnTx/>
                <a:uFillTx/>
                <a:latin typeface="Avenir Next LT Pro"/>
                <a:ea typeface="+mn-ea"/>
                <a:cs typeface="+mn-cs"/>
              </a:rPr>
              <a:t>Questions?</a:t>
            </a:r>
          </a:p>
        </p:txBody>
      </p:sp>
      <p:sp>
        <p:nvSpPr>
          <p:cNvPr id="3" name="Title 1">
            <a:extLst>
              <a:ext uri="{FF2B5EF4-FFF2-40B4-BE49-F238E27FC236}">
                <a16:creationId xmlns:a16="http://schemas.microsoft.com/office/drawing/2014/main" id="{A0EFB16D-D80D-B7BB-1389-E0001115FBC7}"/>
              </a:ext>
            </a:extLst>
          </p:cNvPr>
          <p:cNvSpPr txBox="1">
            <a:spLocks noGrp="1"/>
          </p:cNvSpPr>
          <p:nvPr>
            <p:ph type="title" idx="4294967295"/>
          </p:nvPr>
        </p:nvSpPr>
        <p:spPr>
          <a:xfrm>
            <a:off x="649224" y="2278279"/>
            <a:ext cx="10552176" cy="3557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8800" b="1" kern="1200" spc="-4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1" i="0" u="none" strike="noStrike" kern="1200" cap="none" spc="-40" normalizeH="0" baseline="0" noProof="0" dirty="0">
                <a:ln>
                  <a:noFill/>
                </a:ln>
                <a:solidFill>
                  <a:srgbClr val="FFFFFF"/>
                </a:solidFill>
                <a:effectLst/>
                <a:uLnTx/>
                <a:uFillTx/>
                <a:latin typeface="Avenir Next LT Pro"/>
                <a:ea typeface="+mj-ea"/>
                <a:cs typeface="+mj-cs"/>
              </a:rPr>
              <a:t>Thank you!</a:t>
            </a:r>
          </a:p>
        </p:txBody>
      </p:sp>
    </p:spTree>
    <p:extLst>
      <p:ext uri="{BB962C8B-B14F-4D97-AF65-F5344CB8AC3E}">
        <p14:creationId xmlns:p14="http://schemas.microsoft.com/office/powerpoint/2010/main" val="171888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What are Registries?</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2771279"/>
            <a:ext cx="10678142" cy="1137940"/>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kumimoji="0" lang="en-US" sz="2400" b="1"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Easy-to-access sources of centralized, standardized, and authoritative EPA data that add value for stakeholders.</a:t>
            </a: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71726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Why Registries?</a:t>
            </a:r>
          </a:p>
        </p:txBody>
      </p:sp>
      <p:graphicFrame>
        <p:nvGraphicFramePr>
          <p:cNvPr id="2" name="Content Placeholder 2" descr="Table showing reasons to use Registries. Aggregate, Ease, Provide, and Standardize in four columns.">
            <a:extLst>
              <a:ext uri="{FF2B5EF4-FFF2-40B4-BE49-F238E27FC236}">
                <a16:creationId xmlns:a16="http://schemas.microsoft.com/office/drawing/2014/main" id="{B02E7136-B695-97E6-4673-0AE18C48D4EA}"/>
              </a:ext>
            </a:extLst>
          </p:cNvPr>
          <p:cNvGraphicFramePr>
            <a:graphicFrameLocks/>
          </p:cNvGraphicFramePr>
          <p:nvPr>
            <p:extLst>
              <p:ext uri="{D42A27DB-BD31-4B8C-83A1-F6EECF244321}">
                <p14:modId xmlns:p14="http://schemas.microsoft.com/office/powerpoint/2010/main" val="2926605283"/>
              </p:ext>
            </p:extLst>
          </p:nvPr>
        </p:nvGraphicFramePr>
        <p:xfrm>
          <a:off x="822971" y="159671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96387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Why Registries?</a:t>
            </a:r>
          </a:p>
        </p:txBody>
      </p:sp>
      <p:graphicFrame>
        <p:nvGraphicFramePr>
          <p:cNvPr id="2" name="Content Placeholder 2" descr="Four boxes conveying additional reasons to use Registries. Gather and store, Increase value and quality, Improve access, and Stakeholder Engagement.">
            <a:extLst>
              <a:ext uri="{FF2B5EF4-FFF2-40B4-BE49-F238E27FC236}">
                <a16:creationId xmlns:a16="http://schemas.microsoft.com/office/drawing/2014/main" id="{A0CB9DC2-E0DC-E96C-C4C1-31EFB72AA18C}"/>
              </a:ext>
            </a:extLst>
          </p:cNvPr>
          <p:cNvGraphicFramePr>
            <a:graphicFrameLocks/>
          </p:cNvGraphicFramePr>
          <p:nvPr>
            <p:extLst>
              <p:ext uri="{D42A27DB-BD31-4B8C-83A1-F6EECF244321}">
                <p14:modId xmlns:p14="http://schemas.microsoft.com/office/powerpoint/2010/main" val="91087597"/>
              </p:ext>
            </p:extLst>
          </p:nvPr>
        </p:nvGraphicFramePr>
        <p:xfrm>
          <a:off x="349155" y="1600200"/>
          <a:ext cx="11505062" cy="370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51066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56928" y="130514"/>
            <a:ext cx="10678142" cy="1100152"/>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Introduction to the Registries</a:t>
            </a:r>
          </a:p>
        </p:txBody>
      </p:sp>
      <p:pic>
        <p:nvPicPr>
          <p:cNvPr id="3" name="Picture 2" descr="Screenshot showing which Registries are a a part of the presentation today. FRS, TS, LRS, SRS, TRIBES.">
            <a:extLst>
              <a:ext uri="{FF2B5EF4-FFF2-40B4-BE49-F238E27FC236}">
                <a16:creationId xmlns:a16="http://schemas.microsoft.com/office/drawing/2014/main" id="{02E55F00-5F6E-A120-5D84-4F4F113B61EB}"/>
              </a:ext>
            </a:extLst>
          </p:cNvPr>
          <p:cNvPicPr>
            <a:picLocks noChangeAspect="1"/>
          </p:cNvPicPr>
          <p:nvPr/>
        </p:nvPicPr>
        <p:blipFill>
          <a:blip r:embed="rId3"/>
          <a:stretch>
            <a:fillRect/>
          </a:stretch>
        </p:blipFill>
        <p:spPr>
          <a:xfrm>
            <a:off x="3142799" y="1438447"/>
            <a:ext cx="4850133" cy="4614599"/>
          </a:xfrm>
          <a:prstGeom prst="rect">
            <a:avLst/>
          </a:prstGeom>
        </p:spPr>
      </p:pic>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10" name="Rectangle 9">
            <a:extLst>
              <a:ext uri="{FF2B5EF4-FFF2-40B4-BE49-F238E27FC236}">
                <a16:creationId xmlns:a16="http://schemas.microsoft.com/office/drawing/2014/main" id="{CB9AF920-AD34-61D9-4E74-56C998BEF38B}"/>
              </a:ext>
              <a:ext uri="{C183D7F6-B498-43B3-948B-1728B52AA6E4}">
                <adec:decorative xmlns:adec="http://schemas.microsoft.com/office/drawing/2017/decorative" val="1"/>
              </a:ext>
            </a:extLst>
          </p:cNvPr>
          <p:cNvSpPr/>
          <p:nvPr/>
        </p:nvSpPr>
        <p:spPr>
          <a:xfrm>
            <a:off x="3045311" y="2625015"/>
            <a:ext cx="1887491" cy="34516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5CF3BC-8434-2F43-09CC-35C42C186CCD}"/>
              </a:ext>
              <a:ext uri="{C183D7F6-B498-43B3-948B-1728B52AA6E4}">
                <adec:decorative xmlns:adec="http://schemas.microsoft.com/office/drawing/2017/decorative" val="1"/>
              </a:ext>
            </a:extLst>
          </p:cNvPr>
          <p:cNvSpPr/>
          <p:nvPr/>
        </p:nvSpPr>
        <p:spPr>
          <a:xfrm>
            <a:off x="5641137" y="2619147"/>
            <a:ext cx="2351795" cy="2114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34A6E676-724E-B51C-48A7-48AD2576F77F}"/>
              </a:ext>
            </a:extLst>
          </p:cNvPr>
          <p:cNvGrpSpPr/>
          <p:nvPr/>
        </p:nvGrpSpPr>
        <p:grpSpPr>
          <a:xfrm>
            <a:off x="5858785" y="1438447"/>
            <a:ext cx="1714649" cy="1024521"/>
            <a:chOff x="5858785" y="1438447"/>
            <a:chExt cx="1714649" cy="1024521"/>
          </a:xfrm>
        </p:grpSpPr>
        <p:pic>
          <p:nvPicPr>
            <p:cNvPr id="21" name="Picture 20">
              <a:extLst>
                <a:ext uri="{FF2B5EF4-FFF2-40B4-BE49-F238E27FC236}">
                  <a16:creationId xmlns:a16="http://schemas.microsoft.com/office/drawing/2014/main" id="{1FE4CCDA-062F-446F-E8F9-4F30546A0D0E}"/>
                </a:ext>
              </a:extLst>
            </p:cNvPr>
            <p:cNvPicPr>
              <a:picLocks noChangeAspect="1"/>
            </p:cNvPicPr>
            <p:nvPr/>
          </p:nvPicPr>
          <p:blipFill>
            <a:blip r:embed="rId7"/>
            <a:stretch>
              <a:fillRect/>
            </a:stretch>
          </p:blipFill>
          <p:spPr>
            <a:xfrm>
              <a:off x="5858785" y="1805568"/>
              <a:ext cx="1714649" cy="129551"/>
            </a:xfrm>
            <a:prstGeom prst="rect">
              <a:avLst/>
            </a:prstGeom>
          </p:spPr>
        </p:pic>
        <p:pic>
          <p:nvPicPr>
            <p:cNvPr id="25" name="Picture 24">
              <a:extLst>
                <a:ext uri="{FF2B5EF4-FFF2-40B4-BE49-F238E27FC236}">
                  <a16:creationId xmlns:a16="http://schemas.microsoft.com/office/drawing/2014/main" id="{019E6303-0F8C-115A-7DB6-D7FF67610395}"/>
                </a:ext>
              </a:extLst>
            </p:cNvPr>
            <p:cNvPicPr>
              <a:picLocks noChangeAspect="1"/>
            </p:cNvPicPr>
            <p:nvPr/>
          </p:nvPicPr>
          <p:blipFill>
            <a:blip r:embed="rId8"/>
            <a:stretch>
              <a:fillRect/>
            </a:stretch>
          </p:blipFill>
          <p:spPr>
            <a:xfrm>
              <a:off x="6095999" y="1438447"/>
              <a:ext cx="670618" cy="205758"/>
            </a:xfrm>
            <a:prstGeom prst="rect">
              <a:avLst/>
            </a:prstGeom>
          </p:spPr>
        </p:pic>
        <p:pic>
          <p:nvPicPr>
            <p:cNvPr id="27" name="Picture 26">
              <a:extLst>
                <a:ext uri="{FF2B5EF4-FFF2-40B4-BE49-F238E27FC236}">
                  <a16:creationId xmlns:a16="http://schemas.microsoft.com/office/drawing/2014/main" id="{274C7A7F-CD9C-7D37-BF33-4EA5AFC24663}"/>
                </a:ext>
              </a:extLst>
            </p:cNvPr>
            <p:cNvPicPr>
              <a:picLocks noChangeAspect="1"/>
            </p:cNvPicPr>
            <p:nvPr/>
          </p:nvPicPr>
          <p:blipFill>
            <a:blip r:embed="rId9"/>
            <a:stretch>
              <a:fillRect/>
            </a:stretch>
          </p:blipFill>
          <p:spPr>
            <a:xfrm>
              <a:off x="5858785" y="2142900"/>
              <a:ext cx="1082134" cy="320068"/>
            </a:xfrm>
            <a:prstGeom prst="rect">
              <a:avLst/>
            </a:prstGeom>
          </p:spPr>
        </p:pic>
      </p:grpSp>
    </p:spTree>
    <p:extLst>
      <p:ext uri="{BB962C8B-B14F-4D97-AF65-F5344CB8AC3E}">
        <p14:creationId xmlns:p14="http://schemas.microsoft.com/office/powerpoint/2010/main" val="40704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Terminology Services (TS)</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1896610"/>
            <a:ext cx="10276256" cy="298543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EPA and the regulated community are dependent on terms and definitions. Multi-disciplinary nature of EPA science results in terms that have different meanings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a:solidFill>
                <a:srgbClr val="003366"/>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Making EPA's information ‘findable’ requires that it be cataloged and indexed. TS provides the tools needed to develop and manage vocabularies used to catalog and index EPA's information assets</a:t>
            </a:r>
          </a:p>
          <a:p>
            <a:pPr marR="0" lvl="0" algn="l" defTabSz="914400" rtl="0" eaLnBrk="1" fontAlgn="auto" latinLnBrk="0" hangingPunct="1">
              <a:lnSpc>
                <a:spcPct val="100000"/>
              </a:lnSpc>
              <a:spcBef>
                <a:spcPts val="0"/>
              </a:spcBef>
              <a:spcAft>
                <a:spcPts val="0"/>
              </a:spcAft>
              <a:buClrTx/>
              <a:buSzTx/>
              <a:tabLst/>
              <a:defRPr/>
            </a:pPr>
            <a:endParaRPr kumimoji="0" lang="en-US" sz="2000" b="1"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endParaRP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172115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Laws and Regulation Services (LRS)</a:t>
            </a:r>
          </a:p>
        </p:txBody>
      </p:sp>
      <p:sp>
        <p:nvSpPr>
          <p:cNvPr id="9" name="TextBox 8">
            <a:extLst>
              <a:ext uri="{FF2B5EF4-FFF2-40B4-BE49-F238E27FC236}">
                <a16:creationId xmlns:a16="http://schemas.microsoft.com/office/drawing/2014/main" id="{95918186-2ED0-3063-E919-09095B68B491}"/>
              </a:ext>
            </a:extLst>
          </p:cNvPr>
          <p:cNvSpPr txBox="1"/>
          <p:nvPr/>
        </p:nvSpPr>
        <p:spPr>
          <a:xfrm>
            <a:off x="839891" y="1818958"/>
            <a:ext cx="10110331" cy="37856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A catalog of environmental laws, regulations, &amp; EPA program offices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LRS adds value by creating associations that connect:</a:t>
            </a:r>
          </a:p>
          <a:p>
            <a:pPr marL="742950" lvl="1" indent="-285750">
              <a:buFont typeface="Arial" panose="020B0604020202020204" pitchFamily="34" charset="0"/>
              <a:buChar char="•"/>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Laws relevant to EPA </a:t>
            </a:r>
          </a:p>
          <a:p>
            <a:pPr marL="742950" lvl="1" indent="-285750">
              <a:buFont typeface="Arial" panose="020B0604020202020204" pitchFamily="34" charset="0"/>
              <a:buChar char="•"/>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Environmental regulations implementing those laws</a:t>
            </a:r>
          </a:p>
          <a:p>
            <a:pPr marL="742950" lvl="1" indent="-285750">
              <a:buFont typeface="Arial" panose="020B0604020202020204" pitchFamily="34" charset="0"/>
              <a:buChar char="•"/>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EPA programs that oversee those regulations</a:t>
            </a:r>
          </a:p>
          <a:p>
            <a:pPr marL="742950" lvl="1" indent="-285750">
              <a:buFont typeface="Arial" panose="020B0604020202020204" pitchFamily="34" charset="0"/>
              <a:buChar char="•"/>
              <a:defRPr/>
            </a:pPr>
            <a:endPar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LRS associates law and regulation data with keywords, NAICS codes, EPA programs and offices, and substance lists from the Substance Registry Service (SRS)</a:t>
            </a: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166695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Substance Registry Services (SRS)</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1991360"/>
            <a:ext cx="10321411" cy="267765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EPA’s central point for receiving and providing information on substances tracked or regulated at EPA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Information on programs regulating substances by multiple names</a:t>
            </a:r>
          </a:p>
          <a:p>
            <a:pPr marL="742950" lvl="1" indent="-285750">
              <a:buFont typeface="Arial" panose="020B0604020202020204" pitchFamily="34" charset="0"/>
              <a:buChar char="•"/>
              <a:defRPr/>
            </a:pPr>
            <a:r>
              <a:rPr kumimoji="0" lang="en-US" sz="2400" b="1"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86,000+</a:t>
            </a: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 substances regulated by EPA </a:t>
            </a:r>
          </a:p>
          <a:p>
            <a:pPr marL="742950" lvl="1" indent="-285750">
              <a:buFont typeface="Arial" panose="020B0604020202020204" pitchFamily="34" charset="0"/>
              <a:buChar char="•"/>
              <a:defRPr/>
            </a:pPr>
            <a:r>
              <a:rPr kumimoji="0" lang="en-US" sz="2400" b="1"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242,000</a:t>
            </a: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 substances regulated by over 175 programs</a:t>
            </a:r>
          </a:p>
          <a:p>
            <a:pPr marL="742950" lvl="1" indent="-285750">
              <a:buFont typeface="Arial" panose="020B0604020202020204" pitchFamily="34" charset="0"/>
              <a:buChar char="•"/>
              <a:defRPr/>
            </a:pPr>
            <a:r>
              <a:rPr kumimoji="0" lang="en-US" sz="2400" i="0" u="none" strike="noStrike" kern="1200" cap="none" spc="0" normalizeH="0" baseline="0" noProof="0">
                <a:ln>
                  <a:noFill/>
                </a:ln>
                <a:solidFill>
                  <a:srgbClr val="003366"/>
                </a:solidFill>
                <a:effectLst/>
                <a:uLnTx/>
                <a:uFillTx/>
                <a:latin typeface="Avenir Next LT Pro" panose="020B0504020202020204" pitchFamily="34" charset="0"/>
                <a:ea typeface="+mn-ea"/>
                <a:cs typeface="+mn-cs"/>
              </a:rPr>
              <a:t>86,000 ≠ 242,000 - Why are they different?</a:t>
            </a: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4126638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2024-07-31T13:03:17+00:00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E299410972AA4F8BA0DE33162C9465" ma:contentTypeVersion="6" ma:contentTypeDescription="Create a new document." ma:contentTypeScope="" ma:versionID="021db0ed44b5290d842592c8fac17f92">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72aac21a-6b1c-4b71-8708-0f0bded586ed" targetNamespace="http://schemas.microsoft.com/office/2006/metadata/properties" ma:root="true" ma:fieldsID="6b7a9d2225c60b929473a24b4ecedadd" ns1:_="" ns2:_="" ns3:_="" ns4:_="" ns5:_="">
    <xsd:import namespace="http://schemas.microsoft.com/sharepoint/v3"/>
    <xsd:import namespace="4ffa91fb-a0ff-4ac5-b2db-65c790d184a4"/>
    <xsd:import namespace="http://schemas.microsoft.com/sharepoint.v3"/>
    <xsd:import namespace="http://schemas.microsoft.com/sharepoint/v3/fields"/>
    <xsd:import namespace="72aac21a-6b1c-4b71-8708-0f0bded586e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SearchPropertie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df17bbb-5554-408e-8ed0-dd4d998364a7}" ma:internalName="TaxCatchAllLabel" ma:readOnly="true" ma:showField="CatchAllDataLabel" ma:web="e1d3bbfa-254a-4592-b12f-ec808e8820f7">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df17bbb-5554-408e-8ed0-dd4d998364a7}" ma:internalName="TaxCatchAll" ma:showField="CatchAllData" ma:web="e1d3bbfa-254a-4592-b12f-ec808e8820f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aac21a-6b1c-4b71-8708-0f0bded586ed"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9f62856-1543-49d4-a736-4569d363f53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7E0259-B69C-4DB4-8BB1-A228BFC3C7EE}">
  <ds:schemaRefs>
    <ds:schemaRef ds:uri="4ffa91fb-a0ff-4ac5-b2db-65c790d184a4"/>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s>
</ds:datastoreItem>
</file>

<file path=customXml/itemProps2.xml><?xml version="1.0" encoding="utf-8"?>
<ds:datastoreItem xmlns:ds="http://schemas.openxmlformats.org/officeDocument/2006/customXml" ds:itemID="{8B275635-54F1-4F6B-860D-A9DB1C335E17}">
  <ds:schemaRefs>
    <ds:schemaRef ds:uri="4ffa91fb-a0ff-4ac5-b2db-65c790d184a4"/>
    <ds:schemaRef ds:uri="72aac21a-6b1c-4b71-8708-0f0bded586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E9141D-8EA1-4CCC-A7A2-DBA27E28573E}">
  <ds:schemaRefs>
    <ds:schemaRef ds:uri="Microsoft.SharePoint.Taxonomy.ContentTypeSync"/>
  </ds:schemaRefs>
</ds:datastoreItem>
</file>

<file path=customXml/itemProps4.xml><?xml version="1.0" encoding="utf-8"?>
<ds:datastoreItem xmlns:ds="http://schemas.openxmlformats.org/officeDocument/2006/customXml" ds:itemID="{07C8BF04-DF4A-408B-9A78-FAD3D2009B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TotalTime>
  <Words>2256</Words>
  <Application>Microsoft Office PowerPoint</Application>
  <PresentationFormat>Widescreen</PresentationFormat>
  <Paragraphs>246</Paragraphs>
  <Slides>25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 Next LT Pro</vt:lpstr>
      <vt:lpstr>Calibri</vt:lpstr>
      <vt:lpstr>Calibri Light</vt:lpstr>
      <vt:lpstr>Source Sans Pro</vt:lpstr>
      <vt:lpstr>Source Sans Pro Web</vt:lpstr>
      <vt:lpstr>Verdana</vt:lpstr>
      <vt:lpstr>Office Theme</vt:lpstr>
      <vt:lpstr>A review of Information Technology tools and services</vt:lpstr>
      <vt:lpstr>Agenda</vt:lpstr>
      <vt:lpstr>What are Registries?</vt:lpstr>
      <vt:lpstr>Why Registries?</vt:lpstr>
      <vt:lpstr>Why Registries?</vt:lpstr>
      <vt:lpstr>Introduction to the Registries</vt:lpstr>
      <vt:lpstr>Terminology Services (TS)</vt:lpstr>
      <vt:lpstr>Laws and Regulation Services (LRS)</vt:lpstr>
      <vt:lpstr>Substance Registry Services (SRS)</vt:lpstr>
      <vt:lpstr>Substance Registry Services (SRS)</vt:lpstr>
      <vt:lpstr>Tribal Identification Services (TRIBES) </vt:lpstr>
      <vt:lpstr>Now What?</vt:lpstr>
      <vt:lpstr>SoR Web Services</vt:lpstr>
      <vt:lpstr>Facility Registry Service (FRS)</vt:lpstr>
      <vt:lpstr>Facility Registry Service (FRS)</vt:lpstr>
      <vt:lpstr>Facility Registry Service (FRS)</vt:lpstr>
      <vt:lpstr>EJScreen</vt:lpstr>
      <vt:lpstr>EJScreen</vt:lpstr>
      <vt:lpstr>EJScreen</vt:lpstr>
      <vt:lpstr>Geospatial Resources</vt:lpstr>
      <vt:lpstr>StoryMaps</vt:lpstr>
      <vt:lpstr>We do the work so you don’t have to!</vt:lpstr>
      <vt:lpstr>Links</vt:lpstr>
      <vt:lpstr>Contact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O'Neill, Alexander</dc:creator>
  <cp:lastModifiedBy>Kelly, Matthew</cp:lastModifiedBy>
  <cp:revision>2</cp:revision>
  <dcterms:created xsi:type="dcterms:W3CDTF">2024-07-31T12:39:15Z</dcterms:created>
  <dcterms:modified xsi:type="dcterms:W3CDTF">2024-09-12T20:25:22Z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0x010100C5E299410972AA4F8BA0DE33162C9465</vt:lpwstr>
  </property>
</Properties>
</file>