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8" r:id="rId1"/>
  </p:sldMasterIdLst>
  <p:notesMasterIdLst>
    <p:notesMasterId r:id="rId46"/>
  </p:notesMasterIdLst>
  <p:sldIdLst>
    <p:sldId id="256" r:id="rId2"/>
    <p:sldId id="258" r:id="rId3"/>
    <p:sldId id="297" r:id="rId4"/>
    <p:sldId id="259" r:id="rId5"/>
    <p:sldId id="309" r:id="rId6"/>
    <p:sldId id="310" r:id="rId7"/>
    <p:sldId id="262" r:id="rId8"/>
    <p:sldId id="263" r:id="rId9"/>
    <p:sldId id="290" r:id="rId10"/>
    <p:sldId id="264" r:id="rId11"/>
    <p:sldId id="265" r:id="rId12"/>
    <p:sldId id="266" r:id="rId13"/>
    <p:sldId id="267" r:id="rId14"/>
    <p:sldId id="300" r:id="rId15"/>
    <p:sldId id="292" r:id="rId16"/>
    <p:sldId id="268" r:id="rId17"/>
    <p:sldId id="269" r:id="rId18"/>
    <p:sldId id="301" r:id="rId19"/>
    <p:sldId id="302" r:id="rId20"/>
    <p:sldId id="303" r:id="rId21"/>
    <p:sldId id="270" r:id="rId22"/>
    <p:sldId id="298" r:id="rId23"/>
    <p:sldId id="294" r:id="rId24"/>
    <p:sldId id="305" r:id="rId25"/>
    <p:sldId id="304" r:id="rId26"/>
    <p:sldId id="273" r:id="rId27"/>
    <p:sldId id="274" r:id="rId28"/>
    <p:sldId id="275" r:id="rId29"/>
    <p:sldId id="276" r:id="rId30"/>
    <p:sldId id="277" r:id="rId31"/>
    <p:sldId id="278" r:id="rId32"/>
    <p:sldId id="279" r:id="rId33"/>
    <p:sldId id="283" r:id="rId34"/>
    <p:sldId id="284" r:id="rId35"/>
    <p:sldId id="285" r:id="rId36"/>
    <p:sldId id="280" r:id="rId37"/>
    <p:sldId id="281" r:id="rId38"/>
    <p:sldId id="282" r:id="rId39"/>
    <p:sldId id="289" r:id="rId40"/>
    <p:sldId id="295" r:id="rId41"/>
    <p:sldId id="296" r:id="rId42"/>
    <p:sldId id="286" r:id="rId43"/>
    <p:sldId id="287" r:id="rId44"/>
    <p:sldId id="288" r:id="rId45"/>
  </p:sldIdLst>
  <p:sldSz cx="12192000" cy="6858000"/>
  <p:notesSz cx="7023100" cy="9309100"/>
  <p:embeddedFontLst>
    <p:embeddedFont>
      <p:font typeface="Calibri" panose="020F0502020204030204" pitchFamily="34" charset="0"/>
      <p:regular r:id="rId47"/>
      <p:bold r:id="rId48"/>
      <p:italic r:id="rId49"/>
      <p:boldItalic r:id="rId50"/>
    </p:embeddedFont>
    <p:embeddedFont>
      <p:font typeface="Montserrat" pitchFamily="2" charset="0"/>
      <p:regular r:id="rId51"/>
      <p:bold r:id="rId52"/>
      <p:italic r:id="rId53"/>
      <p:boldItalic r:id="rId54"/>
    </p:embeddedFont>
    <p:embeddedFont>
      <p:font typeface="Montserrat SemiBold" pitchFamily="2" charset="0"/>
      <p:bold r:id="rId55"/>
      <p:boldItalic r:id="rId56"/>
    </p:embeddedFont>
    <p:embeddedFont>
      <p:font typeface="Trebuchet MS" panose="020B0603020202020204" pitchFamily="34"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BEB9"/>
    <a:srgbClr val="492E0B"/>
    <a:srgbClr val="281006"/>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24" autoAdjust="0"/>
    <p:restoredTop sz="70415" autoAdjust="0"/>
  </p:normalViewPr>
  <p:slideViewPr>
    <p:cSldViewPr snapToGrid="0">
      <p:cViewPr varScale="1">
        <p:scale>
          <a:sx n="80" d="100"/>
          <a:sy n="80" d="100"/>
        </p:scale>
        <p:origin x="1698"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FB0289-A788-49B5-9A0D-05FFEB2F0413}" type="doc">
      <dgm:prSet loTypeId="urn:microsoft.com/office/officeart/2005/8/layout/chevron1" loCatId="process" qsTypeId="urn:microsoft.com/office/officeart/2005/8/quickstyle/simple5" qsCatId="simple" csTypeId="urn:microsoft.com/office/officeart/2005/8/colors/colorful1" csCatId="colorful" phldr="1"/>
      <dgm:spPr/>
    </dgm:pt>
    <dgm:pt modelId="{7740721A-5983-4561-8759-4AC6BB33A5D1}">
      <dgm:prSet phldrT="[Text]"/>
      <dgm:spPr/>
      <dgm:t>
        <a:bodyPr/>
        <a:lstStyle/>
        <a:p>
          <a:r>
            <a:rPr lang="en-US" b="1" dirty="0">
              <a:effectLst>
                <a:outerShdw blurRad="50800" dist="38100" dir="5400000" algn="t" rotWithShape="0">
                  <a:prstClr val="black">
                    <a:alpha val="40000"/>
                  </a:prstClr>
                </a:outerShdw>
              </a:effectLst>
            </a:rPr>
            <a:t>NRSA/NLA Raw Collection Data</a:t>
          </a:r>
        </a:p>
      </dgm:t>
    </dgm:pt>
    <dgm:pt modelId="{2052F487-7C60-41B5-829F-7C933D1512A7}" type="parTrans" cxnId="{95B23E0A-4F68-4E27-A9CC-9A671F885B0B}">
      <dgm:prSet/>
      <dgm:spPr/>
      <dgm:t>
        <a:bodyPr/>
        <a:lstStyle/>
        <a:p>
          <a:endParaRPr lang="en-US"/>
        </a:p>
      </dgm:t>
    </dgm:pt>
    <dgm:pt modelId="{5297DB20-FFFB-4500-B295-22E63D1EBE37}" type="sibTrans" cxnId="{95B23E0A-4F68-4E27-A9CC-9A671F885B0B}">
      <dgm:prSet/>
      <dgm:spPr/>
      <dgm:t>
        <a:bodyPr/>
        <a:lstStyle/>
        <a:p>
          <a:endParaRPr lang="en-US"/>
        </a:p>
      </dgm:t>
    </dgm:pt>
    <dgm:pt modelId="{8E653761-94C2-479D-B8ED-67C40020D9C9}">
      <dgm:prSet phldrT="[Text]"/>
      <dgm:spPr>
        <a:solidFill>
          <a:schemeClr val="accent3">
            <a:lumMod val="75000"/>
          </a:schemeClr>
        </a:solidFill>
      </dgm:spPr>
      <dgm:t>
        <a:bodyPr/>
        <a:lstStyle/>
        <a:p>
          <a:r>
            <a:rPr lang="en-US" b="1" dirty="0">
              <a:effectLst>
                <a:outerShdw blurRad="50800" dist="38100" dir="5400000" algn="t" rotWithShape="0">
                  <a:prstClr val="black">
                    <a:alpha val="40000"/>
                  </a:prstClr>
                </a:outerShdw>
              </a:effectLst>
            </a:rPr>
            <a:t>OWRB Database</a:t>
          </a:r>
        </a:p>
      </dgm:t>
    </dgm:pt>
    <dgm:pt modelId="{12345B99-7D94-456D-B500-70A06D3302C6}" type="parTrans" cxnId="{AB448FEB-7734-4073-8A4E-697B3F6CE9DB}">
      <dgm:prSet/>
      <dgm:spPr/>
      <dgm:t>
        <a:bodyPr/>
        <a:lstStyle/>
        <a:p>
          <a:endParaRPr lang="en-US"/>
        </a:p>
      </dgm:t>
    </dgm:pt>
    <dgm:pt modelId="{B0E92A03-6337-47B5-86EC-602621F1A6D3}" type="sibTrans" cxnId="{AB448FEB-7734-4073-8A4E-697B3F6CE9DB}">
      <dgm:prSet/>
      <dgm:spPr/>
      <dgm:t>
        <a:bodyPr/>
        <a:lstStyle/>
        <a:p>
          <a:endParaRPr lang="en-US"/>
        </a:p>
      </dgm:t>
    </dgm:pt>
    <dgm:pt modelId="{133E7B4F-9E4D-4E4E-9D33-410309DB4E50}">
      <dgm:prSet phldrT="[Text]"/>
      <dgm:spPr/>
      <dgm:t>
        <a:bodyPr/>
        <a:lstStyle/>
        <a:p>
          <a:r>
            <a:rPr lang="en-US" b="1" dirty="0">
              <a:effectLst>
                <a:outerShdw blurRad="50800" dist="38100" dir="5400000" algn="t" rotWithShape="0">
                  <a:prstClr val="black">
                    <a:alpha val="40000"/>
                  </a:prstClr>
                </a:outerShdw>
              </a:effectLst>
            </a:rPr>
            <a:t>WQX</a:t>
          </a:r>
        </a:p>
      </dgm:t>
    </dgm:pt>
    <dgm:pt modelId="{EC1F0058-4C89-4F1F-952A-7A4E0F309959}" type="parTrans" cxnId="{27942132-6F2D-4FCD-BA78-25430A5751F4}">
      <dgm:prSet/>
      <dgm:spPr/>
      <dgm:t>
        <a:bodyPr/>
        <a:lstStyle/>
        <a:p>
          <a:endParaRPr lang="en-US"/>
        </a:p>
      </dgm:t>
    </dgm:pt>
    <dgm:pt modelId="{C6B79185-1C8D-4FE3-BBB8-9125A6E0F534}" type="sibTrans" cxnId="{27942132-6F2D-4FCD-BA78-25430A5751F4}">
      <dgm:prSet/>
      <dgm:spPr/>
      <dgm:t>
        <a:bodyPr/>
        <a:lstStyle/>
        <a:p>
          <a:endParaRPr lang="en-US"/>
        </a:p>
      </dgm:t>
    </dgm:pt>
    <dgm:pt modelId="{84622BB3-5AAB-47DE-B2DB-E923101E1BF4}" type="pres">
      <dgm:prSet presAssocID="{09FB0289-A788-49B5-9A0D-05FFEB2F0413}" presName="Name0" presStyleCnt="0">
        <dgm:presLayoutVars>
          <dgm:dir/>
          <dgm:animLvl val="lvl"/>
          <dgm:resizeHandles val="exact"/>
        </dgm:presLayoutVars>
      </dgm:prSet>
      <dgm:spPr/>
    </dgm:pt>
    <dgm:pt modelId="{E589237E-26B8-49C7-B9F5-F1D487C62E9B}" type="pres">
      <dgm:prSet presAssocID="{7740721A-5983-4561-8759-4AC6BB33A5D1}" presName="parTxOnly" presStyleLbl="node1" presStyleIdx="0" presStyleCnt="3">
        <dgm:presLayoutVars>
          <dgm:chMax val="0"/>
          <dgm:chPref val="0"/>
          <dgm:bulletEnabled val="1"/>
        </dgm:presLayoutVars>
      </dgm:prSet>
      <dgm:spPr/>
    </dgm:pt>
    <dgm:pt modelId="{7ACBFA28-831E-4795-808A-DBE7E8571A9D}" type="pres">
      <dgm:prSet presAssocID="{5297DB20-FFFB-4500-B295-22E63D1EBE37}" presName="parTxOnlySpace" presStyleCnt="0"/>
      <dgm:spPr/>
    </dgm:pt>
    <dgm:pt modelId="{89478DB2-9279-4075-AB72-D58FAF50B0C4}" type="pres">
      <dgm:prSet presAssocID="{8E653761-94C2-479D-B8ED-67C40020D9C9}" presName="parTxOnly" presStyleLbl="node1" presStyleIdx="1" presStyleCnt="3">
        <dgm:presLayoutVars>
          <dgm:chMax val="0"/>
          <dgm:chPref val="0"/>
          <dgm:bulletEnabled val="1"/>
        </dgm:presLayoutVars>
      </dgm:prSet>
      <dgm:spPr/>
    </dgm:pt>
    <dgm:pt modelId="{DE5DE9EE-1488-4B09-9E9A-D7E92831AB59}" type="pres">
      <dgm:prSet presAssocID="{B0E92A03-6337-47B5-86EC-602621F1A6D3}" presName="parTxOnlySpace" presStyleCnt="0"/>
      <dgm:spPr/>
    </dgm:pt>
    <dgm:pt modelId="{4760CD54-667E-4A34-BFC5-510F0B68875D}" type="pres">
      <dgm:prSet presAssocID="{133E7B4F-9E4D-4E4E-9D33-410309DB4E50}" presName="parTxOnly" presStyleLbl="node1" presStyleIdx="2" presStyleCnt="3">
        <dgm:presLayoutVars>
          <dgm:chMax val="0"/>
          <dgm:chPref val="0"/>
          <dgm:bulletEnabled val="1"/>
        </dgm:presLayoutVars>
      </dgm:prSet>
      <dgm:spPr/>
    </dgm:pt>
  </dgm:ptLst>
  <dgm:cxnLst>
    <dgm:cxn modelId="{B8E44001-38B6-48A2-A6BE-F57A6A72B119}" type="presOf" srcId="{7740721A-5983-4561-8759-4AC6BB33A5D1}" destId="{E589237E-26B8-49C7-B9F5-F1D487C62E9B}" srcOrd="0" destOrd="0" presId="urn:microsoft.com/office/officeart/2005/8/layout/chevron1"/>
    <dgm:cxn modelId="{95B23E0A-4F68-4E27-A9CC-9A671F885B0B}" srcId="{09FB0289-A788-49B5-9A0D-05FFEB2F0413}" destId="{7740721A-5983-4561-8759-4AC6BB33A5D1}" srcOrd="0" destOrd="0" parTransId="{2052F487-7C60-41B5-829F-7C933D1512A7}" sibTransId="{5297DB20-FFFB-4500-B295-22E63D1EBE37}"/>
    <dgm:cxn modelId="{00B53B1A-3C96-4010-A437-50A039B83B9F}" type="presOf" srcId="{133E7B4F-9E4D-4E4E-9D33-410309DB4E50}" destId="{4760CD54-667E-4A34-BFC5-510F0B68875D}" srcOrd="0" destOrd="0" presId="urn:microsoft.com/office/officeart/2005/8/layout/chevron1"/>
    <dgm:cxn modelId="{27942132-6F2D-4FCD-BA78-25430A5751F4}" srcId="{09FB0289-A788-49B5-9A0D-05FFEB2F0413}" destId="{133E7B4F-9E4D-4E4E-9D33-410309DB4E50}" srcOrd="2" destOrd="0" parTransId="{EC1F0058-4C89-4F1F-952A-7A4E0F309959}" sibTransId="{C6B79185-1C8D-4FE3-BBB8-9125A6E0F534}"/>
    <dgm:cxn modelId="{A0DD8543-384A-491A-BDC9-644339CBD8D3}" type="presOf" srcId="{8E653761-94C2-479D-B8ED-67C40020D9C9}" destId="{89478DB2-9279-4075-AB72-D58FAF50B0C4}" srcOrd="0" destOrd="0" presId="urn:microsoft.com/office/officeart/2005/8/layout/chevron1"/>
    <dgm:cxn modelId="{4C950AE7-6B1A-45BF-B834-495AC135FB9E}" type="presOf" srcId="{09FB0289-A788-49B5-9A0D-05FFEB2F0413}" destId="{84622BB3-5AAB-47DE-B2DB-E923101E1BF4}" srcOrd="0" destOrd="0" presId="urn:microsoft.com/office/officeart/2005/8/layout/chevron1"/>
    <dgm:cxn modelId="{AB448FEB-7734-4073-8A4E-697B3F6CE9DB}" srcId="{09FB0289-A788-49B5-9A0D-05FFEB2F0413}" destId="{8E653761-94C2-479D-B8ED-67C40020D9C9}" srcOrd="1" destOrd="0" parTransId="{12345B99-7D94-456D-B500-70A06D3302C6}" sibTransId="{B0E92A03-6337-47B5-86EC-602621F1A6D3}"/>
    <dgm:cxn modelId="{07E51DCA-402A-44CC-8728-FD06DBAFF54B}" type="presParOf" srcId="{84622BB3-5AAB-47DE-B2DB-E923101E1BF4}" destId="{E589237E-26B8-49C7-B9F5-F1D487C62E9B}" srcOrd="0" destOrd="0" presId="urn:microsoft.com/office/officeart/2005/8/layout/chevron1"/>
    <dgm:cxn modelId="{D6F9D0FE-DF15-49FA-A37C-E7961E4F438A}" type="presParOf" srcId="{84622BB3-5AAB-47DE-B2DB-E923101E1BF4}" destId="{7ACBFA28-831E-4795-808A-DBE7E8571A9D}" srcOrd="1" destOrd="0" presId="urn:microsoft.com/office/officeart/2005/8/layout/chevron1"/>
    <dgm:cxn modelId="{2EECFCA6-445A-4BDD-9E0D-1E0E92618429}" type="presParOf" srcId="{84622BB3-5AAB-47DE-B2DB-E923101E1BF4}" destId="{89478DB2-9279-4075-AB72-D58FAF50B0C4}" srcOrd="2" destOrd="0" presId="urn:microsoft.com/office/officeart/2005/8/layout/chevron1"/>
    <dgm:cxn modelId="{38945491-4A4E-44E8-BA2A-821B134C3DBB}" type="presParOf" srcId="{84622BB3-5AAB-47DE-B2DB-E923101E1BF4}" destId="{DE5DE9EE-1488-4B09-9E9A-D7E92831AB59}" srcOrd="3" destOrd="0" presId="urn:microsoft.com/office/officeart/2005/8/layout/chevron1"/>
    <dgm:cxn modelId="{38E9D073-61DA-42D6-B278-5B8613816A85}" type="presParOf" srcId="{84622BB3-5AAB-47DE-B2DB-E923101E1BF4}" destId="{4760CD54-667E-4A34-BFC5-510F0B68875D}" srcOrd="4" destOrd="0" presId="urn:microsoft.com/office/officeart/2005/8/layout/chevron1"/>
  </dgm:cxnLst>
  <dgm:bg>
    <a:effectLst>
      <a:innerShdw blurRad="63500" dist="50800" dir="16200000">
        <a:prstClr val="black">
          <a:alpha val="50000"/>
        </a:prstClr>
      </a:inn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39ACA8-CD5D-4008-8585-A4B7147672AC}" type="doc">
      <dgm:prSet loTypeId="urn:microsoft.com/office/officeart/2005/8/layout/funnel1" loCatId="process" qsTypeId="urn:microsoft.com/office/officeart/2005/8/quickstyle/simple4" qsCatId="simple" csTypeId="urn:microsoft.com/office/officeart/2005/8/colors/colorful3" csCatId="colorful" phldr="1"/>
      <dgm:spPr/>
      <dgm:t>
        <a:bodyPr/>
        <a:lstStyle/>
        <a:p>
          <a:endParaRPr lang="en-US"/>
        </a:p>
      </dgm:t>
    </dgm:pt>
    <dgm:pt modelId="{9A766A9B-45C7-4E34-9C49-BF407BAA6FC6}">
      <dgm:prSet phldrT="[Text]"/>
      <dgm:spPr>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a:effectLst>
                <a:outerShdw blurRad="50800" dist="38100" dir="5400000" algn="t" rotWithShape="0">
                  <a:prstClr val="black">
                    <a:alpha val="40000"/>
                  </a:prstClr>
                </a:outerShdw>
              </a:effectLst>
              <a:latin typeface="+mj-lt"/>
              <a:cs typeface="Calibri" panose="020F0502020204030204" pitchFamily="34" charset="0"/>
            </a:rPr>
            <a:t>Transect</a:t>
          </a:r>
        </a:p>
      </dgm:t>
    </dgm:pt>
    <dgm:pt modelId="{94FE6FF2-E04A-4C06-ABD5-23D0F5AB2993}" type="parTrans" cxnId="{A84D8D61-849B-455C-82E8-3DA9DD3CD657}">
      <dgm:prSet/>
      <dgm:spPr/>
      <dgm:t>
        <a:bodyPr/>
        <a:lstStyle/>
        <a:p>
          <a:endParaRPr lang="en-US">
            <a:latin typeface="+mj-lt"/>
          </a:endParaRPr>
        </a:p>
      </dgm:t>
    </dgm:pt>
    <dgm:pt modelId="{EBCC6B26-6413-4136-85A5-7503765320EF}" type="sibTrans" cxnId="{A84D8D61-849B-455C-82E8-3DA9DD3CD657}">
      <dgm:prSet/>
      <dgm:spPr/>
      <dgm:t>
        <a:bodyPr/>
        <a:lstStyle/>
        <a:p>
          <a:endParaRPr lang="en-US">
            <a:latin typeface="+mj-lt"/>
          </a:endParaRPr>
        </a:p>
      </dgm:t>
    </dgm:pt>
    <dgm:pt modelId="{57D78E2F-6BD1-4D1E-AD4B-987FE5297A29}">
      <dgm:prSet phldrT="[Text]"/>
      <dgm:spPr>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a:effectLst>
                <a:outerShdw blurRad="50800" dist="38100" dir="5400000" algn="t" rotWithShape="0">
                  <a:prstClr val="black">
                    <a:alpha val="40000"/>
                  </a:prstClr>
                </a:outerShdw>
              </a:effectLst>
              <a:latin typeface="+mj-lt"/>
              <a:cs typeface="Calibri" panose="020F0502020204030204" pitchFamily="34" charset="0"/>
            </a:rPr>
            <a:t>Stream Position</a:t>
          </a:r>
        </a:p>
      </dgm:t>
    </dgm:pt>
    <dgm:pt modelId="{63D05ED4-9BA4-4480-BF7F-0EE743DB9887}" type="parTrans" cxnId="{6F1980E2-8F13-4745-B6CD-CD2D8FF81C1A}">
      <dgm:prSet/>
      <dgm:spPr/>
      <dgm:t>
        <a:bodyPr/>
        <a:lstStyle/>
        <a:p>
          <a:endParaRPr lang="en-US">
            <a:latin typeface="+mj-lt"/>
          </a:endParaRPr>
        </a:p>
      </dgm:t>
    </dgm:pt>
    <dgm:pt modelId="{2F7C7F11-999F-419E-B6E4-B909092C98EE}" type="sibTrans" cxnId="{6F1980E2-8F13-4745-B6CD-CD2D8FF81C1A}">
      <dgm:prSet/>
      <dgm:spPr/>
      <dgm:t>
        <a:bodyPr/>
        <a:lstStyle/>
        <a:p>
          <a:endParaRPr lang="en-US">
            <a:latin typeface="+mj-lt"/>
          </a:endParaRPr>
        </a:p>
      </dgm:t>
    </dgm:pt>
    <dgm:pt modelId="{C95BB0A3-4B2A-4C27-9B8C-A0A49FB3BF06}">
      <dgm:prSet phldrT="[Text]"/>
      <dgm:spPr>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a:effectLst>
                <a:outerShdw blurRad="50800" dist="38100" dir="5400000" algn="t" rotWithShape="0">
                  <a:prstClr val="black">
                    <a:alpha val="40000"/>
                  </a:prstClr>
                </a:outerShdw>
              </a:effectLst>
              <a:latin typeface="+mj-lt"/>
              <a:cs typeface="Calibri" panose="020F0502020204030204" pitchFamily="34" charset="0"/>
            </a:rPr>
            <a:t>Station No.</a:t>
          </a:r>
        </a:p>
      </dgm:t>
    </dgm:pt>
    <dgm:pt modelId="{CC7EE702-D0F7-4B62-A7A6-83D03391929C}" type="parTrans" cxnId="{BCB9FBFD-4599-40E0-810A-C9A3CBB68CCC}">
      <dgm:prSet/>
      <dgm:spPr/>
      <dgm:t>
        <a:bodyPr/>
        <a:lstStyle/>
        <a:p>
          <a:endParaRPr lang="en-US">
            <a:latin typeface="+mj-lt"/>
          </a:endParaRPr>
        </a:p>
      </dgm:t>
    </dgm:pt>
    <dgm:pt modelId="{E5185614-DB84-46BE-A1A8-1AED19B55698}" type="sibTrans" cxnId="{BCB9FBFD-4599-40E0-810A-C9A3CBB68CCC}">
      <dgm:prSet/>
      <dgm:spPr/>
      <dgm:t>
        <a:bodyPr/>
        <a:lstStyle/>
        <a:p>
          <a:endParaRPr lang="en-US">
            <a:latin typeface="+mj-lt"/>
          </a:endParaRPr>
        </a:p>
      </dgm:t>
    </dgm:pt>
    <dgm:pt modelId="{5FA21226-D6E1-464E-8BE0-26FB687301E1}">
      <dgm:prSet phldrT="[Text]" custT="1"/>
      <dgm:spPr/>
      <dgm:t>
        <a:bodyPr/>
        <a:lstStyle/>
        <a:p>
          <a:r>
            <a:rPr lang="en-US" sz="2400" dirty="0">
              <a:solidFill>
                <a:schemeClr val="accent4">
                  <a:lumMod val="75000"/>
                </a:schemeClr>
              </a:solidFill>
              <a:latin typeface="+mj-lt"/>
              <a:cs typeface="Calibri" panose="020F0502020204030204" pitchFamily="34" charset="0"/>
            </a:rPr>
            <a:t>Single Result Locational Element</a:t>
          </a:r>
        </a:p>
      </dgm:t>
    </dgm:pt>
    <dgm:pt modelId="{9C96AC75-462F-4732-B2E5-7F301B712C35}" type="parTrans" cxnId="{2510E35C-0DF2-4EE9-8C74-3991EBA8130D}">
      <dgm:prSet/>
      <dgm:spPr/>
      <dgm:t>
        <a:bodyPr/>
        <a:lstStyle/>
        <a:p>
          <a:endParaRPr lang="en-US">
            <a:latin typeface="+mj-lt"/>
          </a:endParaRPr>
        </a:p>
      </dgm:t>
    </dgm:pt>
    <dgm:pt modelId="{9C4FBBF6-5133-46C0-B026-8E6A787A26EC}" type="sibTrans" cxnId="{2510E35C-0DF2-4EE9-8C74-3991EBA8130D}">
      <dgm:prSet/>
      <dgm:spPr/>
      <dgm:t>
        <a:bodyPr/>
        <a:lstStyle/>
        <a:p>
          <a:endParaRPr lang="en-US">
            <a:latin typeface="+mj-lt"/>
          </a:endParaRPr>
        </a:p>
      </dgm:t>
    </dgm:pt>
    <dgm:pt modelId="{148AAB81-F693-4261-AB59-007B92436FFE}" type="pres">
      <dgm:prSet presAssocID="{0C39ACA8-CD5D-4008-8585-A4B7147672AC}" presName="Name0" presStyleCnt="0">
        <dgm:presLayoutVars>
          <dgm:chMax val="4"/>
          <dgm:resizeHandles val="exact"/>
        </dgm:presLayoutVars>
      </dgm:prSet>
      <dgm:spPr/>
    </dgm:pt>
    <dgm:pt modelId="{BB4AF300-213A-4938-B8A2-33BAD63EBDBB}" type="pres">
      <dgm:prSet presAssocID="{0C39ACA8-CD5D-4008-8585-A4B7147672AC}" presName="ellipse" presStyleLbl="trBgShp" presStyleIdx="0" presStyleCnt="1"/>
      <dgm:spPr>
        <a:solidFill>
          <a:schemeClr val="accent1">
            <a:lumMod val="75000"/>
            <a:alpha val="40000"/>
          </a:schemeClr>
        </a:solidFill>
      </dgm:spPr>
    </dgm:pt>
    <dgm:pt modelId="{EF3B9E9D-9E06-4787-B328-6C571AC22CC0}" type="pres">
      <dgm:prSet presAssocID="{0C39ACA8-CD5D-4008-8585-A4B7147672AC}" presName="arrow1" presStyleLbl="fgShp" presStyleIdx="0" presStyleCnt="1" custLinFactNeighborX="910" custLinFactNeighborY="-2319"/>
      <dgm:spPr>
        <a:solidFill>
          <a:schemeClr val="accent5"/>
        </a:solidFill>
        <a:ln>
          <a:noFill/>
        </a:ln>
        <a:effectLst/>
        <a:scene3d>
          <a:camera prst="orthographicFront">
            <a:rot lat="0" lon="0" rev="0"/>
          </a:camera>
          <a:lightRig rig="contrasting" dir="t">
            <a:rot lat="0" lon="0" rev="7800000"/>
          </a:lightRig>
        </a:scene3d>
        <a:sp3d>
          <a:bevelT w="139700" h="139700"/>
        </a:sp3d>
      </dgm:spPr>
    </dgm:pt>
    <dgm:pt modelId="{6871D950-3B47-4FCB-9340-CCA0FD69BC66}" type="pres">
      <dgm:prSet presAssocID="{0C39ACA8-CD5D-4008-8585-A4B7147672AC}" presName="rectangle" presStyleLbl="revTx" presStyleIdx="0" presStyleCnt="1">
        <dgm:presLayoutVars>
          <dgm:bulletEnabled val="1"/>
        </dgm:presLayoutVars>
      </dgm:prSet>
      <dgm:spPr/>
    </dgm:pt>
    <dgm:pt modelId="{1536DE2C-5B94-4A7A-BFF5-6BD7751BFFD1}" type="pres">
      <dgm:prSet presAssocID="{57D78E2F-6BD1-4D1E-AD4B-987FE5297A29}" presName="item1" presStyleLbl="node1" presStyleIdx="0" presStyleCnt="3">
        <dgm:presLayoutVars>
          <dgm:bulletEnabled val="1"/>
        </dgm:presLayoutVars>
      </dgm:prSet>
      <dgm:spPr/>
    </dgm:pt>
    <dgm:pt modelId="{26CE8C82-7348-48C4-ACE6-2F265806ADFC}" type="pres">
      <dgm:prSet presAssocID="{C95BB0A3-4B2A-4C27-9B8C-A0A49FB3BF06}" presName="item2" presStyleLbl="node1" presStyleIdx="1" presStyleCnt="3">
        <dgm:presLayoutVars>
          <dgm:bulletEnabled val="1"/>
        </dgm:presLayoutVars>
      </dgm:prSet>
      <dgm:spPr/>
    </dgm:pt>
    <dgm:pt modelId="{4B31904C-7A81-48CF-8634-5ACC50058872}" type="pres">
      <dgm:prSet presAssocID="{5FA21226-D6E1-464E-8BE0-26FB687301E1}" presName="item3" presStyleLbl="node1" presStyleIdx="2" presStyleCnt="3">
        <dgm:presLayoutVars>
          <dgm:bulletEnabled val="1"/>
        </dgm:presLayoutVars>
      </dgm:prSet>
      <dgm:spPr/>
    </dgm:pt>
    <dgm:pt modelId="{F54D4596-5C79-4FF4-849A-42D1A58331D1}" type="pres">
      <dgm:prSet presAssocID="{0C39ACA8-CD5D-4008-8585-A4B7147672AC}" presName="funnel" presStyleLbl="trAlignAcc1" presStyleIdx="0" presStyleCnt="1" custLinFactNeighborX="-255" custLinFactNeighborY="432"/>
      <dgm:spPr>
        <a:solidFill>
          <a:schemeClr val="accent1">
            <a:lumMod val="40000"/>
            <a:lumOff val="60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Lst>
  <dgm:cxnLst>
    <dgm:cxn modelId="{252A3210-77F5-4401-B5AF-BD11F966E090}" type="presOf" srcId="{C95BB0A3-4B2A-4C27-9B8C-A0A49FB3BF06}" destId="{1536DE2C-5B94-4A7A-BFF5-6BD7751BFFD1}" srcOrd="0" destOrd="0" presId="urn:microsoft.com/office/officeart/2005/8/layout/funnel1"/>
    <dgm:cxn modelId="{2510E35C-0DF2-4EE9-8C74-3991EBA8130D}" srcId="{0C39ACA8-CD5D-4008-8585-A4B7147672AC}" destId="{5FA21226-D6E1-464E-8BE0-26FB687301E1}" srcOrd="3" destOrd="0" parTransId="{9C96AC75-462F-4732-B2E5-7F301B712C35}" sibTransId="{9C4FBBF6-5133-46C0-B026-8E6A787A26EC}"/>
    <dgm:cxn modelId="{A84D8D61-849B-455C-82E8-3DA9DD3CD657}" srcId="{0C39ACA8-CD5D-4008-8585-A4B7147672AC}" destId="{9A766A9B-45C7-4E34-9C49-BF407BAA6FC6}" srcOrd="0" destOrd="0" parTransId="{94FE6FF2-E04A-4C06-ABD5-23D0F5AB2993}" sibTransId="{EBCC6B26-6413-4136-85A5-7503765320EF}"/>
    <dgm:cxn modelId="{485D5498-4D83-4C77-B9D0-71D477A866E4}" type="presOf" srcId="{5FA21226-D6E1-464E-8BE0-26FB687301E1}" destId="{6871D950-3B47-4FCB-9340-CCA0FD69BC66}" srcOrd="0" destOrd="0" presId="urn:microsoft.com/office/officeart/2005/8/layout/funnel1"/>
    <dgm:cxn modelId="{DDB71DD1-C724-461A-953E-E616F0EFD6C3}" type="presOf" srcId="{9A766A9B-45C7-4E34-9C49-BF407BAA6FC6}" destId="{4B31904C-7A81-48CF-8634-5ACC50058872}" srcOrd="0" destOrd="0" presId="urn:microsoft.com/office/officeart/2005/8/layout/funnel1"/>
    <dgm:cxn modelId="{BF22CFD9-B0D9-47C8-AB17-83AD32EC53C3}" type="presOf" srcId="{0C39ACA8-CD5D-4008-8585-A4B7147672AC}" destId="{148AAB81-F693-4261-AB59-007B92436FFE}" srcOrd="0" destOrd="0" presId="urn:microsoft.com/office/officeart/2005/8/layout/funnel1"/>
    <dgm:cxn modelId="{6F1980E2-8F13-4745-B6CD-CD2D8FF81C1A}" srcId="{0C39ACA8-CD5D-4008-8585-A4B7147672AC}" destId="{57D78E2F-6BD1-4D1E-AD4B-987FE5297A29}" srcOrd="1" destOrd="0" parTransId="{63D05ED4-9BA4-4480-BF7F-0EE743DB9887}" sibTransId="{2F7C7F11-999F-419E-B6E4-B909092C98EE}"/>
    <dgm:cxn modelId="{BDA4F6E2-7C86-4994-992E-6250CD2239E2}" type="presOf" srcId="{57D78E2F-6BD1-4D1E-AD4B-987FE5297A29}" destId="{26CE8C82-7348-48C4-ACE6-2F265806ADFC}" srcOrd="0" destOrd="0" presId="urn:microsoft.com/office/officeart/2005/8/layout/funnel1"/>
    <dgm:cxn modelId="{BCB9FBFD-4599-40E0-810A-C9A3CBB68CCC}" srcId="{0C39ACA8-CD5D-4008-8585-A4B7147672AC}" destId="{C95BB0A3-4B2A-4C27-9B8C-A0A49FB3BF06}" srcOrd="2" destOrd="0" parTransId="{CC7EE702-D0F7-4B62-A7A6-83D03391929C}" sibTransId="{E5185614-DB84-46BE-A1A8-1AED19B55698}"/>
    <dgm:cxn modelId="{7CA0798C-C8DF-4AA1-8D13-1B612C3141E1}" type="presParOf" srcId="{148AAB81-F693-4261-AB59-007B92436FFE}" destId="{BB4AF300-213A-4938-B8A2-33BAD63EBDBB}" srcOrd="0" destOrd="0" presId="urn:microsoft.com/office/officeart/2005/8/layout/funnel1"/>
    <dgm:cxn modelId="{D3902621-D978-4D8E-8932-87E79E962DFD}" type="presParOf" srcId="{148AAB81-F693-4261-AB59-007B92436FFE}" destId="{EF3B9E9D-9E06-4787-B328-6C571AC22CC0}" srcOrd="1" destOrd="0" presId="urn:microsoft.com/office/officeart/2005/8/layout/funnel1"/>
    <dgm:cxn modelId="{DC4B9224-49B3-480A-AE53-2543D19D2CBF}" type="presParOf" srcId="{148AAB81-F693-4261-AB59-007B92436FFE}" destId="{6871D950-3B47-4FCB-9340-CCA0FD69BC66}" srcOrd="2" destOrd="0" presId="urn:microsoft.com/office/officeart/2005/8/layout/funnel1"/>
    <dgm:cxn modelId="{A9109252-C75E-429E-AB15-7E481811BBA4}" type="presParOf" srcId="{148AAB81-F693-4261-AB59-007B92436FFE}" destId="{1536DE2C-5B94-4A7A-BFF5-6BD7751BFFD1}" srcOrd="3" destOrd="0" presId="urn:microsoft.com/office/officeart/2005/8/layout/funnel1"/>
    <dgm:cxn modelId="{E4B8F7C9-722A-467A-8DFA-8B48CEAAF4D6}" type="presParOf" srcId="{148AAB81-F693-4261-AB59-007B92436FFE}" destId="{26CE8C82-7348-48C4-ACE6-2F265806ADFC}" srcOrd="4" destOrd="0" presId="urn:microsoft.com/office/officeart/2005/8/layout/funnel1"/>
    <dgm:cxn modelId="{04643F28-58E5-44CE-982C-FB3234AC634B}" type="presParOf" srcId="{148AAB81-F693-4261-AB59-007B92436FFE}" destId="{4B31904C-7A81-48CF-8634-5ACC50058872}" srcOrd="5" destOrd="0" presId="urn:microsoft.com/office/officeart/2005/8/layout/funnel1"/>
    <dgm:cxn modelId="{0E56EB9D-6E80-454D-8793-5026E5C4101D}" type="presParOf" srcId="{148AAB81-F693-4261-AB59-007B92436FFE}" destId="{F54D4596-5C79-4FF4-849A-42D1A58331D1}"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DC73A7-C524-4EF9-BA29-27C63CA039EA}" type="doc">
      <dgm:prSet loTypeId="urn:microsoft.com/office/officeart/2005/8/layout/venn2" loCatId="relationship" qsTypeId="urn:microsoft.com/office/officeart/2005/8/quickstyle/3d1" qsCatId="3D" csTypeId="urn:microsoft.com/office/officeart/2005/8/colors/colorful2" csCatId="colorful" phldr="1"/>
      <dgm:spPr>
        <a:scene3d>
          <a:camera prst="orthographicFront">
            <a:rot lat="0" lon="0" rev="0"/>
          </a:camera>
          <a:lightRig rig="glow" dir="t">
            <a:rot lat="0" lon="0" rev="4800000"/>
          </a:lightRig>
        </a:scene3d>
      </dgm:spPr>
      <dgm:t>
        <a:bodyPr/>
        <a:lstStyle/>
        <a:p>
          <a:endParaRPr lang="en-US"/>
        </a:p>
      </dgm:t>
    </dgm:pt>
    <dgm:pt modelId="{0F0A6D30-1F3F-40EF-B156-9A57BC76E584}">
      <dgm:prSet phldrT="[Text]" custT="1"/>
      <dgm:spPr>
        <a:solidFill>
          <a:schemeClr val="accent4"/>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lIns="0" tIns="0" rIns="0" bIns="0"/>
        <a:lstStyle/>
        <a:p>
          <a:r>
            <a:rPr lang="en-US" sz="1800" b="1" dirty="0">
              <a:effectLst>
                <a:outerShdw blurRad="50800" dist="38100" dir="5400000" algn="t" rotWithShape="0">
                  <a:prstClr val="black">
                    <a:alpha val="40000"/>
                  </a:prstClr>
                </a:outerShdw>
              </a:effectLst>
              <a:latin typeface="+mn-lt"/>
              <a:cs typeface="Calibri" panose="020F0502020204030204" pitchFamily="34" charset="0"/>
            </a:rPr>
            <a:t>External Database Mapping</a:t>
          </a:r>
        </a:p>
      </dgm:t>
    </dgm:pt>
    <dgm:pt modelId="{224F9EBA-2F71-48AA-B24A-D186B325EFCC}" type="parTrans" cxnId="{ABD35715-8612-4E15-B683-579D10843981}">
      <dgm:prSet/>
      <dgm:spPr/>
      <dgm:t>
        <a:bodyPr/>
        <a:lstStyle/>
        <a:p>
          <a:endParaRPr lang="en-US" sz="2400" b="1">
            <a:effectLst>
              <a:outerShdw blurRad="50800" dist="38100" dir="5400000" algn="t" rotWithShape="0">
                <a:prstClr val="black">
                  <a:alpha val="40000"/>
                </a:prstClr>
              </a:outerShdw>
            </a:effectLst>
            <a:latin typeface="+mn-lt"/>
            <a:cs typeface="Calibri" panose="020F0502020204030204" pitchFamily="34" charset="0"/>
          </a:endParaRPr>
        </a:p>
      </dgm:t>
    </dgm:pt>
    <dgm:pt modelId="{4F6263C9-50C5-4528-B316-153674634ACA}" type="sibTrans" cxnId="{ABD35715-8612-4E15-B683-579D10843981}">
      <dgm:prSet/>
      <dgm:spPr/>
      <dgm:t>
        <a:bodyPr/>
        <a:lstStyle/>
        <a:p>
          <a:endParaRPr lang="en-US" sz="2400" b="1">
            <a:effectLst>
              <a:outerShdw blurRad="50800" dist="38100" dir="5400000" algn="t" rotWithShape="0">
                <a:prstClr val="black">
                  <a:alpha val="40000"/>
                </a:prstClr>
              </a:outerShdw>
            </a:effectLst>
            <a:latin typeface="+mn-lt"/>
            <a:cs typeface="Calibri" panose="020F0502020204030204" pitchFamily="34" charset="0"/>
          </a:endParaRPr>
        </a:p>
      </dgm:t>
    </dgm:pt>
    <dgm:pt modelId="{A742B454-FBAF-49E6-8532-2EAF9C5F5EE5}">
      <dgm:prSet phldrT="[Text]" custT="1"/>
      <dgm:spPr>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1800" b="1" dirty="0">
              <a:effectLst>
                <a:outerShdw blurRad="50800" dist="38100" dir="5400000" algn="t" rotWithShape="0">
                  <a:prstClr val="black">
                    <a:alpha val="40000"/>
                  </a:prstClr>
                </a:outerShdw>
              </a:effectLst>
              <a:latin typeface="+mn-lt"/>
              <a:cs typeface="Calibri" panose="020F0502020204030204" pitchFamily="34" charset="0"/>
            </a:rPr>
            <a:t>Export Mechanism</a:t>
          </a:r>
        </a:p>
      </dgm:t>
    </dgm:pt>
    <dgm:pt modelId="{01B3B4BE-4C76-4553-A485-EFFB3277B21C}" type="parTrans" cxnId="{7E9AC99C-22B8-4521-8FA9-7F2310F63699}">
      <dgm:prSet/>
      <dgm:spPr/>
      <dgm:t>
        <a:bodyPr/>
        <a:lstStyle/>
        <a:p>
          <a:endParaRPr lang="en-US" sz="2400" b="1">
            <a:effectLst>
              <a:outerShdw blurRad="50800" dist="38100" dir="5400000" algn="t" rotWithShape="0">
                <a:prstClr val="black">
                  <a:alpha val="40000"/>
                </a:prstClr>
              </a:outerShdw>
            </a:effectLst>
            <a:latin typeface="+mn-lt"/>
            <a:cs typeface="Calibri" panose="020F0502020204030204" pitchFamily="34" charset="0"/>
          </a:endParaRPr>
        </a:p>
      </dgm:t>
    </dgm:pt>
    <dgm:pt modelId="{2BD44D6C-7945-469E-AE03-44791DAEBE2A}" type="sibTrans" cxnId="{7E9AC99C-22B8-4521-8FA9-7F2310F63699}">
      <dgm:prSet/>
      <dgm:spPr/>
      <dgm:t>
        <a:bodyPr/>
        <a:lstStyle/>
        <a:p>
          <a:endParaRPr lang="en-US" sz="2400" b="1">
            <a:effectLst>
              <a:outerShdw blurRad="50800" dist="38100" dir="5400000" algn="t" rotWithShape="0">
                <a:prstClr val="black">
                  <a:alpha val="40000"/>
                </a:prstClr>
              </a:outerShdw>
            </a:effectLst>
            <a:latin typeface="+mn-lt"/>
            <a:cs typeface="Calibri" panose="020F0502020204030204" pitchFamily="34" charset="0"/>
          </a:endParaRPr>
        </a:p>
      </dgm:t>
    </dgm:pt>
    <dgm:pt modelId="{C2A84CEC-AB29-41E5-8C16-9F3F68588D74}">
      <dgm:prSet phldrT="[Text]" custT="1"/>
      <dgm:spPr>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1800" b="1" dirty="0">
              <a:effectLst>
                <a:outerShdw blurRad="50800" dist="38100" dir="5400000" algn="t" rotWithShape="0">
                  <a:prstClr val="black">
                    <a:alpha val="40000"/>
                  </a:prstClr>
                </a:outerShdw>
              </a:effectLst>
              <a:latin typeface="+mn-lt"/>
              <a:cs typeface="Calibri" panose="020F0502020204030204" pitchFamily="34" charset="0"/>
            </a:rPr>
            <a:t>Import Mechanism</a:t>
          </a:r>
        </a:p>
      </dgm:t>
    </dgm:pt>
    <dgm:pt modelId="{DD466565-D893-4912-BC36-2490923E6A90}" type="parTrans" cxnId="{9DFEA8BF-9366-4D57-8F02-93D6C1ED9B27}">
      <dgm:prSet/>
      <dgm:spPr/>
      <dgm:t>
        <a:bodyPr/>
        <a:lstStyle/>
        <a:p>
          <a:endParaRPr lang="en-US" sz="2400" b="1">
            <a:effectLst>
              <a:outerShdw blurRad="50800" dist="38100" dir="5400000" algn="t" rotWithShape="0">
                <a:prstClr val="black">
                  <a:alpha val="40000"/>
                </a:prstClr>
              </a:outerShdw>
            </a:effectLst>
            <a:latin typeface="+mn-lt"/>
            <a:cs typeface="Calibri" panose="020F0502020204030204" pitchFamily="34" charset="0"/>
          </a:endParaRPr>
        </a:p>
      </dgm:t>
    </dgm:pt>
    <dgm:pt modelId="{23603680-6B9A-4F69-A957-0A71D9F918E3}" type="sibTrans" cxnId="{9DFEA8BF-9366-4D57-8F02-93D6C1ED9B27}">
      <dgm:prSet/>
      <dgm:spPr/>
      <dgm:t>
        <a:bodyPr/>
        <a:lstStyle/>
        <a:p>
          <a:endParaRPr lang="en-US" sz="2400" b="1">
            <a:effectLst>
              <a:outerShdw blurRad="50800" dist="38100" dir="5400000" algn="t" rotWithShape="0">
                <a:prstClr val="black">
                  <a:alpha val="40000"/>
                </a:prstClr>
              </a:outerShdw>
            </a:effectLst>
            <a:latin typeface="+mn-lt"/>
            <a:cs typeface="Calibri" panose="020F0502020204030204" pitchFamily="34" charset="0"/>
          </a:endParaRPr>
        </a:p>
      </dgm:t>
    </dgm:pt>
    <dgm:pt modelId="{AC79F16B-746F-409C-A804-4423B7CFFDED}">
      <dgm:prSet phldrT="[Text]" custT="1"/>
      <dgm:spPr>
        <a:solidFill>
          <a:schemeClr val="accent3">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2000" b="1" dirty="0">
              <a:effectLst>
                <a:outerShdw blurRad="50800" dist="38100" dir="5400000" algn="t" rotWithShape="0">
                  <a:prstClr val="black">
                    <a:alpha val="40000"/>
                  </a:prstClr>
                </a:outerShdw>
              </a:effectLst>
              <a:latin typeface="+mn-lt"/>
              <a:cs typeface="Calibri" panose="020F0502020204030204" pitchFamily="34" charset="0"/>
            </a:rPr>
            <a:t>Internal Storage</a:t>
          </a:r>
        </a:p>
      </dgm:t>
    </dgm:pt>
    <dgm:pt modelId="{2C949303-09E1-41F1-9BCF-B7794D27CF54}" type="parTrans" cxnId="{5CA3FAFC-5460-44FA-8EB8-B84DDAD8B0FC}">
      <dgm:prSet/>
      <dgm:spPr/>
      <dgm:t>
        <a:bodyPr/>
        <a:lstStyle/>
        <a:p>
          <a:endParaRPr lang="en-US" sz="2400" b="1">
            <a:effectLst>
              <a:outerShdw blurRad="50800" dist="38100" dir="5400000" algn="t" rotWithShape="0">
                <a:prstClr val="black">
                  <a:alpha val="40000"/>
                </a:prstClr>
              </a:outerShdw>
            </a:effectLst>
            <a:latin typeface="+mn-lt"/>
            <a:cs typeface="Calibri" panose="020F0502020204030204" pitchFamily="34" charset="0"/>
          </a:endParaRPr>
        </a:p>
      </dgm:t>
    </dgm:pt>
    <dgm:pt modelId="{694E000E-7C7B-43E6-B610-51C1F86BB19D}" type="sibTrans" cxnId="{5CA3FAFC-5460-44FA-8EB8-B84DDAD8B0FC}">
      <dgm:prSet/>
      <dgm:spPr/>
      <dgm:t>
        <a:bodyPr/>
        <a:lstStyle/>
        <a:p>
          <a:endParaRPr lang="en-US" sz="2400" b="1">
            <a:effectLst>
              <a:outerShdw blurRad="50800" dist="38100" dir="5400000" algn="t" rotWithShape="0">
                <a:prstClr val="black">
                  <a:alpha val="40000"/>
                </a:prstClr>
              </a:outerShdw>
            </a:effectLst>
            <a:latin typeface="+mn-lt"/>
            <a:cs typeface="Calibri" panose="020F0502020204030204" pitchFamily="34" charset="0"/>
          </a:endParaRPr>
        </a:p>
      </dgm:t>
    </dgm:pt>
    <dgm:pt modelId="{F6A686F1-3C55-494F-835B-D304DD88BD13}">
      <dgm:prSet phldrT="[Text]" custT="1"/>
      <dgm:spPr>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1800" b="1" dirty="0">
              <a:effectLst>
                <a:outerShdw blurRad="50800" dist="38100" dir="5400000" algn="t" rotWithShape="0">
                  <a:prstClr val="black">
                    <a:alpha val="40000"/>
                  </a:prstClr>
                </a:outerShdw>
              </a:effectLst>
              <a:latin typeface="+mn-lt"/>
              <a:cs typeface="Calibri" panose="020F0502020204030204" pitchFamily="34" charset="0"/>
            </a:rPr>
            <a:t>Search Function</a:t>
          </a:r>
        </a:p>
      </dgm:t>
    </dgm:pt>
    <dgm:pt modelId="{07EC0AAC-8A66-481D-9DB8-558D26E98BA4}" type="parTrans" cxnId="{43EA4D5E-CEB9-4F39-AC7B-1988159B2D5E}">
      <dgm:prSet/>
      <dgm:spPr/>
      <dgm:t>
        <a:bodyPr/>
        <a:lstStyle/>
        <a:p>
          <a:endParaRPr lang="en-US" sz="2400" b="1">
            <a:effectLst>
              <a:outerShdw blurRad="50800" dist="38100" dir="5400000" algn="t" rotWithShape="0">
                <a:prstClr val="black">
                  <a:alpha val="40000"/>
                </a:prstClr>
              </a:outerShdw>
            </a:effectLst>
            <a:latin typeface="+mn-lt"/>
            <a:cs typeface="Calibri" panose="020F0502020204030204" pitchFamily="34" charset="0"/>
          </a:endParaRPr>
        </a:p>
      </dgm:t>
    </dgm:pt>
    <dgm:pt modelId="{A9AD57F8-AFA5-4DFA-BC74-26B924D3F90A}" type="sibTrans" cxnId="{43EA4D5E-CEB9-4F39-AC7B-1988159B2D5E}">
      <dgm:prSet/>
      <dgm:spPr/>
      <dgm:t>
        <a:bodyPr/>
        <a:lstStyle/>
        <a:p>
          <a:endParaRPr lang="en-US" sz="2400" b="1">
            <a:effectLst>
              <a:outerShdw blurRad="50800" dist="38100" dir="5400000" algn="t" rotWithShape="0">
                <a:prstClr val="black">
                  <a:alpha val="40000"/>
                </a:prstClr>
              </a:outerShdw>
            </a:effectLst>
            <a:latin typeface="+mn-lt"/>
            <a:cs typeface="Calibri" panose="020F0502020204030204" pitchFamily="34" charset="0"/>
          </a:endParaRPr>
        </a:p>
      </dgm:t>
    </dgm:pt>
    <dgm:pt modelId="{F7CE9AD5-1E8C-434F-AD58-E8A3F5E3C9B6}" type="pres">
      <dgm:prSet presAssocID="{D4DC73A7-C524-4EF9-BA29-27C63CA039EA}" presName="Name0" presStyleCnt="0">
        <dgm:presLayoutVars>
          <dgm:chMax val="7"/>
          <dgm:resizeHandles val="exact"/>
        </dgm:presLayoutVars>
      </dgm:prSet>
      <dgm:spPr/>
    </dgm:pt>
    <dgm:pt modelId="{DA32DEDC-2C23-4658-B623-AE440D5EE873}" type="pres">
      <dgm:prSet presAssocID="{D4DC73A7-C524-4EF9-BA29-27C63CA039EA}" presName="comp1"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1EC2041E-46B6-4F05-86B0-9FCF5D752A3B}" type="pres">
      <dgm:prSet presAssocID="{D4DC73A7-C524-4EF9-BA29-27C63CA039EA}" presName="circle1" presStyleLbl="node1" presStyleIdx="0" presStyleCnt="5" custScaleX="105543"/>
      <dgm:spPr/>
    </dgm:pt>
    <dgm:pt modelId="{CC974D79-F903-4F6F-AA85-2C7BF7D7471E}" type="pres">
      <dgm:prSet presAssocID="{D4DC73A7-C524-4EF9-BA29-27C63CA039EA}" presName="c1text" presStyleLbl="node1" presStyleIdx="0" presStyleCnt="5">
        <dgm:presLayoutVars>
          <dgm:bulletEnabled val="1"/>
        </dgm:presLayoutVars>
      </dgm:prSet>
      <dgm:spPr/>
    </dgm:pt>
    <dgm:pt modelId="{CEC70805-AE7D-40BF-A243-FFF10B0B7CA9}" type="pres">
      <dgm:prSet presAssocID="{D4DC73A7-C524-4EF9-BA29-27C63CA039EA}" presName="comp2"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73D28B1B-DDD9-4E00-8F25-0CEA0B1FC2F9}" type="pres">
      <dgm:prSet presAssocID="{D4DC73A7-C524-4EF9-BA29-27C63CA039EA}" presName="circle2" presStyleLbl="node1" presStyleIdx="1" presStyleCnt="5"/>
      <dgm:spPr/>
    </dgm:pt>
    <dgm:pt modelId="{E90F9298-6873-4B70-A7FB-9CBEC4691F49}" type="pres">
      <dgm:prSet presAssocID="{D4DC73A7-C524-4EF9-BA29-27C63CA039EA}" presName="c2text" presStyleLbl="node1" presStyleIdx="1" presStyleCnt="5">
        <dgm:presLayoutVars>
          <dgm:bulletEnabled val="1"/>
        </dgm:presLayoutVars>
      </dgm:prSet>
      <dgm:spPr/>
    </dgm:pt>
    <dgm:pt modelId="{2D54DAF9-DD66-4F57-B57F-20509B7720E1}" type="pres">
      <dgm:prSet presAssocID="{D4DC73A7-C524-4EF9-BA29-27C63CA039EA}" presName="comp3"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CC631957-13EC-4FF3-96B3-E910182A5E73}" type="pres">
      <dgm:prSet presAssocID="{D4DC73A7-C524-4EF9-BA29-27C63CA039EA}" presName="circle3" presStyleLbl="node1" presStyleIdx="2" presStyleCnt="5"/>
      <dgm:spPr/>
    </dgm:pt>
    <dgm:pt modelId="{F6173371-9160-4355-948A-A443ED5240D6}" type="pres">
      <dgm:prSet presAssocID="{D4DC73A7-C524-4EF9-BA29-27C63CA039EA}" presName="c3text" presStyleLbl="node1" presStyleIdx="2" presStyleCnt="5">
        <dgm:presLayoutVars>
          <dgm:bulletEnabled val="1"/>
        </dgm:presLayoutVars>
      </dgm:prSet>
      <dgm:spPr/>
    </dgm:pt>
    <dgm:pt modelId="{5ADF6449-ACCC-4C7F-B85A-9496DB1B10D7}" type="pres">
      <dgm:prSet presAssocID="{D4DC73A7-C524-4EF9-BA29-27C63CA039EA}" presName="comp4"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5E0BBD1D-2303-45BF-9B90-88E42512560E}" type="pres">
      <dgm:prSet presAssocID="{D4DC73A7-C524-4EF9-BA29-27C63CA039EA}" presName="circle4" presStyleLbl="node1" presStyleIdx="3" presStyleCnt="5"/>
      <dgm:spPr/>
    </dgm:pt>
    <dgm:pt modelId="{D95C1405-2C54-4A81-9953-15C80E99D5C6}" type="pres">
      <dgm:prSet presAssocID="{D4DC73A7-C524-4EF9-BA29-27C63CA039EA}" presName="c4text" presStyleLbl="node1" presStyleIdx="3" presStyleCnt="5">
        <dgm:presLayoutVars>
          <dgm:bulletEnabled val="1"/>
        </dgm:presLayoutVars>
      </dgm:prSet>
      <dgm:spPr/>
    </dgm:pt>
    <dgm:pt modelId="{49D29045-9C4A-4C68-8C9E-56215A66D0B5}" type="pres">
      <dgm:prSet presAssocID="{D4DC73A7-C524-4EF9-BA29-27C63CA039EA}" presName="comp5"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08CE9CA5-1649-4BE0-9B87-97DFE9CF963A}" type="pres">
      <dgm:prSet presAssocID="{D4DC73A7-C524-4EF9-BA29-27C63CA039EA}" presName="circle5" presStyleLbl="node1" presStyleIdx="4" presStyleCnt="5" custLinFactNeighborY="9559"/>
      <dgm:spPr/>
    </dgm:pt>
    <dgm:pt modelId="{7FE3DE01-A227-40B9-8FE0-437EA0FB53C3}" type="pres">
      <dgm:prSet presAssocID="{D4DC73A7-C524-4EF9-BA29-27C63CA039EA}" presName="c5text" presStyleLbl="node1" presStyleIdx="4" presStyleCnt="5">
        <dgm:presLayoutVars>
          <dgm:bulletEnabled val="1"/>
        </dgm:presLayoutVars>
      </dgm:prSet>
      <dgm:spPr/>
    </dgm:pt>
  </dgm:ptLst>
  <dgm:cxnLst>
    <dgm:cxn modelId="{3EEFF20E-F0A5-45A4-A9C2-0B0A0F9A41A0}" type="presOf" srcId="{0F0A6D30-1F3F-40EF-B156-9A57BC76E584}" destId="{1EC2041E-46B6-4F05-86B0-9FCF5D752A3B}" srcOrd="0" destOrd="0" presId="urn:microsoft.com/office/officeart/2005/8/layout/venn2"/>
    <dgm:cxn modelId="{ABD35715-8612-4E15-B683-579D10843981}" srcId="{D4DC73A7-C524-4EF9-BA29-27C63CA039EA}" destId="{0F0A6D30-1F3F-40EF-B156-9A57BC76E584}" srcOrd="0" destOrd="0" parTransId="{224F9EBA-2F71-48AA-B24A-D186B325EFCC}" sibTransId="{4F6263C9-50C5-4528-B316-153674634ACA}"/>
    <dgm:cxn modelId="{5A406725-C6F3-4D56-BB9F-D9FD4B5BD7B5}" type="presOf" srcId="{C2A84CEC-AB29-41E5-8C16-9F3F68588D74}" destId="{5E0BBD1D-2303-45BF-9B90-88E42512560E}" srcOrd="0" destOrd="0" presId="urn:microsoft.com/office/officeart/2005/8/layout/venn2"/>
    <dgm:cxn modelId="{421C123E-1B38-459F-ACC0-03CA1C18ADD4}" type="presOf" srcId="{AC79F16B-746F-409C-A804-4423B7CFFDED}" destId="{7FE3DE01-A227-40B9-8FE0-437EA0FB53C3}" srcOrd="1" destOrd="0" presId="urn:microsoft.com/office/officeart/2005/8/layout/venn2"/>
    <dgm:cxn modelId="{AE0E9F40-B64B-4893-92D1-312950B6DFB6}" type="presOf" srcId="{D4DC73A7-C524-4EF9-BA29-27C63CA039EA}" destId="{F7CE9AD5-1E8C-434F-AD58-E8A3F5E3C9B6}" srcOrd="0" destOrd="0" presId="urn:microsoft.com/office/officeart/2005/8/layout/venn2"/>
    <dgm:cxn modelId="{43EA4D5E-CEB9-4F39-AC7B-1988159B2D5E}" srcId="{D4DC73A7-C524-4EF9-BA29-27C63CA039EA}" destId="{F6A686F1-3C55-494F-835B-D304DD88BD13}" srcOrd="1" destOrd="0" parTransId="{07EC0AAC-8A66-481D-9DB8-558D26E98BA4}" sibTransId="{A9AD57F8-AFA5-4DFA-BC74-26B924D3F90A}"/>
    <dgm:cxn modelId="{7E9AC99C-22B8-4521-8FA9-7F2310F63699}" srcId="{D4DC73A7-C524-4EF9-BA29-27C63CA039EA}" destId="{A742B454-FBAF-49E6-8532-2EAF9C5F5EE5}" srcOrd="2" destOrd="0" parTransId="{01B3B4BE-4C76-4553-A485-EFFB3277B21C}" sibTransId="{2BD44D6C-7945-469E-AE03-44791DAEBE2A}"/>
    <dgm:cxn modelId="{3B095AA7-8911-4158-8431-24F4F3C965F7}" type="presOf" srcId="{C2A84CEC-AB29-41E5-8C16-9F3F68588D74}" destId="{D95C1405-2C54-4A81-9953-15C80E99D5C6}" srcOrd="1" destOrd="0" presId="urn:microsoft.com/office/officeart/2005/8/layout/venn2"/>
    <dgm:cxn modelId="{7F55CAAE-DFDD-4919-AB54-2CE8281F35BF}" type="presOf" srcId="{0F0A6D30-1F3F-40EF-B156-9A57BC76E584}" destId="{CC974D79-F903-4F6F-AA85-2C7BF7D7471E}" srcOrd="1" destOrd="0" presId="urn:microsoft.com/office/officeart/2005/8/layout/venn2"/>
    <dgm:cxn modelId="{C1FAB1AF-3998-43AA-89A6-8F60DF2D649A}" type="presOf" srcId="{F6A686F1-3C55-494F-835B-D304DD88BD13}" destId="{73D28B1B-DDD9-4E00-8F25-0CEA0B1FC2F9}" srcOrd="0" destOrd="0" presId="urn:microsoft.com/office/officeart/2005/8/layout/venn2"/>
    <dgm:cxn modelId="{95312EB8-65C4-4AEC-B933-8C81D7BAB03C}" type="presOf" srcId="{F6A686F1-3C55-494F-835B-D304DD88BD13}" destId="{E90F9298-6873-4B70-A7FB-9CBEC4691F49}" srcOrd="1" destOrd="0" presId="urn:microsoft.com/office/officeart/2005/8/layout/venn2"/>
    <dgm:cxn modelId="{9DFEA8BF-9366-4D57-8F02-93D6C1ED9B27}" srcId="{D4DC73A7-C524-4EF9-BA29-27C63CA039EA}" destId="{C2A84CEC-AB29-41E5-8C16-9F3F68588D74}" srcOrd="3" destOrd="0" parTransId="{DD466565-D893-4912-BC36-2490923E6A90}" sibTransId="{23603680-6B9A-4F69-A957-0A71D9F918E3}"/>
    <dgm:cxn modelId="{C1E70FC8-E1C9-4F03-90B5-C890458289FD}" type="presOf" srcId="{AC79F16B-746F-409C-A804-4423B7CFFDED}" destId="{08CE9CA5-1649-4BE0-9B87-97DFE9CF963A}" srcOrd="0" destOrd="0" presId="urn:microsoft.com/office/officeart/2005/8/layout/venn2"/>
    <dgm:cxn modelId="{48B556CB-6DDE-4D02-B218-768D06B9C06D}" type="presOf" srcId="{A742B454-FBAF-49E6-8532-2EAF9C5F5EE5}" destId="{CC631957-13EC-4FF3-96B3-E910182A5E73}" srcOrd="0" destOrd="0" presId="urn:microsoft.com/office/officeart/2005/8/layout/venn2"/>
    <dgm:cxn modelId="{4B95D3D1-32D5-4981-8667-01A229C28C51}" type="presOf" srcId="{A742B454-FBAF-49E6-8532-2EAF9C5F5EE5}" destId="{F6173371-9160-4355-948A-A443ED5240D6}" srcOrd="1" destOrd="0" presId="urn:microsoft.com/office/officeart/2005/8/layout/venn2"/>
    <dgm:cxn modelId="{5CA3FAFC-5460-44FA-8EB8-B84DDAD8B0FC}" srcId="{D4DC73A7-C524-4EF9-BA29-27C63CA039EA}" destId="{AC79F16B-746F-409C-A804-4423B7CFFDED}" srcOrd="4" destOrd="0" parTransId="{2C949303-09E1-41F1-9BCF-B7794D27CF54}" sibTransId="{694E000E-7C7B-43E6-B610-51C1F86BB19D}"/>
    <dgm:cxn modelId="{0E225EC5-1764-4C99-9BA8-8E2478F09DEB}" type="presParOf" srcId="{F7CE9AD5-1E8C-434F-AD58-E8A3F5E3C9B6}" destId="{DA32DEDC-2C23-4658-B623-AE440D5EE873}" srcOrd="0" destOrd="0" presId="urn:microsoft.com/office/officeart/2005/8/layout/venn2"/>
    <dgm:cxn modelId="{6F1A4521-15E8-4FD2-A47B-242F8132F034}" type="presParOf" srcId="{DA32DEDC-2C23-4658-B623-AE440D5EE873}" destId="{1EC2041E-46B6-4F05-86B0-9FCF5D752A3B}" srcOrd="0" destOrd="0" presId="urn:microsoft.com/office/officeart/2005/8/layout/venn2"/>
    <dgm:cxn modelId="{F83C9F10-3F20-44DF-99F4-ACFE3119AFC7}" type="presParOf" srcId="{DA32DEDC-2C23-4658-B623-AE440D5EE873}" destId="{CC974D79-F903-4F6F-AA85-2C7BF7D7471E}" srcOrd="1" destOrd="0" presId="urn:microsoft.com/office/officeart/2005/8/layout/venn2"/>
    <dgm:cxn modelId="{2A4AB608-9684-4344-90BC-137210D85CFC}" type="presParOf" srcId="{F7CE9AD5-1E8C-434F-AD58-E8A3F5E3C9B6}" destId="{CEC70805-AE7D-40BF-A243-FFF10B0B7CA9}" srcOrd="1" destOrd="0" presId="urn:microsoft.com/office/officeart/2005/8/layout/venn2"/>
    <dgm:cxn modelId="{6EDC7E49-A626-4B06-9AA2-F9B43E626622}" type="presParOf" srcId="{CEC70805-AE7D-40BF-A243-FFF10B0B7CA9}" destId="{73D28B1B-DDD9-4E00-8F25-0CEA0B1FC2F9}" srcOrd="0" destOrd="0" presId="urn:microsoft.com/office/officeart/2005/8/layout/venn2"/>
    <dgm:cxn modelId="{44B12032-BCDC-4E20-884C-401EE352A918}" type="presParOf" srcId="{CEC70805-AE7D-40BF-A243-FFF10B0B7CA9}" destId="{E90F9298-6873-4B70-A7FB-9CBEC4691F49}" srcOrd="1" destOrd="0" presId="urn:microsoft.com/office/officeart/2005/8/layout/venn2"/>
    <dgm:cxn modelId="{312897F6-FDA8-4CA1-BD85-A102AD707FC6}" type="presParOf" srcId="{F7CE9AD5-1E8C-434F-AD58-E8A3F5E3C9B6}" destId="{2D54DAF9-DD66-4F57-B57F-20509B7720E1}" srcOrd="2" destOrd="0" presId="urn:microsoft.com/office/officeart/2005/8/layout/venn2"/>
    <dgm:cxn modelId="{84807AA9-0507-42F5-A73F-8CD9F6029F86}" type="presParOf" srcId="{2D54DAF9-DD66-4F57-B57F-20509B7720E1}" destId="{CC631957-13EC-4FF3-96B3-E910182A5E73}" srcOrd="0" destOrd="0" presId="urn:microsoft.com/office/officeart/2005/8/layout/venn2"/>
    <dgm:cxn modelId="{95CE0F02-CA20-4452-9BF3-34D0F4A40978}" type="presParOf" srcId="{2D54DAF9-DD66-4F57-B57F-20509B7720E1}" destId="{F6173371-9160-4355-948A-A443ED5240D6}" srcOrd="1" destOrd="0" presId="urn:microsoft.com/office/officeart/2005/8/layout/venn2"/>
    <dgm:cxn modelId="{ADFDAE35-DDCC-4B55-B7C0-E1C7A2D0E11D}" type="presParOf" srcId="{F7CE9AD5-1E8C-434F-AD58-E8A3F5E3C9B6}" destId="{5ADF6449-ACCC-4C7F-B85A-9496DB1B10D7}" srcOrd="3" destOrd="0" presId="urn:microsoft.com/office/officeart/2005/8/layout/venn2"/>
    <dgm:cxn modelId="{A48B5853-95DE-4F22-851F-6862E10B6E16}" type="presParOf" srcId="{5ADF6449-ACCC-4C7F-B85A-9496DB1B10D7}" destId="{5E0BBD1D-2303-45BF-9B90-88E42512560E}" srcOrd="0" destOrd="0" presId="urn:microsoft.com/office/officeart/2005/8/layout/venn2"/>
    <dgm:cxn modelId="{5A150ED3-3050-47F1-96A5-55388B765BC8}" type="presParOf" srcId="{5ADF6449-ACCC-4C7F-B85A-9496DB1B10D7}" destId="{D95C1405-2C54-4A81-9953-15C80E99D5C6}" srcOrd="1" destOrd="0" presId="urn:microsoft.com/office/officeart/2005/8/layout/venn2"/>
    <dgm:cxn modelId="{14922A63-A2DD-4497-8806-4FC110EBFC7C}" type="presParOf" srcId="{F7CE9AD5-1E8C-434F-AD58-E8A3F5E3C9B6}" destId="{49D29045-9C4A-4C68-8C9E-56215A66D0B5}" srcOrd="4" destOrd="0" presId="urn:microsoft.com/office/officeart/2005/8/layout/venn2"/>
    <dgm:cxn modelId="{514C9B37-8D08-47AF-8FDE-3854362F703F}" type="presParOf" srcId="{49D29045-9C4A-4C68-8C9E-56215A66D0B5}" destId="{08CE9CA5-1649-4BE0-9B87-97DFE9CF963A}" srcOrd="0" destOrd="0" presId="urn:microsoft.com/office/officeart/2005/8/layout/venn2"/>
    <dgm:cxn modelId="{CE65C7DE-2F53-4C61-BC78-FA67352B0F7A}" type="presParOf" srcId="{49D29045-9C4A-4C68-8C9E-56215A66D0B5}" destId="{7FE3DE01-A227-40B9-8FE0-437EA0FB53C3}" srcOrd="1" destOrd="0" presId="urn:microsoft.com/office/officeart/2005/8/layout/venn2"/>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DC73A7-C524-4EF9-BA29-27C63CA039EA}" type="doc">
      <dgm:prSet loTypeId="urn:microsoft.com/office/officeart/2005/8/layout/venn2" loCatId="relationship" qsTypeId="urn:microsoft.com/office/officeart/2005/8/quickstyle/3d1" qsCatId="3D" csTypeId="urn:microsoft.com/office/officeart/2005/8/colors/colorful2" csCatId="colorful" phldr="1"/>
      <dgm:spPr>
        <a:scene3d>
          <a:camera prst="orthographicFront">
            <a:rot lat="0" lon="0" rev="0"/>
          </a:camera>
          <a:lightRig rig="glow" dir="t">
            <a:rot lat="0" lon="0" rev="4800000"/>
          </a:lightRig>
        </a:scene3d>
      </dgm:spPr>
      <dgm:t>
        <a:bodyPr/>
        <a:lstStyle/>
        <a:p>
          <a:endParaRPr lang="en-US"/>
        </a:p>
      </dgm:t>
    </dgm:pt>
    <dgm:pt modelId="{0F0A6D30-1F3F-40EF-B156-9A57BC76E584}">
      <dgm:prSet phldrT="[Text]" custT="1"/>
      <dgm:spPr>
        <a:solidFill>
          <a:schemeClr val="accent4"/>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lIns="0" tIns="0" rIns="0" bIns="0"/>
        <a:lstStyle/>
        <a:p>
          <a:r>
            <a:rPr lang="en-US" sz="1800" b="1" dirty="0">
              <a:effectLst>
                <a:outerShdw blurRad="50800" dist="38100" dir="5400000" algn="t" rotWithShape="0">
                  <a:prstClr val="black">
                    <a:alpha val="40000"/>
                  </a:prstClr>
                </a:outerShdw>
              </a:effectLst>
              <a:latin typeface="+mn-lt"/>
              <a:cs typeface="Calibri" panose="020F0502020204030204" pitchFamily="34" charset="0"/>
            </a:rPr>
            <a:t>External Database Mapping</a:t>
          </a:r>
        </a:p>
      </dgm:t>
    </dgm:pt>
    <dgm:pt modelId="{224F9EBA-2F71-48AA-B24A-D186B325EFCC}" type="parTrans" cxnId="{ABD35715-8612-4E15-B683-579D10843981}">
      <dgm:prSet/>
      <dgm:spPr/>
      <dgm:t>
        <a:bodyPr/>
        <a:lstStyle/>
        <a:p>
          <a:endParaRPr lang="en-US" sz="2400" b="1">
            <a:effectLst>
              <a:outerShdw blurRad="50800" dist="38100" dir="5400000" algn="t" rotWithShape="0">
                <a:prstClr val="black">
                  <a:alpha val="40000"/>
                </a:prstClr>
              </a:outerShdw>
            </a:effectLst>
            <a:latin typeface="+mn-lt"/>
            <a:cs typeface="Calibri" panose="020F0502020204030204" pitchFamily="34" charset="0"/>
          </a:endParaRPr>
        </a:p>
      </dgm:t>
    </dgm:pt>
    <dgm:pt modelId="{4F6263C9-50C5-4528-B316-153674634ACA}" type="sibTrans" cxnId="{ABD35715-8612-4E15-B683-579D10843981}">
      <dgm:prSet/>
      <dgm:spPr/>
      <dgm:t>
        <a:bodyPr/>
        <a:lstStyle/>
        <a:p>
          <a:endParaRPr lang="en-US" sz="2400" b="1">
            <a:effectLst>
              <a:outerShdw blurRad="50800" dist="38100" dir="5400000" algn="t" rotWithShape="0">
                <a:prstClr val="black">
                  <a:alpha val="40000"/>
                </a:prstClr>
              </a:outerShdw>
            </a:effectLst>
            <a:latin typeface="+mn-lt"/>
            <a:cs typeface="Calibri" panose="020F0502020204030204" pitchFamily="34" charset="0"/>
          </a:endParaRPr>
        </a:p>
      </dgm:t>
    </dgm:pt>
    <dgm:pt modelId="{A742B454-FBAF-49E6-8532-2EAF9C5F5EE5}">
      <dgm:prSet phldrT="[Text]" custT="1"/>
      <dgm:spPr>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1800" b="1" dirty="0">
              <a:effectLst>
                <a:outerShdw blurRad="50800" dist="38100" dir="5400000" algn="t" rotWithShape="0">
                  <a:prstClr val="black">
                    <a:alpha val="40000"/>
                  </a:prstClr>
                </a:outerShdw>
              </a:effectLst>
              <a:latin typeface="+mn-lt"/>
              <a:cs typeface="Calibri" panose="020F0502020204030204" pitchFamily="34" charset="0"/>
            </a:rPr>
            <a:t>Export Mechanism</a:t>
          </a:r>
        </a:p>
      </dgm:t>
    </dgm:pt>
    <dgm:pt modelId="{01B3B4BE-4C76-4553-A485-EFFB3277B21C}" type="parTrans" cxnId="{7E9AC99C-22B8-4521-8FA9-7F2310F63699}">
      <dgm:prSet/>
      <dgm:spPr/>
      <dgm:t>
        <a:bodyPr/>
        <a:lstStyle/>
        <a:p>
          <a:endParaRPr lang="en-US" sz="2400" b="1">
            <a:effectLst>
              <a:outerShdw blurRad="50800" dist="38100" dir="5400000" algn="t" rotWithShape="0">
                <a:prstClr val="black">
                  <a:alpha val="40000"/>
                </a:prstClr>
              </a:outerShdw>
            </a:effectLst>
            <a:latin typeface="+mn-lt"/>
            <a:cs typeface="Calibri" panose="020F0502020204030204" pitchFamily="34" charset="0"/>
          </a:endParaRPr>
        </a:p>
      </dgm:t>
    </dgm:pt>
    <dgm:pt modelId="{2BD44D6C-7945-469E-AE03-44791DAEBE2A}" type="sibTrans" cxnId="{7E9AC99C-22B8-4521-8FA9-7F2310F63699}">
      <dgm:prSet/>
      <dgm:spPr/>
      <dgm:t>
        <a:bodyPr/>
        <a:lstStyle/>
        <a:p>
          <a:endParaRPr lang="en-US" sz="2400" b="1">
            <a:effectLst>
              <a:outerShdw blurRad="50800" dist="38100" dir="5400000" algn="t" rotWithShape="0">
                <a:prstClr val="black">
                  <a:alpha val="40000"/>
                </a:prstClr>
              </a:outerShdw>
            </a:effectLst>
            <a:latin typeface="+mn-lt"/>
            <a:cs typeface="Calibri" panose="020F0502020204030204" pitchFamily="34" charset="0"/>
          </a:endParaRPr>
        </a:p>
      </dgm:t>
    </dgm:pt>
    <dgm:pt modelId="{C2A84CEC-AB29-41E5-8C16-9F3F68588D74}">
      <dgm:prSet phldrT="[Text]" custT="1"/>
      <dgm:spPr>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1800" b="1" dirty="0">
              <a:effectLst>
                <a:outerShdw blurRad="50800" dist="38100" dir="5400000" algn="t" rotWithShape="0">
                  <a:prstClr val="black">
                    <a:alpha val="40000"/>
                  </a:prstClr>
                </a:outerShdw>
              </a:effectLst>
              <a:latin typeface="+mn-lt"/>
              <a:cs typeface="Calibri" panose="020F0502020204030204" pitchFamily="34" charset="0"/>
            </a:rPr>
            <a:t>Import Mechanism</a:t>
          </a:r>
        </a:p>
      </dgm:t>
    </dgm:pt>
    <dgm:pt modelId="{DD466565-D893-4912-BC36-2490923E6A90}" type="parTrans" cxnId="{9DFEA8BF-9366-4D57-8F02-93D6C1ED9B27}">
      <dgm:prSet/>
      <dgm:spPr/>
      <dgm:t>
        <a:bodyPr/>
        <a:lstStyle/>
        <a:p>
          <a:endParaRPr lang="en-US" sz="2400" b="1">
            <a:effectLst>
              <a:outerShdw blurRad="50800" dist="38100" dir="5400000" algn="t" rotWithShape="0">
                <a:prstClr val="black">
                  <a:alpha val="40000"/>
                </a:prstClr>
              </a:outerShdw>
            </a:effectLst>
            <a:latin typeface="+mn-lt"/>
            <a:cs typeface="Calibri" panose="020F0502020204030204" pitchFamily="34" charset="0"/>
          </a:endParaRPr>
        </a:p>
      </dgm:t>
    </dgm:pt>
    <dgm:pt modelId="{23603680-6B9A-4F69-A957-0A71D9F918E3}" type="sibTrans" cxnId="{9DFEA8BF-9366-4D57-8F02-93D6C1ED9B27}">
      <dgm:prSet/>
      <dgm:spPr/>
      <dgm:t>
        <a:bodyPr/>
        <a:lstStyle/>
        <a:p>
          <a:endParaRPr lang="en-US" sz="2400" b="1">
            <a:effectLst>
              <a:outerShdw blurRad="50800" dist="38100" dir="5400000" algn="t" rotWithShape="0">
                <a:prstClr val="black">
                  <a:alpha val="40000"/>
                </a:prstClr>
              </a:outerShdw>
            </a:effectLst>
            <a:latin typeface="+mn-lt"/>
            <a:cs typeface="Calibri" panose="020F0502020204030204" pitchFamily="34" charset="0"/>
          </a:endParaRPr>
        </a:p>
      </dgm:t>
    </dgm:pt>
    <dgm:pt modelId="{AC79F16B-746F-409C-A804-4423B7CFFDED}">
      <dgm:prSet phldrT="[Text]" custT="1"/>
      <dgm:spPr>
        <a:solidFill>
          <a:schemeClr val="accent3">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2000" b="1" dirty="0">
              <a:effectLst>
                <a:outerShdw blurRad="50800" dist="38100" dir="5400000" algn="t" rotWithShape="0">
                  <a:prstClr val="black">
                    <a:alpha val="40000"/>
                  </a:prstClr>
                </a:outerShdw>
              </a:effectLst>
              <a:latin typeface="+mn-lt"/>
              <a:cs typeface="Calibri" panose="020F0502020204030204" pitchFamily="34" charset="0"/>
            </a:rPr>
            <a:t>Internal Storage</a:t>
          </a:r>
        </a:p>
      </dgm:t>
    </dgm:pt>
    <dgm:pt modelId="{2C949303-09E1-41F1-9BCF-B7794D27CF54}" type="parTrans" cxnId="{5CA3FAFC-5460-44FA-8EB8-B84DDAD8B0FC}">
      <dgm:prSet/>
      <dgm:spPr/>
      <dgm:t>
        <a:bodyPr/>
        <a:lstStyle/>
        <a:p>
          <a:endParaRPr lang="en-US" sz="2400" b="1">
            <a:effectLst>
              <a:outerShdw blurRad="50800" dist="38100" dir="5400000" algn="t" rotWithShape="0">
                <a:prstClr val="black">
                  <a:alpha val="40000"/>
                </a:prstClr>
              </a:outerShdw>
            </a:effectLst>
            <a:latin typeface="+mn-lt"/>
            <a:cs typeface="Calibri" panose="020F0502020204030204" pitchFamily="34" charset="0"/>
          </a:endParaRPr>
        </a:p>
      </dgm:t>
    </dgm:pt>
    <dgm:pt modelId="{694E000E-7C7B-43E6-B610-51C1F86BB19D}" type="sibTrans" cxnId="{5CA3FAFC-5460-44FA-8EB8-B84DDAD8B0FC}">
      <dgm:prSet/>
      <dgm:spPr/>
      <dgm:t>
        <a:bodyPr/>
        <a:lstStyle/>
        <a:p>
          <a:endParaRPr lang="en-US" sz="2400" b="1">
            <a:effectLst>
              <a:outerShdw blurRad="50800" dist="38100" dir="5400000" algn="t" rotWithShape="0">
                <a:prstClr val="black">
                  <a:alpha val="40000"/>
                </a:prstClr>
              </a:outerShdw>
            </a:effectLst>
            <a:latin typeface="+mn-lt"/>
            <a:cs typeface="Calibri" panose="020F0502020204030204" pitchFamily="34" charset="0"/>
          </a:endParaRPr>
        </a:p>
      </dgm:t>
    </dgm:pt>
    <dgm:pt modelId="{F6A686F1-3C55-494F-835B-D304DD88BD13}">
      <dgm:prSet phldrT="[Text]" custT="1"/>
      <dgm:spPr>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1800" b="1" dirty="0">
              <a:effectLst>
                <a:outerShdw blurRad="50800" dist="38100" dir="5400000" algn="t" rotWithShape="0">
                  <a:prstClr val="black">
                    <a:alpha val="40000"/>
                  </a:prstClr>
                </a:outerShdw>
              </a:effectLst>
              <a:latin typeface="+mn-lt"/>
              <a:cs typeface="Calibri" panose="020F0502020204030204" pitchFamily="34" charset="0"/>
            </a:rPr>
            <a:t>Search Function</a:t>
          </a:r>
        </a:p>
      </dgm:t>
    </dgm:pt>
    <dgm:pt modelId="{07EC0AAC-8A66-481D-9DB8-558D26E98BA4}" type="parTrans" cxnId="{43EA4D5E-CEB9-4F39-AC7B-1988159B2D5E}">
      <dgm:prSet/>
      <dgm:spPr/>
      <dgm:t>
        <a:bodyPr/>
        <a:lstStyle/>
        <a:p>
          <a:endParaRPr lang="en-US" sz="2400" b="1">
            <a:effectLst>
              <a:outerShdw blurRad="50800" dist="38100" dir="5400000" algn="t" rotWithShape="0">
                <a:prstClr val="black">
                  <a:alpha val="40000"/>
                </a:prstClr>
              </a:outerShdw>
            </a:effectLst>
            <a:latin typeface="+mn-lt"/>
            <a:cs typeface="Calibri" panose="020F0502020204030204" pitchFamily="34" charset="0"/>
          </a:endParaRPr>
        </a:p>
      </dgm:t>
    </dgm:pt>
    <dgm:pt modelId="{A9AD57F8-AFA5-4DFA-BC74-26B924D3F90A}" type="sibTrans" cxnId="{43EA4D5E-CEB9-4F39-AC7B-1988159B2D5E}">
      <dgm:prSet/>
      <dgm:spPr/>
      <dgm:t>
        <a:bodyPr/>
        <a:lstStyle/>
        <a:p>
          <a:endParaRPr lang="en-US" sz="2400" b="1">
            <a:effectLst>
              <a:outerShdw blurRad="50800" dist="38100" dir="5400000" algn="t" rotWithShape="0">
                <a:prstClr val="black">
                  <a:alpha val="40000"/>
                </a:prstClr>
              </a:outerShdw>
            </a:effectLst>
            <a:latin typeface="+mn-lt"/>
            <a:cs typeface="Calibri" panose="020F0502020204030204" pitchFamily="34" charset="0"/>
          </a:endParaRPr>
        </a:p>
      </dgm:t>
    </dgm:pt>
    <dgm:pt modelId="{F7CE9AD5-1E8C-434F-AD58-E8A3F5E3C9B6}" type="pres">
      <dgm:prSet presAssocID="{D4DC73A7-C524-4EF9-BA29-27C63CA039EA}" presName="Name0" presStyleCnt="0">
        <dgm:presLayoutVars>
          <dgm:chMax val="7"/>
          <dgm:resizeHandles val="exact"/>
        </dgm:presLayoutVars>
      </dgm:prSet>
      <dgm:spPr/>
    </dgm:pt>
    <dgm:pt modelId="{DA32DEDC-2C23-4658-B623-AE440D5EE873}" type="pres">
      <dgm:prSet presAssocID="{D4DC73A7-C524-4EF9-BA29-27C63CA039EA}" presName="comp1"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1EC2041E-46B6-4F05-86B0-9FCF5D752A3B}" type="pres">
      <dgm:prSet presAssocID="{D4DC73A7-C524-4EF9-BA29-27C63CA039EA}" presName="circle1" presStyleLbl="node1" presStyleIdx="0" presStyleCnt="5" custScaleX="105543"/>
      <dgm:spPr/>
    </dgm:pt>
    <dgm:pt modelId="{CC974D79-F903-4F6F-AA85-2C7BF7D7471E}" type="pres">
      <dgm:prSet presAssocID="{D4DC73A7-C524-4EF9-BA29-27C63CA039EA}" presName="c1text" presStyleLbl="node1" presStyleIdx="0" presStyleCnt="5">
        <dgm:presLayoutVars>
          <dgm:bulletEnabled val="1"/>
        </dgm:presLayoutVars>
      </dgm:prSet>
      <dgm:spPr/>
    </dgm:pt>
    <dgm:pt modelId="{CEC70805-AE7D-40BF-A243-FFF10B0B7CA9}" type="pres">
      <dgm:prSet presAssocID="{D4DC73A7-C524-4EF9-BA29-27C63CA039EA}" presName="comp2"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73D28B1B-DDD9-4E00-8F25-0CEA0B1FC2F9}" type="pres">
      <dgm:prSet presAssocID="{D4DC73A7-C524-4EF9-BA29-27C63CA039EA}" presName="circle2" presStyleLbl="node1" presStyleIdx="1" presStyleCnt="5"/>
      <dgm:spPr/>
    </dgm:pt>
    <dgm:pt modelId="{E90F9298-6873-4B70-A7FB-9CBEC4691F49}" type="pres">
      <dgm:prSet presAssocID="{D4DC73A7-C524-4EF9-BA29-27C63CA039EA}" presName="c2text" presStyleLbl="node1" presStyleIdx="1" presStyleCnt="5">
        <dgm:presLayoutVars>
          <dgm:bulletEnabled val="1"/>
        </dgm:presLayoutVars>
      </dgm:prSet>
      <dgm:spPr/>
    </dgm:pt>
    <dgm:pt modelId="{2D54DAF9-DD66-4F57-B57F-20509B7720E1}" type="pres">
      <dgm:prSet presAssocID="{D4DC73A7-C524-4EF9-BA29-27C63CA039EA}" presName="comp3"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CC631957-13EC-4FF3-96B3-E910182A5E73}" type="pres">
      <dgm:prSet presAssocID="{D4DC73A7-C524-4EF9-BA29-27C63CA039EA}" presName="circle3" presStyleLbl="node1" presStyleIdx="2" presStyleCnt="5"/>
      <dgm:spPr/>
    </dgm:pt>
    <dgm:pt modelId="{F6173371-9160-4355-948A-A443ED5240D6}" type="pres">
      <dgm:prSet presAssocID="{D4DC73A7-C524-4EF9-BA29-27C63CA039EA}" presName="c3text" presStyleLbl="node1" presStyleIdx="2" presStyleCnt="5">
        <dgm:presLayoutVars>
          <dgm:bulletEnabled val="1"/>
        </dgm:presLayoutVars>
      </dgm:prSet>
      <dgm:spPr/>
    </dgm:pt>
    <dgm:pt modelId="{5ADF6449-ACCC-4C7F-B85A-9496DB1B10D7}" type="pres">
      <dgm:prSet presAssocID="{D4DC73A7-C524-4EF9-BA29-27C63CA039EA}" presName="comp4"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5E0BBD1D-2303-45BF-9B90-88E42512560E}" type="pres">
      <dgm:prSet presAssocID="{D4DC73A7-C524-4EF9-BA29-27C63CA039EA}" presName="circle4" presStyleLbl="node1" presStyleIdx="3" presStyleCnt="5"/>
      <dgm:spPr/>
    </dgm:pt>
    <dgm:pt modelId="{D95C1405-2C54-4A81-9953-15C80E99D5C6}" type="pres">
      <dgm:prSet presAssocID="{D4DC73A7-C524-4EF9-BA29-27C63CA039EA}" presName="c4text" presStyleLbl="node1" presStyleIdx="3" presStyleCnt="5">
        <dgm:presLayoutVars>
          <dgm:bulletEnabled val="1"/>
        </dgm:presLayoutVars>
      </dgm:prSet>
      <dgm:spPr/>
    </dgm:pt>
    <dgm:pt modelId="{49D29045-9C4A-4C68-8C9E-56215A66D0B5}" type="pres">
      <dgm:prSet presAssocID="{D4DC73A7-C524-4EF9-BA29-27C63CA039EA}" presName="comp5"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08CE9CA5-1649-4BE0-9B87-97DFE9CF963A}" type="pres">
      <dgm:prSet presAssocID="{D4DC73A7-C524-4EF9-BA29-27C63CA039EA}" presName="circle5" presStyleLbl="node1" presStyleIdx="4" presStyleCnt="5" custLinFactNeighborY="9559"/>
      <dgm:spPr/>
    </dgm:pt>
    <dgm:pt modelId="{7FE3DE01-A227-40B9-8FE0-437EA0FB53C3}" type="pres">
      <dgm:prSet presAssocID="{D4DC73A7-C524-4EF9-BA29-27C63CA039EA}" presName="c5text" presStyleLbl="node1" presStyleIdx="4" presStyleCnt="5">
        <dgm:presLayoutVars>
          <dgm:bulletEnabled val="1"/>
        </dgm:presLayoutVars>
      </dgm:prSet>
      <dgm:spPr/>
    </dgm:pt>
  </dgm:ptLst>
  <dgm:cxnLst>
    <dgm:cxn modelId="{3EEFF20E-F0A5-45A4-A9C2-0B0A0F9A41A0}" type="presOf" srcId="{0F0A6D30-1F3F-40EF-B156-9A57BC76E584}" destId="{1EC2041E-46B6-4F05-86B0-9FCF5D752A3B}" srcOrd="0" destOrd="0" presId="urn:microsoft.com/office/officeart/2005/8/layout/venn2"/>
    <dgm:cxn modelId="{ABD35715-8612-4E15-B683-579D10843981}" srcId="{D4DC73A7-C524-4EF9-BA29-27C63CA039EA}" destId="{0F0A6D30-1F3F-40EF-B156-9A57BC76E584}" srcOrd="0" destOrd="0" parTransId="{224F9EBA-2F71-48AA-B24A-D186B325EFCC}" sibTransId="{4F6263C9-50C5-4528-B316-153674634ACA}"/>
    <dgm:cxn modelId="{5A406725-C6F3-4D56-BB9F-D9FD4B5BD7B5}" type="presOf" srcId="{C2A84CEC-AB29-41E5-8C16-9F3F68588D74}" destId="{5E0BBD1D-2303-45BF-9B90-88E42512560E}" srcOrd="0" destOrd="0" presId="urn:microsoft.com/office/officeart/2005/8/layout/venn2"/>
    <dgm:cxn modelId="{421C123E-1B38-459F-ACC0-03CA1C18ADD4}" type="presOf" srcId="{AC79F16B-746F-409C-A804-4423B7CFFDED}" destId="{7FE3DE01-A227-40B9-8FE0-437EA0FB53C3}" srcOrd="1" destOrd="0" presId="urn:microsoft.com/office/officeart/2005/8/layout/venn2"/>
    <dgm:cxn modelId="{AE0E9F40-B64B-4893-92D1-312950B6DFB6}" type="presOf" srcId="{D4DC73A7-C524-4EF9-BA29-27C63CA039EA}" destId="{F7CE9AD5-1E8C-434F-AD58-E8A3F5E3C9B6}" srcOrd="0" destOrd="0" presId="urn:microsoft.com/office/officeart/2005/8/layout/venn2"/>
    <dgm:cxn modelId="{43EA4D5E-CEB9-4F39-AC7B-1988159B2D5E}" srcId="{D4DC73A7-C524-4EF9-BA29-27C63CA039EA}" destId="{F6A686F1-3C55-494F-835B-D304DD88BD13}" srcOrd="1" destOrd="0" parTransId="{07EC0AAC-8A66-481D-9DB8-558D26E98BA4}" sibTransId="{A9AD57F8-AFA5-4DFA-BC74-26B924D3F90A}"/>
    <dgm:cxn modelId="{7E9AC99C-22B8-4521-8FA9-7F2310F63699}" srcId="{D4DC73A7-C524-4EF9-BA29-27C63CA039EA}" destId="{A742B454-FBAF-49E6-8532-2EAF9C5F5EE5}" srcOrd="2" destOrd="0" parTransId="{01B3B4BE-4C76-4553-A485-EFFB3277B21C}" sibTransId="{2BD44D6C-7945-469E-AE03-44791DAEBE2A}"/>
    <dgm:cxn modelId="{3B095AA7-8911-4158-8431-24F4F3C965F7}" type="presOf" srcId="{C2A84CEC-AB29-41E5-8C16-9F3F68588D74}" destId="{D95C1405-2C54-4A81-9953-15C80E99D5C6}" srcOrd="1" destOrd="0" presId="urn:microsoft.com/office/officeart/2005/8/layout/venn2"/>
    <dgm:cxn modelId="{7F55CAAE-DFDD-4919-AB54-2CE8281F35BF}" type="presOf" srcId="{0F0A6D30-1F3F-40EF-B156-9A57BC76E584}" destId="{CC974D79-F903-4F6F-AA85-2C7BF7D7471E}" srcOrd="1" destOrd="0" presId="urn:microsoft.com/office/officeart/2005/8/layout/venn2"/>
    <dgm:cxn modelId="{C1FAB1AF-3998-43AA-89A6-8F60DF2D649A}" type="presOf" srcId="{F6A686F1-3C55-494F-835B-D304DD88BD13}" destId="{73D28B1B-DDD9-4E00-8F25-0CEA0B1FC2F9}" srcOrd="0" destOrd="0" presId="urn:microsoft.com/office/officeart/2005/8/layout/venn2"/>
    <dgm:cxn modelId="{95312EB8-65C4-4AEC-B933-8C81D7BAB03C}" type="presOf" srcId="{F6A686F1-3C55-494F-835B-D304DD88BD13}" destId="{E90F9298-6873-4B70-A7FB-9CBEC4691F49}" srcOrd="1" destOrd="0" presId="urn:microsoft.com/office/officeart/2005/8/layout/venn2"/>
    <dgm:cxn modelId="{9DFEA8BF-9366-4D57-8F02-93D6C1ED9B27}" srcId="{D4DC73A7-C524-4EF9-BA29-27C63CA039EA}" destId="{C2A84CEC-AB29-41E5-8C16-9F3F68588D74}" srcOrd="3" destOrd="0" parTransId="{DD466565-D893-4912-BC36-2490923E6A90}" sibTransId="{23603680-6B9A-4F69-A957-0A71D9F918E3}"/>
    <dgm:cxn modelId="{C1E70FC8-E1C9-4F03-90B5-C890458289FD}" type="presOf" srcId="{AC79F16B-746F-409C-A804-4423B7CFFDED}" destId="{08CE9CA5-1649-4BE0-9B87-97DFE9CF963A}" srcOrd="0" destOrd="0" presId="urn:microsoft.com/office/officeart/2005/8/layout/venn2"/>
    <dgm:cxn modelId="{48B556CB-6DDE-4D02-B218-768D06B9C06D}" type="presOf" srcId="{A742B454-FBAF-49E6-8532-2EAF9C5F5EE5}" destId="{CC631957-13EC-4FF3-96B3-E910182A5E73}" srcOrd="0" destOrd="0" presId="urn:microsoft.com/office/officeart/2005/8/layout/venn2"/>
    <dgm:cxn modelId="{4B95D3D1-32D5-4981-8667-01A229C28C51}" type="presOf" srcId="{A742B454-FBAF-49E6-8532-2EAF9C5F5EE5}" destId="{F6173371-9160-4355-948A-A443ED5240D6}" srcOrd="1" destOrd="0" presId="urn:microsoft.com/office/officeart/2005/8/layout/venn2"/>
    <dgm:cxn modelId="{5CA3FAFC-5460-44FA-8EB8-B84DDAD8B0FC}" srcId="{D4DC73A7-C524-4EF9-BA29-27C63CA039EA}" destId="{AC79F16B-746F-409C-A804-4423B7CFFDED}" srcOrd="4" destOrd="0" parTransId="{2C949303-09E1-41F1-9BCF-B7794D27CF54}" sibTransId="{694E000E-7C7B-43E6-B610-51C1F86BB19D}"/>
    <dgm:cxn modelId="{0E225EC5-1764-4C99-9BA8-8E2478F09DEB}" type="presParOf" srcId="{F7CE9AD5-1E8C-434F-AD58-E8A3F5E3C9B6}" destId="{DA32DEDC-2C23-4658-B623-AE440D5EE873}" srcOrd="0" destOrd="0" presId="urn:microsoft.com/office/officeart/2005/8/layout/venn2"/>
    <dgm:cxn modelId="{6F1A4521-15E8-4FD2-A47B-242F8132F034}" type="presParOf" srcId="{DA32DEDC-2C23-4658-B623-AE440D5EE873}" destId="{1EC2041E-46B6-4F05-86B0-9FCF5D752A3B}" srcOrd="0" destOrd="0" presId="urn:microsoft.com/office/officeart/2005/8/layout/venn2"/>
    <dgm:cxn modelId="{F83C9F10-3F20-44DF-99F4-ACFE3119AFC7}" type="presParOf" srcId="{DA32DEDC-2C23-4658-B623-AE440D5EE873}" destId="{CC974D79-F903-4F6F-AA85-2C7BF7D7471E}" srcOrd="1" destOrd="0" presId="urn:microsoft.com/office/officeart/2005/8/layout/venn2"/>
    <dgm:cxn modelId="{2A4AB608-9684-4344-90BC-137210D85CFC}" type="presParOf" srcId="{F7CE9AD5-1E8C-434F-AD58-E8A3F5E3C9B6}" destId="{CEC70805-AE7D-40BF-A243-FFF10B0B7CA9}" srcOrd="1" destOrd="0" presId="urn:microsoft.com/office/officeart/2005/8/layout/venn2"/>
    <dgm:cxn modelId="{6EDC7E49-A626-4B06-9AA2-F9B43E626622}" type="presParOf" srcId="{CEC70805-AE7D-40BF-A243-FFF10B0B7CA9}" destId="{73D28B1B-DDD9-4E00-8F25-0CEA0B1FC2F9}" srcOrd="0" destOrd="0" presId="urn:microsoft.com/office/officeart/2005/8/layout/venn2"/>
    <dgm:cxn modelId="{44B12032-BCDC-4E20-884C-401EE352A918}" type="presParOf" srcId="{CEC70805-AE7D-40BF-A243-FFF10B0B7CA9}" destId="{E90F9298-6873-4B70-A7FB-9CBEC4691F49}" srcOrd="1" destOrd="0" presId="urn:microsoft.com/office/officeart/2005/8/layout/venn2"/>
    <dgm:cxn modelId="{312897F6-FDA8-4CA1-BD85-A102AD707FC6}" type="presParOf" srcId="{F7CE9AD5-1E8C-434F-AD58-E8A3F5E3C9B6}" destId="{2D54DAF9-DD66-4F57-B57F-20509B7720E1}" srcOrd="2" destOrd="0" presId="urn:microsoft.com/office/officeart/2005/8/layout/venn2"/>
    <dgm:cxn modelId="{84807AA9-0507-42F5-A73F-8CD9F6029F86}" type="presParOf" srcId="{2D54DAF9-DD66-4F57-B57F-20509B7720E1}" destId="{CC631957-13EC-4FF3-96B3-E910182A5E73}" srcOrd="0" destOrd="0" presId="urn:microsoft.com/office/officeart/2005/8/layout/venn2"/>
    <dgm:cxn modelId="{95CE0F02-CA20-4452-9BF3-34D0F4A40978}" type="presParOf" srcId="{2D54DAF9-DD66-4F57-B57F-20509B7720E1}" destId="{F6173371-9160-4355-948A-A443ED5240D6}" srcOrd="1" destOrd="0" presId="urn:microsoft.com/office/officeart/2005/8/layout/venn2"/>
    <dgm:cxn modelId="{ADFDAE35-DDCC-4B55-B7C0-E1C7A2D0E11D}" type="presParOf" srcId="{F7CE9AD5-1E8C-434F-AD58-E8A3F5E3C9B6}" destId="{5ADF6449-ACCC-4C7F-B85A-9496DB1B10D7}" srcOrd="3" destOrd="0" presId="urn:microsoft.com/office/officeart/2005/8/layout/venn2"/>
    <dgm:cxn modelId="{A48B5853-95DE-4F22-851F-6862E10B6E16}" type="presParOf" srcId="{5ADF6449-ACCC-4C7F-B85A-9496DB1B10D7}" destId="{5E0BBD1D-2303-45BF-9B90-88E42512560E}" srcOrd="0" destOrd="0" presId="urn:microsoft.com/office/officeart/2005/8/layout/venn2"/>
    <dgm:cxn modelId="{5A150ED3-3050-47F1-96A5-55388B765BC8}" type="presParOf" srcId="{5ADF6449-ACCC-4C7F-B85A-9496DB1B10D7}" destId="{D95C1405-2C54-4A81-9953-15C80E99D5C6}" srcOrd="1" destOrd="0" presId="urn:microsoft.com/office/officeart/2005/8/layout/venn2"/>
    <dgm:cxn modelId="{14922A63-A2DD-4497-8806-4FC110EBFC7C}" type="presParOf" srcId="{F7CE9AD5-1E8C-434F-AD58-E8A3F5E3C9B6}" destId="{49D29045-9C4A-4C68-8C9E-56215A66D0B5}" srcOrd="4" destOrd="0" presId="urn:microsoft.com/office/officeart/2005/8/layout/venn2"/>
    <dgm:cxn modelId="{514C9B37-8D08-47AF-8FDE-3854362F703F}" type="presParOf" srcId="{49D29045-9C4A-4C68-8C9E-56215A66D0B5}" destId="{08CE9CA5-1649-4BE0-9B87-97DFE9CF963A}" srcOrd="0" destOrd="0" presId="urn:microsoft.com/office/officeart/2005/8/layout/venn2"/>
    <dgm:cxn modelId="{CE65C7DE-2F53-4C61-BC78-FA67352B0F7A}" type="presParOf" srcId="{49D29045-9C4A-4C68-8C9E-56215A66D0B5}" destId="{7FE3DE01-A227-40B9-8FE0-437EA0FB53C3}" srcOrd="1" destOrd="0" presId="urn:microsoft.com/office/officeart/2005/8/layout/venn2"/>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9E1FA5-7B56-43BC-A115-19A26DE78C12}" type="doc">
      <dgm:prSet loTypeId="urn:microsoft.com/office/officeart/2005/8/layout/arrow2" loCatId="process" qsTypeId="urn:microsoft.com/office/officeart/2005/8/quickstyle/simple5" qsCatId="simple" csTypeId="urn:microsoft.com/office/officeart/2005/8/colors/accent1_2" csCatId="accent1" phldr="1"/>
      <dgm:spPr/>
    </dgm:pt>
    <dgm:pt modelId="{04AB10BE-E4A0-46EF-90FF-D8FC40BC2E99}">
      <dgm:prSet phldrT="[Text]" custT="1"/>
      <dgm:spPr/>
      <dgm:t>
        <a:bodyPr/>
        <a:lstStyle/>
        <a:p>
          <a:pPr algn="ctr"/>
          <a:r>
            <a:rPr lang="en-US" sz="1800" b="1" dirty="0">
              <a:solidFill>
                <a:schemeClr val="accent4">
                  <a:lumMod val="75000"/>
                </a:schemeClr>
              </a:solidFill>
            </a:rPr>
            <a:t>Transect A</a:t>
          </a:r>
        </a:p>
      </dgm:t>
    </dgm:pt>
    <dgm:pt modelId="{E6777667-E411-4D13-90DA-288C38425C85}" type="parTrans" cxnId="{B68CBFB2-A3C3-4040-B042-526AE5640D51}">
      <dgm:prSet/>
      <dgm:spPr/>
      <dgm:t>
        <a:bodyPr/>
        <a:lstStyle/>
        <a:p>
          <a:endParaRPr lang="en-US" sz="2400"/>
        </a:p>
      </dgm:t>
    </dgm:pt>
    <dgm:pt modelId="{0D4F1C08-B137-46A3-AA5D-15EE4EDCCC1D}" type="sibTrans" cxnId="{B68CBFB2-A3C3-4040-B042-526AE5640D51}">
      <dgm:prSet/>
      <dgm:spPr/>
      <dgm:t>
        <a:bodyPr/>
        <a:lstStyle/>
        <a:p>
          <a:endParaRPr lang="en-US" sz="2400"/>
        </a:p>
      </dgm:t>
    </dgm:pt>
    <dgm:pt modelId="{E0C45883-8EE8-42F5-BC43-7A756F57D4D1}">
      <dgm:prSet phldrT="[Text]" custT="1"/>
      <dgm:spPr/>
      <dgm:t>
        <a:bodyPr/>
        <a:lstStyle/>
        <a:p>
          <a:pPr algn="ctr"/>
          <a:r>
            <a:rPr lang="en-US" sz="1800" b="1" dirty="0">
              <a:solidFill>
                <a:schemeClr val="accent4">
                  <a:lumMod val="75000"/>
                </a:schemeClr>
              </a:solidFill>
            </a:rPr>
            <a:t>Transect B</a:t>
          </a:r>
        </a:p>
      </dgm:t>
    </dgm:pt>
    <dgm:pt modelId="{35A8FBFF-849C-4B56-BADC-71D9B4346034}" type="parTrans" cxnId="{43170DC5-FEE1-48D9-9C23-E326D70CBD3A}">
      <dgm:prSet/>
      <dgm:spPr/>
      <dgm:t>
        <a:bodyPr/>
        <a:lstStyle/>
        <a:p>
          <a:endParaRPr lang="en-US" sz="2400"/>
        </a:p>
      </dgm:t>
    </dgm:pt>
    <dgm:pt modelId="{950BC2B6-559E-4101-A395-873E48197308}" type="sibTrans" cxnId="{43170DC5-FEE1-48D9-9C23-E326D70CBD3A}">
      <dgm:prSet/>
      <dgm:spPr/>
      <dgm:t>
        <a:bodyPr/>
        <a:lstStyle/>
        <a:p>
          <a:endParaRPr lang="en-US" sz="2400"/>
        </a:p>
      </dgm:t>
    </dgm:pt>
    <dgm:pt modelId="{26B08411-B8E2-4D78-9C71-808A4B049808}">
      <dgm:prSet phldrT="[Text]" custT="1"/>
      <dgm:spPr/>
      <dgm:t>
        <a:bodyPr/>
        <a:lstStyle/>
        <a:p>
          <a:pPr algn="ctr"/>
          <a:r>
            <a:rPr lang="en-US" sz="1800" b="1" dirty="0">
              <a:solidFill>
                <a:schemeClr val="accent4">
                  <a:lumMod val="75000"/>
                </a:schemeClr>
              </a:solidFill>
            </a:rPr>
            <a:t>Transect C</a:t>
          </a:r>
        </a:p>
      </dgm:t>
    </dgm:pt>
    <dgm:pt modelId="{D698A05D-0D5A-4BE7-A10B-3AE38BF8414E}" type="parTrans" cxnId="{A3D13E7D-59C0-490E-9676-62ADA242FB7D}">
      <dgm:prSet/>
      <dgm:spPr/>
      <dgm:t>
        <a:bodyPr/>
        <a:lstStyle/>
        <a:p>
          <a:endParaRPr lang="en-US" sz="2400"/>
        </a:p>
      </dgm:t>
    </dgm:pt>
    <dgm:pt modelId="{B219ABB4-F94D-4E94-8B3C-D19D1CC1EA1D}" type="sibTrans" cxnId="{A3D13E7D-59C0-490E-9676-62ADA242FB7D}">
      <dgm:prSet/>
      <dgm:spPr/>
      <dgm:t>
        <a:bodyPr/>
        <a:lstStyle/>
        <a:p>
          <a:endParaRPr lang="en-US" sz="2400"/>
        </a:p>
      </dgm:t>
    </dgm:pt>
    <dgm:pt modelId="{8E43FF2F-1CCD-4C1D-BD77-C3996ADFC44A}">
      <dgm:prSet phldrT="[Text]" custT="1"/>
      <dgm:spPr/>
      <dgm:t>
        <a:bodyPr/>
        <a:lstStyle/>
        <a:p>
          <a:r>
            <a:rPr lang="en-US" sz="1800" b="1" dirty="0">
              <a:solidFill>
                <a:schemeClr val="accent4">
                  <a:lumMod val="75000"/>
                </a:schemeClr>
              </a:solidFill>
            </a:rPr>
            <a:t>Etc</a:t>
          </a:r>
          <a:r>
            <a:rPr lang="en-US" sz="1800" dirty="0"/>
            <a:t>.</a:t>
          </a:r>
        </a:p>
      </dgm:t>
    </dgm:pt>
    <dgm:pt modelId="{383B065E-1694-4D4B-9A27-95B6A1AA1DF3}" type="parTrans" cxnId="{468A52F2-1AAD-4216-A4AF-83F8049B5E7C}">
      <dgm:prSet/>
      <dgm:spPr/>
      <dgm:t>
        <a:bodyPr/>
        <a:lstStyle/>
        <a:p>
          <a:endParaRPr lang="en-US" sz="2400"/>
        </a:p>
      </dgm:t>
    </dgm:pt>
    <dgm:pt modelId="{74F68273-6B88-4FA3-B4FC-C7487CBB9188}" type="sibTrans" cxnId="{468A52F2-1AAD-4216-A4AF-83F8049B5E7C}">
      <dgm:prSet/>
      <dgm:spPr/>
      <dgm:t>
        <a:bodyPr/>
        <a:lstStyle/>
        <a:p>
          <a:endParaRPr lang="en-US" sz="2400"/>
        </a:p>
      </dgm:t>
    </dgm:pt>
    <dgm:pt modelId="{E89C0F7E-BBFA-4598-8CD5-63A5477336A1}" type="pres">
      <dgm:prSet presAssocID="{4D9E1FA5-7B56-43BC-A115-19A26DE78C12}" presName="arrowDiagram" presStyleCnt="0">
        <dgm:presLayoutVars>
          <dgm:chMax val="5"/>
          <dgm:dir/>
          <dgm:resizeHandles val="exact"/>
        </dgm:presLayoutVars>
      </dgm:prSet>
      <dgm:spPr/>
    </dgm:pt>
    <dgm:pt modelId="{79F0163D-CE8A-4B1A-A30B-BA237F565D0A}" type="pres">
      <dgm:prSet presAssocID="{4D9E1FA5-7B56-43BC-A115-19A26DE78C12}" presName="arrow" presStyleLbl="bgShp" presStyleIdx="0" presStyleCnt="1"/>
      <dgm:spPr>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6811E7E6-DA72-46B4-B272-3CB57EA2E770}" type="pres">
      <dgm:prSet presAssocID="{4D9E1FA5-7B56-43BC-A115-19A26DE78C12}" presName="arrowDiagram4" presStyleCnt="0"/>
      <dgm:spPr/>
    </dgm:pt>
    <dgm:pt modelId="{C0EDFEAC-97FC-4AD0-B24A-AB648E13F393}" type="pres">
      <dgm:prSet presAssocID="{04AB10BE-E4A0-46EF-90FF-D8FC40BC2E99}" presName="bullet4a" presStyleLbl="node1" presStyleIdx="0" presStyleCnt="4" custScaleX="166611" custScaleY="170132"/>
      <dgm:spPr>
        <a:solidFill>
          <a:schemeClr val="accent3"/>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pt>
    <dgm:pt modelId="{D774831B-DDA9-4CF5-8474-43C451401317}" type="pres">
      <dgm:prSet presAssocID="{04AB10BE-E4A0-46EF-90FF-D8FC40BC2E99}" presName="textBox4a" presStyleLbl="revTx" presStyleIdx="0" presStyleCnt="4" custScaleX="123133" custLinFactNeighborX="10622" custLinFactNeighborY="-2617">
        <dgm:presLayoutVars>
          <dgm:bulletEnabled val="1"/>
        </dgm:presLayoutVars>
      </dgm:prSet>
      <dgm:spPr/>
    </dgm:pt>
    <dgm:pt modelId="{032D9DF2-9000-4EAA-97D2-AB46ECE34893}" type="pres">
      <dgm:prSet presAssocID="{E0C45883-8EE8-42F5-BC43-7A756F57D4D1}" presName="bullet4b" presStyleLbl="node1" presStyleIdx="1" presStyleCnt="4" custScaleX="194390" custScaleY="185404"/>
      <dgm:spPr>
        <a:solidFill>
          <a:schemeClr val="accent3"/>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pt>
    <dgm:pt modelId="{714B3704-068B-4DDA-AE31-D1AD97D63592}" type="pres">
      <dgm:prSet presAssocID="{E0C45883-8EE8-42F5-BC43-7A756F57D4D1}" presName="textBox4b" presStyleLbl="revTx" presStyleIdx="1" presStyleCnt="4" custScaleX="113993" custLinFactNeighborX="7413">
        <dgm:presLayoutVars>
          <dgm:bulletEnabled val="1"/>
        </dgm:presLayoutVars>
      </dgm:prSet>
      <dgm:spPr/>
    </dgm:pt>
    <dgm:pt modelId="{316026A8-14A8-46F9-ADB9-DD820FDD2B03}" type="pres">
      <dgm:prSet presAssocID="{26B08411-B8E2-4D78-9C71-808A4B049808}" presName="bullet4c" presStyleLbl="node1" presStyleIdx="2" presStyleCnt="4" custScaleX="204975" custScaleY="195941"/>
      <dgm:spPr>
        <a:solidFill>
          <a:schemeClr val="accent3"/>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pt>
    <dgm:pt modelId="{BEE48B87-31D4-4BE0-A778-95139BAEB060}" type="pres">
      <dgm:prSet presAssocID="{26B08411-B8E2-4D78-9C71-808A4B049808}" presName="textBox4c" presStyleLbl="revTx" presStyleIdx="2" presStyleCnt="4" custScaleX="108762" custLinFactNeighborX="12974" custLinFactNeighborY="7726">
        <dgm:presLayoutVars>
          <dgm:bulletEnabled val="1"/>
        </dgm:presLayoutVars>
      </dgm:prSet>
      <dgm:spPr/>
    </dgm:pt>
    <dgm:pt modelId="{09C424F5-594E-40A0-B07D-10D79E6C4677}" type="pres">
      <dgm:prSet presAssocID="{8E43FF2F-1CCD-4C1D-BD77-C3996ADFC44A}" presName="bullet4d" presStyleLbl="node1" presStyleIdx="3" presStyleCnt="4" custScaleX="175018" custScaleY="171440"/>
      <dgm:spPr>
        <a:solidFill>
          <a:schemeClr val="accent3"/>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pt>
    <dgm:pt modelId="{8027DBDC-CA98-40DD-B6C5-2C741B4F46E1}" type="pres">
      <dgm:prSet presAssocID="{8E43FF2F-1CCD-4C1D-BD77-C3996ADFC44A}" presName="textBox4d" presStyleLbl="revTx" presStyleIdx="3" presStyleCnt="4" custLinFactNeighborX="14828">
        <dgm:presLayoutVars>
          <dgm:bulletEnabled val="1"/>
        </dgm:presLayoutVars>
      </dgm:prSet>
      <dgm:spPr/>
    </dgm:pt>
  </dgm:ptLst>
  <dgm:cxnLst>
    <dgm:cxn modelId="{A839AA1F-2EAE-40B1-BC59-3E4EBD47674D}" type="presOf" srcId="{04AB10BE-E4A0-46EF-90FF-D8FC40BC2E99}" destId="{D774831B-DDA9-4CF5-8474-43C451401317}" srcOrd="0" destOrd="0" presId="urn:microsoft.com/office/officeart/2005/8/layout/arrow2"/>
    <dgm:cxn modelId="{C49A067D-1C85-4670-9F13-2F3EC8AC222A}" type="presOf" srcId="{E0C45883-8EE8-42F5-BC43-7A756F57D4D1}" destId="{714B3704-068B-4DDA-AE31-D1AD97D63592}" srcOrd="0" destOrd="0" presId="urn:microsoft.com/office/officeart/2005/8/layout/arrow2"/>
    <dgm:cxn modelId="{A3D13E7D-59C0-490E-9676-62ADA242FB7D}" srcId="{4D9E1FA5-7B56-43BC-A115-19A26DE78C12}" destId="{26B08411-B8E2-4D78-9C71-808A4B049808}" srcOrd="2" destOrd="0" parTransId="{D698A05D-0D5A-4BE7-A10B-3AE38BF8414E}" sibTransId="{B219ABB4-F94D-4E94-8B3C-D19D1CC1EA1D}"/>
    <dgm:cxn modelId="{B68CBFB2-A3C3-4040-B042-526AE5640D51}" srcId="{4D9E1FA5-7B56-43BC-A115-19A26DE78C12}" destId="{04AB10BE-E4A0-46EF-90FF-D8FC40BC2E99}" srcOrd="0" destOrd="0" parTransId="{E6777667-E411-4D13-90DA-288C38425C85}" sibTransId="{0D4F1C08-B137-46A3-AA5D-15EE4EDCCC1D}"/>
    <dgm:cxn modelId="{458DC0B2-1D6A-4C0D-8BBF-63FF8A2198A0}" type="presOf" srcId="{8E43FF2F-1CCD-4C1D-BD77-C3996ADFC44A}" destId="{8027DBDC-CA98-40DD-B6C5-2C741B4F46E1}" srcOrd="0" destOrd="0" presId="urn:microsoft.com/office/officeart/2005/8/layout/arrow2"/>
    <dgm:cxn modelId="{43170DC5-FEE1-48D9-9C23-E326D70CBD3A}" srcId="{4D9E1FA5-7B56-43BC-A115-19A26DE78C12}" destId="{E0C45883-8EE8-42F5-BC43-7A756F57D4D1}" srcOrd="1" destOrd="0" parTransId="{35A8FBFF-849C-4B56-BADC-71D9B4346034}" sibTransId="{950BC2B6-559E-4101-A395-873E48197308}"/>
    <dgm:cxn modelId="{483EE6CD-FF2C-427F-8770-6CD88DB43647}" type="presOf" srcId="{4D9E1FA5-7B56-43BC-A115-19A26DE78C12}" destId="{E89C0F7E-BBFA-4598-8CD5-63A5477336A1}" srcOrd="0" destOrd="0" presId="urn:microsoft.com/office/officeart/2005/8/layout/arrow2"/>
    <dgm:cxn modelId="{1A333BD9-40FF-4760-8ED7-C43AC05ED6A4}" type="presOf" srcId="{26B08411-B8E2-4D78-9C71-808A4B049808}" destId="{BEE48B87-31D4-4BE0-A778-95139BAEB060}" srcOrd="0" destOrd="0" presId="urn:microsoft.com/office/officeart/2005/8/layout/arrow2"/>
    <dgm:cxn modelId="{468A52F2-1AAD-4216-A4AF-83F8049B5E7C}" srcId="{4D9E1FA5-7B56-43BC-A115-19A26DE78C12}" destId="{8E43FF2F-1CCD-4C1D-BD77-C3996ADFC44A}" srcOrd="3" destOrd="0" parTransId="{383B065E-1694-4D4B-9A27-95B6A1AA1DF3}" sibTransId="{74F68273-6B88-4FA3-B4FC-C7487CBB9188}"/>
    <dgm:cxn modelId="{797EF45C-CCA3-443E-A313-9E4756DED968}" type="presParOf" srcId="{E89C0F7E-BBFA-4598-8CD5-63A5477336A1}" destId="{79F0163D-CE8A-4B1A-A30B-BA237F565D0A}" srcOrd="0" destOrd="0" presId="urn:microsoft.com/office/officeart/2005/8/layout/arrow2"/>
    <dgm:cxn modelId="{0C023095-C08E-493D-A963-3605B0415D0E}" type="presParOf" srcId="{E89C0F7E-BBFA-4598-8CD5-63A5477336A1}" destId="{6811E7E6-DA72-46B4-B272-3CB57EA2E770}" srcOrd="1" destOrd="0" presId="urn:microsoft.com/office/officeart/2005/8/layout/arrow2"/>
    <dgm:cxn modelId="{D470D464-985E-4B0B-9376-16B3855CDBA2}" type="presParOf" srcId="{6811E7E6-DA72-46B4-B272-3CB57EA2E770}" destId="{C0EDFEAC-97FC-4AD0-B24A-AB648E13F393}" srcOrd="0" destOrd="0" presId="urn:microsoft.com/office/officeart/2005/8/layout/arrow2"/>
    <dgm:cxn modelId="{63606E7B-A9FC-44B2-BD36-B4E1A6260B13}" type="presParOf" srcId="{6811E7E6-DA72-46B4-B272-3CB57EA2E770}" destId="{D774831B-DDA9-4CF5-8474-43C451401317}" srcOrd="1" destOrd="0" presId="urn:microsoft.com/office/officeart/2005/8/layout/arrow2"/>
    <dgm:cxn modelId="{6CC40AA5-BA49-429C-8A18-98DD1A666C55}" type="presParOf" srcId="{6811E7E6-DA72-46B4-B272-3CB57EA2E770}" destId="{032D9DF2-9000-4EAA-97D2-AB46ECE34893}" srcOrd="2" destOrd="0" presId="urn:microsoft.com/office/officeart/2005/8/layout/arrow2"/>
    <dgm:cxn modelId="{7BFA9BDC-D713-48B4-BB5E-90306994DD35}" type="presParOf" srcId="{6811E7E6-DA72-46B4-B272-3CB57EA2E770}" destId="{714B3704-068B-4DDA-AE31-D1AD97D63592}" srcOrd="3" destOrd="0" presId="urn:microsoft.com/office/officeart/2005/8/layout/arrow2"/>
    <dgm:cxn modelId="{6C17C844-8EFA-46B4-AFCB-125F250A5CD9}" type="presParOf" srcId="{6811E7E6-DA72-46B4-B272-3CB57EA2E770}" destId="{316026A8-14A8-46F9-ADB9-DD820FDD2B03}" srcOrd="4" destOrd="0" presId="urn:microsoft.com/office/officeart/2005/8/layout/arrow2"/>
    <dgm:cxn modelId="{3F88536F-56C1-426F-B9EB-C15E300C4E4B}" type="presParOf" srcId="{6811E7E6-DA72-46B4-B272-3CB57EA2E770}" destId="{BEE48B87-31D4-4BE0-A778-95139BAEB060}" srcOrd="5" destOrd="0" presId="urn:microsoft.com/office/officeart/2005/8/layout/arrow2"/>
    <dgm:cxn modelId="{917BEA3D-3AFE-4A32-9775-B71FB9F92AF7}" type="presParOf" srcId="{6811E7E6-DA72-46B4-B272-3CB57EA2E770}" destId="{09C424F5-594E-40A0-B07D-10D79E6C4677}" srcOrd="6" destOrd="0" presId="urn:microsoft.com/office/officeart/2005/8/layout/arrow2"/>
    <dgm:cxn modelId="{0DF3737A-8828-4361-AC4B-BED51A0E36F5}" type="presParOf" srcId="{6811E7E6-DA72-46B4-B272-3CB57EA2E770}" destId="{8027DBDC-CA98-40DD-B6C5-2C741B4F46E1}"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41A4EA-6BB8-4443-BA92-88865B87576F}" type="doc">
      <dgm:prSet loTypeId="urn:microsoft.com/office/officeart/2005/8/layout/chevron1" loCatId="process" qsTypeId="urn:microsoft.com/office/officeart/2005/8/quickstyle/simple5" qsCatId="simple" csTypeId="urn:microsoft.com/office/officeart/2005/8/colors/colorful2" csCatId="colorful" phldr="1"/>
      <dgm:spPr>
        <a:scene3d>
          <a:camera prst="orthographicFront">
            <a:rot lat="0" lon="0" rev="0"/>
          </a:camera>
          <a:lightRig rig="balanced" dir="t">
            <a:rot lat="0" lon="0" rev="8700000"/>
          </a:lightRig>
        </a:scene3d>
      </dgm:spPr>
    </dgm:pt>
    <dgm:pt modelId="{34D4B3A7-7CAA-470F-B67E-95ED051DBC09}">
      <dgm:prSet phldrT="[Text]"/>
      <dgm:spPr>
        <a:solidFill>
          <a:schemeClr val="accent4"/>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a:effectLst>
                <a:outerShdw blurRad="50800" dist="38100" dir="5400000" algn="t" rotWithShape="0">
                  <a:prstClr val="black">
                    <a:alpha val="40000"/>
                  </a:prstClr>
                </a:outerShdw>
              </a:effectLst>
              <a:latin typeface="+mj-lt"/>
              <a:cs typeface="Calibri" panose="020F0502020204030204" pitchFamily="34" charset="0"/>
            </a:rPr>
            <a:t>NRSA/NLA Collection App</a:t>
          </a:r>
        </a:p>
      </dgm:t>
    </dgm:pt>
    <dgm:pt modelId="{A60D1D3C-B64E-4342-98A8-D212A15207BA}" type="parTrans" cxnId="{13657228-26EC-495F-8A34-A26F8B6EFD6B}">
      <dgm:prSet/>
      <dgm:spPr/>
      <dgm:t>
        <a:bodyPr/>
        <a:lstStyle/>
        <a:p>
          <a:endParaRPr lang="en-US" b="1">
            <a:effectLst>
              <a:outerShdw blurRad="50800" dist="38100" dir="5400000" algn="t" rotWithShape="0">
                <a:prstClr val="black">
                  <a:alpha val="40000"/>
                </a:prstClr>
              </a:outerShdw>
            </a:effectLst>
            <a:latin typeface="+mj-lt"/>
            <a:cs typeface="Calibri" panose="020F0502020204030204" pitchFamily="34" charset="0"/>
          </a:endParaRPr>
        </a:p>
      </dgm:t>
    </dgm:pt>
    <dgm:pt modelId="{54939B88-3E9A-47E7-BE7B-3C1087A073EB}" type="sibTrans" cxnId="{13657228-26EC-495F-8A34-A26F8B6EFD6B}">
      <dgm:prSet/>
      <dgm:spPr/>
      <dgm:t>
        <a:bodyPr/>
        <a:lstStyle/>
        <a:p>
          <a:endParaRPr lang="en-US" b="1">
            <a:effectLst>
              <a:outerShdw blurRad="50800" dist="38100" dir="5400000" algn="t" rotWithShape="0">
                <a:prstClr val="black">
                  <a:alpha val="40000"/>
                </a:prstClr>
              </a:outerShdw>
            </a:effectLst>
            <a:latin typeface="+mj-lt"/>
            <a:cs typeface="Calibri" panose="020F0502020204030204" pitchFamily="34" charset="0"/>
          </a:endParaRPr>
        </a:p>
      </dgm:t>
    </dgm:pt>
    <dgm:pt modelId="{3AFF839C-B994-4308-AEA4-3ADAC0A79FD1}">
      <dgm:prSet phldrT="[Text]"/>
      <dgm:spPr>
        <a:solidFill>
          <a:schemeClr val="accent1"/>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a:effectLst>
                <a:outerShdw blurRad="50800" dist="38100" dir="5400000" algn="t" rotWithShape="0">
                  <a:prstClr val="black">
                    <a:alpha val="40000"/>
                  </a:prstClr>
                </a:outerShdw>
              </a:effectLst>
              <a:latin typeface="+mj-lt"/>
              <a:cs typeface="Calibri" panose="020F0502020204030204" pitchFamily="34" charset="0"/>
            </a:rPr>
            <a:t>JSON Files</a:t>
          </a:r>
        </a:p>
      </dgm:t>
    </dgm:pt>
    <dgm:pt modelId="{5BA67851-DD61-41C7-AC4A-05B8967AF054}" type="parTrans" cxnId="{6DAF1D17-DE80-4A74-A76E-4B4419E2BD38}">
      <dgm:prSet/>
      <dgm:spPr/>
      <dgm:t>
        <a:bodyPr/>
        <a:lstStyle/>
        <a:p>
          <a:endParaRPr lang="en-US" b="1">
            <a:effectLst>
              <a:outerShdw blurRad="50800" dist="38100" dir="5400000" algn="t" rotWithShape="0">
                <a:prstClr val="black">
                  <a:alpha val="40000"/>
                </a:prstClr>
              </a:outerShdw>
            </a:effectLst>
            <a:latin typeface="+mj-lt"/>
            <a:cs typeface="Calibri" panose="020F0502020204030204" pitchFamily="34" charset="0"/>
          </a:endParaRPr>
        </a:p>
      </dgm:t>
    </dgm:pt>
    <dgm:pt modelId="{530E1067-1612-4B82-B468-A9914DC79108}" type="sibTrans" cxnId="{6DAF1D17-DE80-4A74-A76E-4B4419E2BD38}">
      <dgm:prSet/>
      <dgm:spPr/>
      <dgm:t>
        <a:bodyPr/>
        <a:lstStyle/>
        <a:p>
          <a:endParaRPr lang="en-US" b="1">
            <a:effectLst>
              <a:outerShdw blurRad="50800" dist="38100" dir="5400000" algn="t" rotWithShape="0">
                <a:prstClr val="black">
                  <a:alpha val="40000"/>
                </a:prstClr>
              </a:outerShdw>
            </a:effectLst>
            <a:latin typeface="+mj-lt"/>
            <a:cs typeface="Calibri" panose="020F0502020204030204" pitchFamily="34" charset="0"/>
          </a:endParaRPr>
        </a:p>
      </dgm:t>
    </dgm:pt>
    <dgm:pt modelId="{A4E722C7-16EE-4682-B7F4-2D7D56801D9C}">
      <dgm:prSet phldrT="[Text]"/>
      <dgm:spPr>
        <a:solidFill>
          <a:schemeClr val="accent2"/>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a:effectLst>
                <a:outerShdw blurRad="50800" dist="38100" dir="5400000" algn="t" rotWithShape="0">
                  <a:prstClr val="black">
                    <a:alpha val="40000"/>
                  </a:prstClr>
                </a:outerShdw>
              </a:effectLst>
              <a:latin typeface="+mj-lt"/>
              <a:cs typeface="Calibri" panose="020F0502020204030204" pitchFamily="34" charset="0"/>
            </a:rPr>
            <a:t>NRSA/NLA JSON Import Tool</a:t>
          </a:r>
        </a:p>
      </dgm:t>
    </dgm:pt>
    <dgm:pt modelId="{17A35315-934D-4B25-9643-F0F7C87248DE}" type="parTrans" cxnId="{32FA805C-5136-4DC0-B0AF-514D1AF830EA}">
      <dgm:prSet/>
      <dgm:spPr/>
      <dgm:t>
        <a:bodyPr/>
        <a:lstStyle/>
        <a:p>
          <a:endParaRPr lang="en-US" b="1">
            <a:effectLst>
              <a:outerShdw blurRad="50800" dist="38100" dir="5400000" algn="t" rotWithShape="0">
                <a:prstClr val="black">
                  <a:alpha val="40000"/>
                </a:prstClr>
              </a:outerShdw>
            </a:effectLst>
            <a:latin typeface="+mj-lt"/>
            <a:cs typeface="Calibri" panose="020F0502020204030204" pitchFamily="34" charset="0"/>
          </a:endParaRPr>
        </a:p>
      </dgm:t>
    </dgm:pt>
    <dgm:pt modelId="{A893781C-7345-448D-B3B1-B35AC0572400}" type="sibTrans" cxnId="{32FA805C-5136-4DC0-B0AF-514D1AF830EA}">
      <dgm:prSet/>
      <dgm:spPr/>
      <dgm:t>
        <a:bodyPr/>
        <a:lstStyle/>
        <a:p>
          <a:endParaRPr lang="en-US" b="1">
            <a:effectLst>
              <a:outerShdw blurRad="50800" dist="38100" dir="5400000" algn="t" rotWithShape="0">
                <a:prstClr val="black">
                  <a:alpha val="40000"/>
                </a:prstClr>
              </a:outerShdw>
            </a:effectLst>
            <a:latin typeface="+mj-lt"/>
            <a:cs typeface="Calibri" panose="020F0502020204030204" pitchFamily="34" charset="0"/>
          </a:endParaRPr>
        </a:p>
      </dgm:t>
    </dgm:pt>
    <dgm:pt modelId="{B5549C3B-7B36-4152-845B-B0DAE995BBBF}">
      <dgm:prSet phldrT="[Text]"/>
      <dgm:spPr>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a:effectLst>
                <a:outerShdw blurRad="50800" dist="38100" dir="5400000" algn="t" rotWithShape="0">
                  <a:prstClr val="black">
                    <a:alpha val="40000"/>
                  </a:prstClr>
                </a:outerShdw>
              </a:effectLst>
              <a:latin typeface="+mj-lt"/>
              <a:cs typeface="Calibri" panose="020F0502020204030204" pitchFamily="34" charset="0"/>
            </a:rPr>
            <a:t>OWRB Database</a:t>
          </a:r>
        </a:p>
      </dgm:t>
    </dgm:pt>
    <dgm:pt modelId="{F2CC8A40-58FC-48D1-8183-D9F25E41B26E}" type="parTrans" cxnId="{CB9C6EB8-82A7-476E-80A8-CBA7F20C14F2}">
      <dgm:prSet/>
      <dgm:spPr/>
      <dgm:t>
        <a:bodyPr/>
        <a:lstStyle/>
        <a:p>
          <a:endParaRPr lang="en-US" b="1">
            <a:effectLst>
              <a:outerShdw blurRad="50800" dist="38100" dir="5400000" algn="t" rotWithShape="0">
                <a:prstClr val="black">
                  <a:alpha val="40000"/>
                </a:prstClr>
              </a:outerShdw>
            </a:effectLst>
            <a:latin typeface="+mj-lt"/>
            <a:cs typeface="Calibri" panose="020F0502020204030204" pitchFamily="34" charset="0"/>
          </a:endParaRPr>
        </a:p>
      </dgm:t>
    </dgm:pt>
    <dgm:pt modelId="{2D96877F-427F-42F7-89E2-87C53CA0B532}" type="sibTrans" cxnId="{CB9C6EB8-82A7-476E-80A8-CBA7F20C14F2}">
      <dgm:prSet/>
      <dgm:spPr/>
      <dgm:t>
        <a:bodyPr/>
        <a:lstStyle/>
        <a:p>
          <a:endParaRPr lang="en-US" b="1">
            <a:effectLst>
              <a:outerShdw blurRad="50800" dist="38100" dir="5400000" algn="t" rotWithShape="0">
                <a:prstClr val="black">
                  <a:alpha val="40000"/>
                </a:prstClr>
              </a:outerShdw>
            </a:effectLst>
            <a:latin typeface="+mj-lt"/>
            <a:cs typeface="Calibri" panose="020F0502020204030204" pitchFamily="34" charset="0"/>
          </a:endParaRPr>
        </a:p>
      </dgm:t>
    </dgm:pt>
    <dgm:pt modelId="{FEB7B0B5-CCA5-4104-AFD1-4C5805FE36D8}">
      <dgm:prSet phldrT="[Text]"/>
      <dgm:spPr>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a:effectLst>
                <a:outerShdw blurRad="50800" dist="38100" dir="5400000" algn="t" rotWithShape="0">
                  <a:prstClr val="black">
                    <a:alpha val="40000"/>
                  </a:prstClr>
                </a:outerShdw>
              </a:effectLst>
              <a:latin typeface="+mj-lt"/>
              <a:cs typeface="Calibri" panose="020F0502020204030204" pitchFamily="34" charset="0"/>
            </a:rPr>
            <a:t>WQX</a:t>
          </a:r>
        </a:p>
      </dgm:t>
    </dgm:pt>
    <dgm:pt modelId="{492B0B4B-1CDF-4680-93A0-59553BD54815}" type="parTrans" cxnId="{65F6CD89-251B-4DFF-8FC5-EC756AB6D5EF}">
      <dgm:prSet/>
      <dgm:spPr/>
      <dgm:t>
        <a:bodyPr/>
        <a:lstStyle/>
        <a:p>
          <a:endParaRPr lang="en-US" b="1">
            <a:effectLst>
              <a:outerShdw blurRad="50800" dist="38100" dir="5400000" algn="t" rotWithShape="0">
                <a:prstClr val="black">
                  <a:alpha val="40000"/>
                </a:prstClr>
              </a:outerShdw>
            </a:effectLst>
            <a:latin typeface="+mj-lt"/>
            <a:cs typeface="Calibri" panose="020F0502020204030204" pitchFamily="34" charset="0"/>
          </a:endParaRPr>
        </a:p>
      </dgm:t>
    </dgm:pt>
    <dgm:pt modelId="{96CE714C-0A66-49D0-A11B-0FE5A41E11CE}" type="sibTrans" cxnId="{65F6CD89-251B-4DFF-8FC5-EC756AB6D5EF}">
      <dgm:prSet/>
      <dgm:spPr/>
      <dgm:t>
        <a:bodyPr/>
        <a:lstStyle/>
        <a:p>
          <a:endParaRPr lang="en-US" b="1">
            <a:effectLst>
              <a:outerShdw blurRad="50800" dist="38100" dir="5400000" algn="t" rotWithShape="0">
                <a:prstClr val="black">
                  <a:alpha val="40000"/>
                </a:prstClr>
              </a:outerShdw>
            </a:effectLst>
            <a:latin typeface="+mj-lt"/>
            <a:cs typeface="Calibri" panose="020F0502020204030204" pitchFamily="34" charset="0"/>
          </a:endParaRPr>
        </a:p>
      </dgm:t>
    </dgm:pt>
    <dgm:pt modelId="{0E3F6E85-3610-46F5-88EB-91C903DFC2E3}" type="pres">
      <dgm:prSet presAssocID="{2141A4EA-6BB8-4443-BA92-88865B87576F}" presName="Name0" presStyleCnt="0">
        <dgm:presLayoutVars>
          <dgm:dir/>
          <dgm:animLvl val="lvl"/>
          <dgm:resizeHandles val="exact"/>
        </dgm:presLayoutVars>
      </dgm:prSet>
      <dgm:spPr/>
    </dgm:pt>
    <dgm:pt modelId="{17FC3AAC-CD29-49B2-982A-908EFDA6F271}" type="pres">
      <dgm:prSet presAssocID="{34D4B3A7-7CAA-470F-B67E-95ED051DBC09}" presName="parTxOnly" presStyleLbl="node1" presStyleIdx="0" presStyleCnt="5">
        <dgm:presLayoutVars>
          <dgm:chMax val="0"/>
          <dgm:chPref val="0"/>
          <dgm:bulletEnabled val="1"/>
        </dgm:presLayoutVars>
      </dgm:prSet>
      <dgm:spPr/>
    </dgm:pt>
    <dgm:pt modelId="{7E533EC7-37EB-4889-848E-F7E796E70AE6}" type="pres">
      <dgm:prSet presAssocID="{54939B88-3E9A-47E7-BE7B-3C1087A073EB}" presName="parTxOnlySpac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D1DE0643-7C4F-4E5B-8335-B93E80ED1292}" type="pres">
      <dgm:prSet presAssocID="{3AFF839C-B994-4308-AEA4-3ADAC0A79FD1}" presName="parTxOnly" presStyleLbl="node1" presStyleIdx="1" presStyleCnt="5">
        <dgm:presLayoutVars>
          <dgm:chMax val="0"/>
          <dgm:chPref val="0"/>
          <dgm:bulletEnabled val="1"/>
        </dgm:presLayoutVars>
      </dgm:prSet>
      <dgm:spPr/>
    </dgm:pt>
    <dgm:pt modelId="{A9A3D0DB-BA30-4DDC-9A3F-6D91861480BC}" type="pres">
      <dgm:prSet presAssocID="{530E1067-1612-4B82-B468-A9914DC79108}" presName="parTxOnlySpac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1FD2487D-9ACF-41AD-8C93-165A80117125}" type="pres">
      <dgm:prSet presAssocID="{A4E722C7-16EE-4682-B7F4-2D7D56801D9C}" presName="parTxOnly" presStyleLbl="node1" presStyleIdx="2" presStyleCnt="5">
        <dgm:presLayoutVars>
          <dgm:chMax val="0"/>
          <dgm:chPref val="0"/>
          <dgm:bulletEnabled val="1"/>
        </dgm:presLayoutVars>
      </dgm:prSet>
      <dgm:spPr/>
    </dgm:pt>
    <dgm:pt modelId="{A39484C5-AB96-413A-9E5A-58EBA5F66AEA}" type="pres">
      <dgm:prSet presAssocID="{A893781C-7345-448D-B3B1-B35AC0572400}" presName="parTxOnlySpac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846A4175-9F57-46DD-880B-F23E6398C884}" type="pres">
      <dgm:prSet presAssocID="{B5549C3B-7B36-4152-845B-B0DAE995BBBF}" presName="parTxOnly" presStyleLbl="node1" presStyleIdx="3" presStyleCnt="5">
        <dgm:presLayoutVars>
          <dgm:chMax val="0"/>
          <dgm:chPref val="0"/>
          <dgm:bulletEnabled val="1"/>
        </dgm:presLayoutVars>
      </dgm:prSet>
      <dgm:spPr/>
    </dgm:pt>
    <dgm:pt modelId="{026EB391-9A69-41BC-B6A8-17A6E48214A9}" type="pres">
      <dgm:prSet presAssocID="{2D96877F-427F-42F7-89E2-87C53CA0B532}" presName="parTxOnlySpac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40AB3A70-8B62-427B-BEF9-1C1D9893FF87}" type="pres">
      <dgm:prSet presAssocID="{FEB7B0B5-CCA5-4104-AFD1-4C5805FE36D8}" presName="parTxOnly" presStyleLbl="node1" presStyleIdx="4" presStyleCnt="5">
        <dgm:presLayoutVars>
          <dgm:chMax val="0"/>
          <dgm:chPref val="0"/>
          <dgm:bulletEnabled val="1"/>
        </dgm:presLayoutVars>
      </dgm:prSet>
      <dgm:spPr/>
    </dgm:pt>
  </dgm:ptLst>
  <dgm:cxnLst>
    <dgm:cxn modelId="{6DAF1D17-DE80-4A74-A76E-4B4419E2BD38}" srcId="{2141A4EA-6BB8-4443-BA92-88865B87576F}" destId="{3AFF839C-B994-4308-AEA4-3ADAC0A79FD1}" srcOrd="1" destOrd="0" parTransId="{5BA67851-DD61-41C7-AC4A-05B8967AF054}" sibTransId="{530E1067-1612-4B82-B468-A9914DC79108}"/>
    <dgm:cxn modelId="{13657228-26EC-495F-8A34-A26F8B6EFD6B}" srcId="{2141A4EA-6BB8-4443-BA92-88865B87576F}" destId="{34D4B3A7-7CAA-470F-B67E-95ED051DBC09}" srcOrd="0" destOrd="0" parTransId="{A60D1D3C-B64E-4342-98A8-D212A15207BA}" sibTransId="{54939B88-3E9A-47E7-BE7B-3C1087A073EB}"/>
    <dgm:cxn modelId="{32FA805C-5136-4DC0-B0AF-514D1AF830EA}" srcId="{2141A4EA-6BB8-4443-BA92-88865B87576F}" destId="{A4E722C7-16EE-4682-B7F4-2D7D56801D9C}" srcOrd="2" destOrd="0" parTransId="{17A35315-934D-4B25-9643-F0F7C87248DE}" sibTransId="{A893781C-7345-448D-B3B1-B35AC0572400}"/>
    <dgm:cxn modelId="{EB0F5864-029E-4648-B49B-261D66255E52}" type="presOf" srcId="{34D4B3A7-7CAA-470F-B67E-95ED051DBC09}" destId="{17FC3AAC-CD29-49B2-982A-908EFDA6F271}" srcOrd="0" destOrd="0" presId="urn:microsoft.com/office/officeart/2005/8/layout/chevron1"/>
    <dgm:cxn modelId="{71655A45-9ABA-4C9D-92CA-964A96B74F7E}" type="presOf" srcId="{3AFF839C-B994-4308-AEA4-3ADAC0A79FD1}" destId="{D1DE0643-7C4F-4E5B-8335-B93E80ED1292}" srcOrd="0" destOrd="0" presId="urn:microsoft.com/office/officeart/2005/8/layout/chevron1"/>
    <dgm:cxn modelId="{26A4804B-9CEA-48E8-901A-01D97DEB1ABC}" type="presOf" srcId="{B5549C3B-7B36-4152-845B-B0DAE995BBBF}" destId="{846A4175-9F57-46DD-880B-F23E6398C884}" srcOrd="0" destOrd="0" presId="urn:microsoft.com/office/officeart/2005/8/layout/chevron1"/>
    <dgm:cxn modelId="{ED3BB683-8D9A-4DB1-955C-D553B251022B}" type="presOf" srcId="{FEB7B0B5-CCA5-4104-AFD1-4C5805FE36D8}" destId="{40AB3A70-8B62-427B-BEF9-1C1D9893FF87}" srcOrd="0" destOrd="0" presId="urn:microsoft.com/office/officeart/2005/8/layout/chevron1"/>
    <dgm:cxn modelId="{7B3BE385-3E1B-42AF-935E-A5E93F44B43E}" type="presOf" srcId="{2141A4EA-6BB8-4443-BA92-88865B87576F}" destId="{0E3F6E85-3610-46F5-88EB-91C903DFC2E3}" srcOrd="0" destOrd="0" presId="urn:microsoft.com/office/officeart/2005/8/layout/chevron1"/>
    <dgm:cxn modelId="{65F6CD89-251B-4DFF-8FC5-EC756AB6D5EF}" srcId="{2141A4EA-6BB8-4443-BA92-88865B87576F}" destId="{FEB7B0B5-CCA5-4104-AFD1-4C5805FE36D8}" srcOrd="4" destOrd="0" parTransId="{492B0B4B-1CDF-4680-93A0-59553BD54815}" sibTransId="{96CE714C-0A66-49D0-A11B-0FE5A41E11CE}"/>
    <dgm:cxn modelId="{CB9C6EB8-82A7-476E-80A8-CBA7F20C14F2}" srcId="{2141A4EA-6BB8-4443-BA92-88865B87576F}" destId="{B5549C3B-7B36-4152-845B-B0DAE995BBBF}" srcOrd="3" destOrd="0" parTransId="{F2CC8A40-58FC-48D1-8183-D9F25E41B26E}" sibTransId="{2D96877F-427F-42F7-89E2-87C53CA0B532}"/>
    <dgm:cxn modelId="{A61345E0-EB32-4BDC-B16C-EC33D419D49F}" type="presOf" srcId="{A4E722C7-16EE-4682-B7F4-2D7D56801D9C}" destId="{1FD2487D-9ACF-41AD-8C93-165A80117125}" srcOrd="0" destOrd="0" presId="urn:microsoft.com/office/officeart/2005/8/layout/chevron1"/>
    <dgm:cxn modelId="{93A6F31A-969D-4585-B2A6-064258DC1E95}" type="presParOf" srcId="{0E3F6E85-3610-46F5-88EB-91C903DFC2E3}" destId="{17FC3AAC-CD29-49B2-982A-908EFDA6F271}" srcOrd="0" destOrd="0" presId="urn:microsoft.com/office/officeart/2005/8/layout/chevron1"/>
    <dgm:cxn modelId="{C0F97719-F653-4710-B54E-48107B66C895}" type="presParOf" srcId="{0E3F6E85-3610-46F5-88EB-91C903DFC2E3}" destId="{7E533EC7-37EB-4889-848E-F7E796E70AE6}" srcOrd="1" destOrd="0" presId="urn:microsoft.com/office/officeart/2005/8/layout/chevron1"/>
    <dgm:cxn modelId="{756B9102-297D-4EDB-8C01-E1A448D57ECD}" type="presParOf" srcId="{0E3F6E85-3610-46F5-88EB-91C903DFC2E3}" destId="{D1DE0643-7C4F-4E5B-8335-B93E80ED1292}" srcOrd="2" destOrd="0" presId="urn:microsoft.com/office/officeart/2005/8/layout/chevron1"/>
    <dgm:cxn modelId="{C8A7C091-F941-45D4-A9F1-515BF4DB9BA9}" type="presParOf" srcId="{0E3F6E85-3610-46F5-88EB-91C903DFC2E3}" destId="{A9A3D0DB-BA30-4DDC-9A3F-6D91861480BC}" srcOrd="3" destOrd="0" presId="urn:microsoft.com/office/officeart/2005/8/layout/chevron1"/>
    <dgm:cxn modelId="{0EDA784B-40DC-42D8-A6E6-1E08198C1698}" type="presParOf" srcId="{0E3F6E85-3610-46F5-88EB-91C903DFC2E3}" destId="{1FD2487D-9ACF-41AD-8C93-165A80117125}" srcOrd="4" destOrd="0" presId="urn:microsoft.com/office/officeart/2005/8/layout/chevron1"/>
    <dgm:cxn modelId="{010E4677-A923-41DE-A131-9231D12B97D1}" type="presParOf" srcId="{0E3F6E85-3610-46F5-88EB-91C903DFC2E3}" destId="{A39484C5-AB96-413A-9E5A-58EBA5F66AEA}" srcOrd="5" destOrd="0" presId="urn:microsoft.com/office/officeart/2005/8/layout/chevron1"/>
    <dgm:cxn modelId="{90EAC2B4-C148-4946-83AC-D51DF46785A6}" type="presParOf" srcId="{0E3F6E85-3610-46F5-88EB-91C903DFC2E3}" destId="{846A4175-9F57-46DD-880B-F23E6398C884}" srcOrd="6" destOrd="0" presId="urn:microsoft.com/office/officeart/2005/8/layout/chevron1"/>
    <dgm:cxn modelId="{BBEDD044-2490-4DCD-A7F2-7F3B23D9E6B2}" type="presParOf" srcId="{0E3F6E85-3610-46F5-88EB-91C903DFC2E3}" destId="{026EB391-9A69-41BC-B6A8-17A6E48214A9}" srcOrd="7" destOrd="0" presId="urn:microsoft.com/office/officeart/2005/8/layout/chevron1"/>
    <dgm:cxn modelId="{6FA1F4A2-747D-4C8A-BAF3-6A462313170C}" type="presParOf" srcId="{0E3F6E85-3610-46F5-88EB-91C903DFC2E3}" destId="{40AB3A70-8B62-427B-BEF9-1C1D9893FF87}" srcOrd="8" destOrd="0" presId="urn:microsoft.com/office/officeart/2005/8/layout/chevron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89237E-26B8-49C7-B9F5-F1D487C62E9B}">
      <dsp:nvSpPr>
        <dsp:cNvPr id="0" name=""/>
        <dsp:cNvSpPr/>
      </dsp:nvSpPr>
      <dsp:spPr>
        <a:xfrm>
          <a:off x="1987" y="532555"/>
          <a:ext cx="2420896" cy="968358"/>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50800" dist="38100" dir="5400000" algn="t" rotWithShape="0">
                  <a:prstClr val="black">
                    <a:alpha val="40000"/>
                  </a:prstClr>
                </a:outerShdw>
              </a:effectLst>
            </a:rPr>
            <a:t>NRSA/NLA Raw Collection Data</a:t>
          </a:r>
        </a:p>
      </dsp:txBody>
      <dsp:txXfrm>
        <a:off x="486166" y="532555"/>
        <a:ext cx="1452538" cy="968358"/>
      </dsp:txXfrm>
    </dsp:sp>
    <dsp:sp modelId="{89478DB2-9279-4075-AB72-D58FAF50B0C4}">
      <dsp:nvSpPr>
        <dsp:cNvPr id="0" name=""/>
        <dsp:cNvSpPr/>
      </dsp:nvSpPr>
      <dsp:spPr>
        <a:xfrm>
          <a:off x="2180794" y="532555"/>
          <a:ext cx="2420896" cy="968358"/>
        </a:xfrm>
        <a:prstGeom prst="chevron">
          <a:avLst/>
        </a:prstGeom>
        <a:solidFill>
          <a:schemeClr val="accent3">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50800" dist="38100" dir="5400000" algn="t" rotWithShape="0">
                  <a:prstClr val="black">
                    <a:alpha val="40000"/>
                  </a:prstClr>
                </a:outerShdw>
              </a:effectLst>
            </a:rPr>
            <a:t>OWRB Database</a:t>
          </a:r>
        </a:p>
      </dsp:txBody>
      <dsp:txXfrm>
        <a:off x="2664973" y="532555"/>
        <a:ext cx="1452538" cy="968358"/>
      </dsp:txXfrm>
    </dsp:sp>
    <dsp:sp modelId="{4760CD54-667E-4A34-BFC5-510F0B68875D}">
      <dsp:nvSpPr>
        <dsp:cNvPr id="0" name=""/>
        <dsp:cNvSpPr/>
      </dsp:nvSpPr>
      <dsp:spPr>
        <a:xfrm>
          <a:off x="4359601" y="532555"/>
          <a:ext cx="2420896" cy="968358"/>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50800" dist="38100" dir="5400000" algn="t" rotWithShape="0">
                  <a:prstClr val="black">
                    <a:alpha val="40000"/>
                  </a:prstClr>
                </a:outerShdw>
              </a:effectLst>
            </a:rPr>
            <a:t>WQX</a:t>
          </a:r>
        </a:p>
      </dsp:txBody>
      <dsp:txXfrm>
        <a:off x="4843780" y="532555"/>
        <a:ext cx="1452538" cy="9683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AF300-213A-4938-B8A2-33BAD63EBDBB}">
      <dsp:nvSpPr>
        <dsp:cNvPr id="0" name=""/>
        <dsp:cNvSpPr/>
      </dsp:nvSpPr>
      <dsp:spPr>
        <a:xfrm>
          <a:off x="1117545" y="399449"/>
          <a:ext cx="4083949" cy="1418301"/>
        </a:xfrm>
        <a:prstGeom prst="ellipse">
          <a:avLst/>
        </a:prstGeom>
        <a:solidFill>
          <a:schemeClr val="accent1">
            <a:lumMod val="75000"/>
            <a:alpha val="40000"/>
          </a:schemeClr>
        </a:solidFill>
        <a:ln>
          <a:noFill/>
        </a:ln>
        <a:effectLst/>
      </dsp:spPr>
      <dsp:style>
        <a:lnRef idx="0">
          <a:scrgbClr r="0" g="0" b="0"/>
        </a:lnRef>
        <a:fillRef idx="1">
          <a:scrgbClr r="0" g="0" b="0"/>
        </a:fillRef>
        <a:effectRef idx="0">
          <a:scrgbClr r="0" g="0" b="0"/>
        </a:effectRef>
        <a:fontRef idx="minor"/>
      </dsp:style>
    </dsp:sp>
    <dsp:sp modelId="{EF3B9E9D-9E06-4787-B328-6C571AC22CC0}">
      <dsp:nvSpPr>
        <dsp:cNvPr id="0" name=""/>
        <dsp:cNvSpPr/>
      </dsp:nvSpPr>
      <dsp:spPr>
        <a:xfrm>
          <a:off x="2777323" y="3860643"/>
          <a:ext cx="791463" cy="506536"/>
        </a:xfrm>
        <a:prstGeom prst="downArrow">
          <a:avLst/>
        </a:prstGeom>
        <a:solidFill>
          <a:schemeClr val="accent5"/>
        </a:solidFill>
        <a:ln>
          <a:noFill/>
        </a:ln>
        <a:effectLst/>
        <a:scene3d>
          <a:camera prst="orthographicFront">
            <a:rot lat="0" lon="0" rev="0"/>
          </a:camera>
          <a:lightRig rig="contrasting" dir="t">
            <a:rot lat="0" lon="0" rev="7800000"/>
          </a:lightRig>
        </a:scene3d>
        <a:sp3d>
          <a:bevelT w="139700" h="139700"/>
        </a:sp3d>
      </dsp:spPr>
      <dsp:style>
        <a:lnRef idx="0">
          <a:scrgbClr r="0" g="0" b="0"/>
        </a:lnRef>
        <a:fillRef idx="3">
          <a:scrgbClr r="0" g="0" b="0"/>
        </a:fillRef>
        <a:effectRef idx="2">
          <a:scrgbClr r="0" g="0" b="0"/>
        </a:effectRef>
        <a:fontRef idx="minor"/>
      </dsp:style>
    </dsp:sp>
    <dsp:sp modelId="{6871D950-3B47-4FCB-9340-CCA0FD69BC66}">
      <dsp:nvSpPr>
        <dsp:cNvPr id="0" name=""/>
        <dsp:cNvSpPr/>
      </dsp:nvSpPr>
      <dsp:spPr>
        <a:xfrm>
          <a:off x="1266340" y="4277619"/>
          <a:ext cx="3799023" cy="949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4">
                  <a:lumMod val="75000"/>
                </a:schemeClr>
              </a:solidFill>
              <a:latin typeface="+mj-lt"/>
              <a:cs typeface="Calibri" panose="020F0502020204030204" pitchFamily="34" charset="0"/>
            </a:rPr>
            <a:t>Single Result Locational Element</a:t>
          </a:r>
        </a:p>
      </dsp:txBody>
      <dsp:txXfrm>
        <a:off x="1266340" y="4277619"/>
        <a:ext cx="3799023" cy="949755"/>
      </dsp:txXfrm>
    </dsp:sp>
    <dsp:sp modelId="{1536DE2C-5B94-4A7A-BFF5-6BD7751BFFD1}">
      <dsp:nvSpPr>
        <dsp:cNvPr id="0" name=""/>
        <dsp:cNvSpPr/>
      </dsp:nvSpPr>
      <dsp:spPr>
        <a:xfrm>
          <a:off x="2602330" y="1927290"/>
          <a:ext cx="1424633" cy="1424633"/>
        </a:xfrm>
        <a:prstGeom prst="ellipse">
          <a:avLst/>
        </a:prstGeom>
        <a:solidFill>
          <a:schemeClr val="accent3">
            <a:lumMod val="7500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effectLst>
                <a:outerShdw blurRad="50800" dist="38100" dir="5400000" algn="t" rotWithShape="0">
                  <a:prstClr val="black">
                    <a:alpha val="40000"/>
                  </a:prstClr>
                </a:outerShdw>
              </a:effectLst>
              <a:latin typeface="+mj-lt"/>
              <a:cs typeface="Calibri" panose="020F0502020204030204" pitchFamily="34" charset="0"/>
            </a:rPr>
            <a:t>Station No.</a:t>
          </a:r>
        </a:p>
      </dsp:txBody>
      <dsp:txXfrm>
        <a:off x="2810963" y="2135923"/>
        <a:ext cx="1007367" cy="1007367"/>
      </dsp:txXfrm>
    </dsp:sp>
    <dsp:sp modelId="{26CE8C82-7348-48C4-ACE6-2F265806ADFC}">
      <dsp:nvSpPr>
        <dsp:cNvPr id="0" name=""/>
        <dsp:cNvSpPr/>
      </dsp:nvSpPr>
      <dsp:spPr>
        <a:xfrm>
          <a:off x="1582926" y="858498"/>
          <a:ext cx="1424633" cy="1424633"/>
        </a:xfrm>
        <a:prstGeom prst="ellipse">
          <a:avLst/>
        </a:prstGeom>
        <a:solidFill>
          <a:schemeClr val="accent2"/>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effectLst>
                <a:outerShdw blurRad="50800" dist="38100" dir="5400000" algn="t" rotWithShape="0">
                  <a:prstClr val="black">
                    <a:alpha val="40000"/>
                  </a:prstClr>
                </a:outerShdw>
              </a:effectLst>
              <a:latin typeface="+mj-lt"/>
              <a:cs typeface="Calibri" panose="020F0502020204030204" pitchFamily="34" charset="0"/>
            </a:rPr>
            <a:t>Stream Position</a:t>
          </a:r>
        </a:p>
      </dsp:txBody>
      <dsp:txXfrm>
        <a:off x="1791559" y="1067131"/>
        <a:ext cx="1007367" cy="1007367"/>
      </dsp:txXfrm>
    </dsp:sp>
    <dsp:sp modelId="{4B31904C-7A81-48CF-8634-5ACC50058872}">
      <dsp:nvSpPr>
        <dsp:cNvPr id="0" name=""/>
        <dsp:cNvSpPr/>
      </dsp:nvSpPr>
      <dsp:spPr>
        <a:xfrm>
          <a:off x="3039218" y="514053"/>
          <a:ext cx="1424633" cy="1424633"/>
        </a:xfrm>
        <a:prstGeom prst="ellipse">
          <a:avLst/>
        </a:prstGeom>
        <a:solidFill>
          <a:schemeClr val="accent4"/>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effectLst>
                <a:outerShdw blurRad="50800" dist="38100" dir="5400000" algn="t" rotWithShape="0">
                  <a:prstClr val="black">
                    <a:alpha val="40000"/>
                  </a:prstClr>
                </a:outerShdw>
              </a:effectLst>
              <a:latin typeface="+mj-lt"/>
              <a:cs typeface="Calibri" panose="020F0502020204030204" pitchFamily="34" charset="0"/>
            </a:rPr>
            <a:t>Transect</a:t>
          </a:r>
        </a:p>
      </dsp:txBody>
      <dsp:txXfrm>
        <a:off x="3247851" y="722686"/>
        <a:ext cx="1007367" cy="1007367"/>
      </dsp:txXfrm>
    </dsp:sp>
    <dsp:sp modelId="{F54D4596-5C79-4FF4-849A-42D1A58331D1}">
      <dsp:nvSpPr>
        <dsp:cNvPr id="0" name=""/>
        <dsp:cNvSpPr/>
      </dsp:nvSpPr>
      <dsp:spPr>
        <a:xfrm>
          <a:off x="938453" y="240645"/>
          <a:ext cx="4432193" cy="3545754"/>
        </a:xfrm>
        <a:prstGeom prst="funnel">
          <a:avLst/>
        </a:prstGeom>
        <a:solidFill>
          <a:schemeClr val="accent1">
            <a:lumMod val="40000"/>
            <a:lumOff val="60000"/>
            <a:alpha val="40000"/>
          </a:schemeClr>
        </a:solidFill>
        <a:ln w="635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2041E-46B6-4F05-86B0-9FCF5D752A3B}">
      <dsp:nvSpPr>
        <dsp:cNvPr id="0" name=""/>
        <dsp:cNvSpPr/>
      </dsp:nvSpPr>
      <dsp:spPr>
        <a:xfrm>
          <a:off x="431792" y="0"/>
          <a:ext cx="6040718" cy="5723466"/>
        </a:xfrm>
        <a:prstGeom prst="ellipse">
          <a:avLst/>
        </a:prstGeom>
        <a:solidFill>
          <a:schemeClr val="accent4"/>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5400000" algn="t" rotWithShape="0">
                  <a:prstClr val="black">
                    <a:alpha val="40000"/>
                  </a:prstClr>
                </a:outerShdw>
              </a:effectLst>
              <a:latin typeface="+mn-lt"/>
              <a:cs typeface="Calibri" panose="020F0502020204030204" pitchFamily="34" charset="0"/>
            </a:rPr>
            <a:t>External Database Mapping</a:t>
          </a:r>
        </a:p>
      </dsp:txBody>
      <dsp:txXfrm>
        <a:off x="2319517" y="286173"/>
        <a:ext cx="2265269" cy="572346"/>
      </dsp:txXfrm>
    </dsp:sp>
    <dsp:sp modelId="{73D28B1B-DDD9-4E00-8F25-0CEA0B1FC2F9}">
      <dsp:nvSpPr>
        <dsp:cNvPr id="0" name=""/>
        <dsp:cNvSpPr/>
      </dsp:nvSpPr>
      <dsp:spPr>
        <a:xfrm>
          <a:off x="1019678" y="858520"/>
          <a:ext cx="4864946" cy="4864946"/>
        </a:xfrm>
        <a:prstGeom prst="ellipse">
          <a:avLst/>
        </a:prstGeom>
        <a:solidFill>
          <a:schemeClr val="accent1">
            <a:lumMod val="7500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5400000" algn="t" rotWithShape="0">
                  <a:prstClr val="black">
                    <a:alpha val="40000"/>
                  </a:prstClr>
                </a:outerShdw>
              </a:effectLst>
              <a:latin typeface="+mn-lt"/>
              <a:cs typeface="Calibri" panose="020F0502020204030204" pitchFamily="34" charset="0"/>
            </a:rPr>
            <a:t>Search Function</a:t>
          </a:r>
        </a:p>
      </dsp:txBody>
      <dsp:txXfrm>
        <a:off x="2403147" y="1138254"/>
        <a:ext cx="2098008" cy="559468"/>
      </dsp:txXfrm>
    </dsp:sp>
    <dsp:sp modelId="{CC631957-13EC-4FF3-96B3-E910182A5E73}">
      <dsp:nvSpPr>
        <dsp:cNvPr id="0" name=""/>
        <dsp:cNvSpPr/>
      </dsp:nvSpPr>
      <dsp:spPr>
        <a:xfrm>
          <a:off x="1448938" y="1717040"/>
          <a:ext cx="4006426" cy="4006426"/>
        </a:xfrm>
        <a:prstGeom prst="ellipse">
          <a:avLst/>
        </a:prstGeom>
        <a:solidFill>
          <a:schemeClr val="accent2"/>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5400000" algn="t" rotWithShape="0">
                  <a:prstClr val="black">
                    <a:alpha val="40000"/>
                  </a:prstClr>
                </a:outerShdw>
              </a:effectLst>
              <a:latin typeface="+mn-lt"/>
              <a:cs typeface="Calibri" panose="020F0502020204030204" pitchFamily="34" charset="0"/>
            </a:rPr>
            <a:t>Export Mechanism</a:t>
          </a:r>
        </a:p>
      </dsp:txBody>
      <dsp:txXfrm>
        <a:off x="2415489" y="1993483"/>
        <a:ext cx="2073325" cy="552886"/>
      </dsp:txXfrm>
    </dsp:sp>
    <dsp:sp modelId="{5E0BBD1D-2303-45BF-9B90-88E42512560E}">
      <dsp:nvSpPr>
        <dsp:cNvPr id="0" name=""/>
        <dsp:cNvSpPr/>
      </dsp:nvSpPr>
      <dsp:spPr>
        <a:xfrm>
          <a:off x="1878198" y="2575560"/>
          <a:ext cx="3147906" cy="3147906"/>
        </a:xfrm>
        <a:prstGeom prst="ellipse">
          <a:avLst/>
        </a:prstGeom>
        <a:solidFill>
          <a:schemeClr val="accent5">
            <a:lumMod val="7500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5400000" algn="t" rotWithShape="0">
                  <a:prstClr val="black">
                    <a:alpha val="40000"/>
                  </a:prstClr>
                </a:outerShdw>
              </a:effectLst>
              <a:latin typeface="+mn-lt"/>
              <a:cs typeface="Calibri" panose="020F0502020204030204" pitchFamily="34" charset="0"/>
            </a:rPr>
            <a:t>Import Mechanism</a:t>
          </a:r>
        </a:p>
      </dsp:txBody>
      <dsp:txXfrm>
        <a:off x="2602217" y="2858871"/>
        <a:ext cx="1699869" cy="566623"/>
      </dsp:txXfrm>
    </dsp:sp>
    <dsp:sp modelId="{08CE9CA5-1649-4BE0-9B87-97DFE9CF963A}">
      <dsp:nvSpPr>
        <dsp:cNvPr id="0" name=""/>
        <dsp:cNvSpPr/>
      </dsp:nvSpPr>
      <dsp:spPr>
        <a:xfrm>
          <a:off x="2307458" y="3434080"/>
          <a:ext cx="2289386" cy="2289386"/>
        </a:xfrm>
        <a:prstGeom prst="ellipse">
          <a:avLst/>
        </a:prstGeom>
        <a:solidFill>
          <a:schemeClr val="accent3">
            <a:lumMod val="7500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50800" dist="38100" dir="5400000" algn="t" rotWithShape="0">
                  <a:prstClr val="black">
                    <a:alpha val="40000"/>
                  </a:prstClr>
                </a:outerShdw>
              </a:effectLst>
              <a:latin typeface="+mn-lt"/>
              <a:cs typeface="Calibri" panose="020F0502020204030204" pitchFamily="34" charset="0"/>
            </a:rPr>
            <a:t>Internal Storage</a:t>
          </a:r>
        </a:p>
      </dsp:txBody>
      <dsp:txXfrm>
        <a:off x="2642731" y="4006426"/>
        <a:ext cx="1618840" cy="11446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2041E-46B6-4F05-86B0-9FCF5D752A3B}">
      <dsp:nvSpPr>
        <dsp:cNvPr id="0" name=""/>
        <dsp:cNvSpPr/>
      </dsp:nvSpPr>
      <dsp:spPr>
        <a:xfrm>
          <a:off x="431792" y="0"/>
          <a:ext cx="6040718" cy="5723466"/>
        </a:xfrm>
        <a:prstGeom prst="ellipse">
          <a:avLst/>
        </a:prstGeom>
        <a:solidFill>
          <a:schemeClr val="accent4"/>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5400000" algn="t" rotWithShape="0">
                  <a:prstClr val="black">
                    <a:alpha val="40000"/>
                  </a:prstClr>
                </a:outerShdw>
              </a:effectLst>
              <a:latin typeface="+mn-lt"/>
              <a:cs typeface="Calibri" panose="020F0502020204030204" pitchFamily="34" charset="0"/>
            </a:rPr>
            <a:t>External Database Mapping</a:t>
          </a:r>
        </a:p>
      </dsp:txBody>
      <dsp:txXfrm>
        <a:off x="2319517" y="286173"/>
        <a:ext cx="2265269" cy="572346"/>
      </dsp:txXfrm>
    </dsp:sp>
    <dsp:sp modelId="{73D28B1B-DDD9-4E00-8F25-0CEA0B1FC2F9}">
      <dsp:nvSpPr>
        <dsp:cNvPr id="0" name=""/>
        <dsp:cNvSpPr/>
      </dsp:nvSpPr>
      <dsp:spPr>
        <a:xfrm>
          <a:off x="1019678" y="858520"/>
          <a:ext cx="4864946" cy="4864946"/>
        </a:xfrm>
        <a:prstGeom prst="ellipse">
          <a:avLst/>
        </a:prstGeom>
        <a:solidFill>
          <a:schemeClr val="accent1">
            <a:lumMod val="7500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5400000" algn="t" rotWithShape="0">
                  <a:prstClr val="black">
                    <a:alpha val="40000"/>
                  </a:prstClr>
                </a:outerShdw>
              </a:effectLst>
              <a:latin typeface="+mn-lt"/>
              <a:cs typeface="Calibri" panose="020F0502020204030204" pitchFamily="34" charset="0"/>
            </a:rPr>
            <a:t>Search Function</a:t>
          </a:r>
        </a:p>
      </dsp:txBody>
      <dsp:txXfrm>
        <a:off x="2403147" y="1138254"/>
        <a:ext cx="2098008" cy="559468"/>
      </dsp:txXfrm>
    </dsp:sp>
    <dsp:sp modelId="{CC631957-13EC-4FF3-96B3-E910182A5E73}">
      <dsp:nvSpPr>
        <dsp:cNvPr id="0" name=""/>
        <dsp:cNvSpPr/>
      </dsp:nvSpPr>
      <dsp:spPr>
        <a:xfrm>
          <a:off x="1448938" y="1717040"/>
          <a:ext cx="4006426" cy="4006426"/>
        </a:xfrm>
        <a:prstGeom prst="ellipse">
          <a:avLst/>
        </a:prstGeom>
        <a:solidFill>
          <a:schemeClr val="accent2"/>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5400000" algn="t" rotWithShape="0">
                  <a:prstClr val="black">
                    <a:alpha val="40000"/>
                  </a:prstClr>
                </a:outerShdw>
              </a:effectLst>
              <a:latin typeface="+mn-lt"/>
              <a:cs typeface="Calibri" panose="020F0502020204030204" pitchFamily="34" charset="0"/>
            </a:rPr>
            <a:t>Export Mechanism</a:t>
          </a:r>
        </a:p>
      </dsp:txBody>
      <dsp:txXfrm>
        <a:off x="2415489" y="1993483"/>
        <a:ext cx="2073325" cy="552886"/>
      </dsp:txXfrm>
    </dsp:sp>
    <dsp:sp modelId="{5E0BBD1D-2303-45BF-9B90-88E42512560E}">
      <dsp:nvSpPr>
        <dsp:cNvPr id="0" name=""/>
        <dsp:cNvSpPr/>
      </dsp:nvSpPr>
      <dsp:spPr>
        <a:xfrm>
          <a:off x="1878198" y="2575560"/>
          <a:ext cx="3147906" cy="3147906"/>
        </a:xfrm>
        <a:prstGeom prst="ellipse">
          <a:avLst/>
        </a:prstGeom>
        <a:solidFill>
          <a:schemeClr val="accent5">
            <a:lumMod val="7500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50800" dist="38100" dir="5400000" algn="t" rotWithShape="0">
                  <a:prstClr val="black">
                    <a:alpha val="40000"/>
                  </a:prstClr>
                </a:outerShdw>
              </a:effectLst>
              <a:latin typeface="+mn-lt"/>
              <a:cs typeface="Calibri" panose="020F0502020204030204" pitchFamily="34" charset="0"/>
            </a:rPr>
            <a:t>Import Mechanism</a:t>
          </a:r>
        </a:p>
      </dsp:txBody>
      <dsp:txXfrm>
        <a:off x="2602217" y="2858871"/>
        <a:ext cx="1699869" cy="566623"/>
      </dsp:txXfrm>
    </dsp:sp>
    <dsp:sp modelId="{08CE9CA5-1649-4BE0-9B87-97DFE9CF963A}">
      <dsp:nvSpPr>
        <dsp:cNvPr id="0" name=""/>
        <dsp:cNvSpPr/>
      </dsp:nvSpPr>
      <dsp:spPr>
        <a:xfrm>
          <a:off x="2307458" y="3434080"/>
          <a:ext cx="2289386" cy="2289386"/>
        </a:xfrm>
        <a:prstGeom prst="ellipse">
          <a:avLst/>
        </a:prstGeom>
        <a:solidFill>
          <a:schemeClr val="accent3">
            <a:lumMod val="7500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50800" dist="38100" dir="5400000" algn="t" rotWithShape="0">
                  <a:prstClr val="black">
                    <a:alpha val="40000"/>
                  </a:prstClr>
                </a:outerShdw>
              </a:effectLst>
              <a:latin typeface="+mn-lt"/>
              <a:cs typeface="Calibri" panose="020F0502020204030204" pitchFamily="34" charset="0"/>
            </a:rPr>
            <a:t>Internal Storage</a:t>
          </a:r>
        </a:p>
      </dsp:txBody>
      <dsp:txXfrm>
        <a:off x="2642731" y="4006426"/>
        <a:ext cx="1618840" cy="11446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0163D-CE8A-4B1A-A30B-BA237F565D0A}">
      <dsp:nvSpPr>
        <dsp:cNvPr id="0" name=""/>
        <dsp:cNvSpPr/>
      </dsp:nvSpPr>
      <dsp:spPr>
        <a:xfrm>
          <a:off x="194123" y="0"/>
          <a:ext cx="7082528" cy="4426580"/>
        </a:xfrm>
        <a:prstGeom prst="swooshArrow">
          <a:avLst>
            <a:gd name="adj1" fmla="val 25000"/>
            <a:gd name="adj2" fmla="val 25000"/>
          </a:avLst>
        </a:prstGeom>
        <a:solidFill>
          <a:schemeClr val="accent1">
            <a:lumMod val="60000"/>
            <a:lumOff val="4000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2">
          <a:scrgbClr r="0" g="0" b="0"/>
        </a:effectRef>
        <a:fontRef idx="minor"/>
      </dsp:style>
    </dsp:sp>
    <dsp:sp modelId="{C0EDFEAC-97FC-4AD0-B24A-AB648E13F393}">
      <dsp:nvSpPr>
        <dsp:cNvPr id="0" name=""/>
        <dsp:cNvSpPr/>
      </dsp:nvSpPr>
      <dsp:spPr>
        <a:xfrm>
          <a:off x="837498" y="3234483"/>
          <a:ext cx="271406" cy="277141"/>
        </a:xfrm>
        <a:prstGeom prst="ellipse">
          <a:avLst/>
        </a:prstGeom>
        <a:solidFill>
          <a:schemeClr val="accent3"/>
        </a:solidFill>
        <a:ln>
          <a:noFill/>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0">
          <a:scrgbClr r="0" g="0" b="0"/>
        </a:lnRef>
        <a:fillRef idx="3">
          <a:scrgbClr r="0" g="0" b="0"/>
        </a:fillRef>
        <a:effectRef idx="3">
          <a:scrgbClr r="0" g="0" b="0"/>
        </a:effectRef>
        <a:fontRef idx="minor">
          <a:schemeClr val="lt1"/>
        </a:fontRef>
      </dsp:style>
    </dsp:sp>
    <dsp:sp modelId="{D774831B-DDA9-4CF5-8474-43C451401317}">
      <dsp:nvSpPr>
        <dsp:cNvPr id="0" name=""/>
        <dsp:cNvSpPr/>
      </dsp:nvSpPr>
      <dsp:spPr>
        <a:xfrm>
          <a:off x="961763" y="3345483"/>
          <a:ext cx="1491278" cy="1053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316" tIns="0" rIns="0" bIns="0" numCol="1" spcCol="1270" anchor="t" anchorCtr="0">
          <a:noAutofit/>
        </a:bodyPr>
        <a:lstStyle/>
        <a:p>
          <a:pPr marL="0" lvl="0" indent="0" algn="ctr" defTabSz="800100">
            <a:lnSpc>
              <a:spcPct val="90000"/>
            </a:lnSpc>
            <a:spcBef>
              <a:spcPct val="0"/>
            </a:spcBef>
            <a:spcAft>
              <a:spcPct val="35000"/>
            </a:spcAft>
            <a:buNone/>
          </a:pPr>
          <a:r>
            <a:rPr lang="en-US" sz="1800" b="1" kern="1200" dirty="0">
              <a:solidFill>
                <a:schemeClr val="accent4">
                  <a:lumMod val="75000"/>
                </a:schemeClr>
              </a:solidFill>
            </a:rPr>
            <a:t>Transect A</a:t>
          </a:r>
        </a:p>
      </dsp:txBody>
      <dsp:txXfrm>
        <a:off x="961763" y="3345483"/>
        <a:ext cx="1491278" cy="1053526"/>
      </dsp:txXfrm>
    </dsp:sp>
    <dsp:sp modelId="{032D9DF2-9000-4EAA-97D2-AB46ECE34893}">
      <dsp:nvSpPr>
        <dsp:cNvPr id="0" name=""/>
        <dsp:cNvSpPr/>
      </dsp:nvSpPr>
      <dsp:spPr>
        <a:xfrm>
          <a:off x="1908959" y="2141007"/>
          <a:ext cx="550709" cy="525251"/>
        </a:xfrm>
        <a:prstGeom prst="ellipse">
          <a:avLst/>
        </a:prstGeom>
        <a:solidFill>
          <a:schemeClr val="accent3"/>
        </a:solidFill>
        <a:ln>
          <a:noFill/>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0">
          <a:scrgbClr r="0" g="0" b="0"/>
        </a:lnRef>
        <a:fillRef idx="3">
          <a:scrgbClr r="0" g="0" b="0"/>
        </a:fillRef>
        <a:effectRef idx="3">
          <a:scrgbClr r="0" g="0" b="0"/>
        </a:effectRef>
        <a:fontRef idx="minor">
          <a:schemeClr val="lt1"/>
        </a:fontRef>
      </dsp:style>
    </dsp:sp>
    <dsp:sp modelId="{714B3704-068B-4DDA-AE31-D1AD97D63592}">
      <dsp:nvSpPr>
        <dsp:cNvPr id="0" name=""/>
        <dsp:cNvSpPr/>
      </dsp:nvSpPr>
      <dsp:spPr>
        <a:xfrm>
          <a:off x="2190509" y="2403632"/>
          <a:ext cx="1695453" cy="2022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115" tIns="0" rIns="0" bIns="0" numCol="1" spcCol="1270" anchor="t" anchorCtr="0">
          <a:noAutofit/>
        </a:bodyPr>
        <a:lstStyle/>
        <a:p>
          <a:pPr marL="0" lvl="0" indent="0" algn="ctr" defTabSz="800100">
            <a:lnSpc>
              <a:spcPct val="90000"/>
            </a:lnSpc>
            <a:spcBef>
              <a:spcPct val="0"/>
            </a:spcBef>
            <a:spcAft>
              <a:spcPct val="35000"/>
            </a:spcAft>
            <a:buNone/>
          </a:pPr>
          <a:r>
            <a:rPr lang="en-US" sz="1800" b="1" kern="1200" dirty="0">
              <a:solidFill>
                <a:schemeClr val="accent4">
                  <a:lumMod val="75000"/>
                </a:schemeClr>
              </a:solidFill>
            </a:rPr>
            <a:t>Transect B</a:t>
          </a:r>
        </a:p>
      </dsp:txBody>
      <dsp:txXfrm>
        <a:off x="2190509" y="2403632"/>
        <a:ext cx="1695453" cy="2022947"/>
      </dsp:txXfrm>
    </dsp:sp>
    <dsp:sp modelId="{316026A8-14A8-46F9-ADB9-DD820FDD2B03}">
      <dsp:nvSpPr>
        <dsp:cNvPr id="0" name=""/>
        <dsp:cNvSpPr/>
      </dsp:nvSpPr>
      <dsp:spPr>
        <a:xfrm>
          <a:off x="3315263" y="1323197"/>
          <a:ext cx="769422" cy="735511"/>
        </a:xfrm>
        <a:prstGeom prst="ellipse">
          <a:avLst/>
        </a:prstGeom>
        <a:solidFill>
          <a:schemeClr val="accent3"/>
        </a:solidFill>
        <a:ln>
          <a:noFill/>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0">
          <a:scrgbClr r="0" g="0" b="0"/>
        </a:lnRef>
        <a:fillRef idx="3">
          <a:scrgbClr r="0" g="0" b="0"/>
        </a:fillRef>
        <a:effectRef idx="3">
          <a:scrgbClr r="0" g="0" b="0"/>
        </a:effectRef>
        <a:fontRef idx="minor">
          <a:schemeClr val="lt1"/>
        </a:fontRef>
      </dsp:style>
    </dsp:sp>
    <dsp:sp modelId="{BEE48B87-31D4-4BE0-A778-95139BAEB060}">
      <dsp:nvSpPr>
        <dsp:cNvPr id="0" name=""/>
        <dsp:cNvSpPr/>
      </dsp:nvSpPr>
      <dsp:spPr>
        <a:xfrm>
          <a:off x="3827781" y="1690953"/>
          <a:ext cx="1617650" cy="2735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903" tIns="0" rIns="0" bIns="0" numCol="1" spcCol="1270" anchor="t" anchorCtr="0">
          <a:noAutofit/>
        </a:bodyPr>
        <a:lstStyle/>
        <a:p>
          <a:pPr marL="0" lvl="0" indent="0" algn="ctr" defTabSz="800100">
            <a:lnSpc>
              <a:spcPct val="90000"/>
            </a:lnSpc>
            <a:spcBef>
              <a:spcPct val="0"/>
            </a:spcBef>
            <a:spcAft>
              <a:spcPct val="35000"/>
            </a:spcAft>
            <a:buNone/>
          </a:pPr>
          <a:r>
            <a:rPr lang="en-US" sz="1800" b="1" kern="1200" dirty="0">
              <a:solidFill>
                <a:schemeClr val="accent4">
                  <a:lumMod val="75000"/>
                </a:schemeClr>
              </a:solidFill>
            </a:rPr>
            <a:t>Transect C</a:t>
          </a:r>
        </a:p>
      </dsp:txBody>
      <dsp:txXfrm>
        <a:off x="3827781" y="1690953"/>
        <a:ext cx="1617650" cy="2735626"/>
      </dsp:txXfrm>
    </dsp:sp>
    <dsp:sp modelId="{09C424F5-594E-40A0-B07D-10D79E6C4677}">
      <dsp:nvSpPr>
        <dsp:cNvPr id="0" name=""/>
        <dsp:cNvSpPr/>
      </dsp:nvSpPr>
      <dsp:spPr>
        <a:xfrm>
          <a:off x="4924322" y="821670"/>
          <a:ext cx="880094" cy="862102"/>
        </a:xfrm>
        <a:prstGeom prst="ellipse">
          <a:avLst/>
        </a:prstGeom>
        <a:solidFill>
          <a:schemeClr val="accent3"/>
        </a:solidFill>
        <a:ln>
          <a:noFill/>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0">
          <a:scrgbClr r="0" g="0" b="0"/>
        </a:lnRef>
        <a:fillRef idx="3">
          <a:scrgbClr r="0" g="0" b="0"/>
        </a:fillRef>
        <a:effectRef idx="3">
          <a:scrgbClr r="0" g="0" b="0"/>
        </a:effectRef>
        <a:fontRef idx="minor">
          <a:schemeClr val="lt1"/>
        </a:fontRef>
      </dsp:style>
    </dsp:sp>
    <dsp:sp modelId="{8027DBDC-CA98-40DD-B6C5-2C741B4F46E1}">
      <dsp:nvSpPr>
        <dsp:cNvPr id="0" name=""/>
        <dsp:cNvSpPr/>
      </dsp:nvSpPr>
      <dsp:spPr>
        <a:xfrm>
          <a:off x="5584910" y="1252722"/>
          <a:ext cx="1487330" cy="3173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455"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solidFill>
                <a:schemeClr val="accent4">
                  <a:lumMod val="75000"/>
                </a:schemeClr>
              </a:solidFill>
            </a:rPr>
            <a:t>Etc</a:t>
          </a:r>
          <a:r>
            <a:rPr lang="en-US" sz="1800" kern="1200" dirty="0"/>
            <a:t>.</a:t>
          </a:r>
        </a:p>
      </dsp:txBody>
      <dsp:txXfrm>
        <a:off x="5584910" y="1252722"/>
        <a:ext cx="1487330" cy="31738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C3AAC-CD29-49B2-982A-908EFDA6F271}">
      <dsp:nvSpPr>
        <dsp:cNvPr id="0" name=""/>
        <dsp:cNvSpPr/>
      </dsp:nvSpPr>
      <dsp:spPr>
        <a:xfrm>
          <a:off x="2391" y="368266"/>
          <a:ext cx="2128570" cy="851428"/>
        </a:xfrm>
        <a:prstGeom prst="chevron">
          <a:avLst/>
        </a:prstGeom>
        <a:solidFill>
          <a:schemeClr val="accent4"/>
        </a:solidFill>
        <a:ln w="28575">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3">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outerShdw blurRad="50800" dist="38100" dir="5400000" algn="t" rotWithShape="0">
                  <a:prstClr val="black">
                    <a:alpha val="40000"/>
                  </a:prstClr>
                </a:outerShdw>
              </a:effectLst>
              <a:latin typeface="+mj-lt"/>
              <a:cs typeface="Calibri" panose="020F0502020204030204" pitchFamily="34" charset="0"/>
            </a:rPr>
            <a:t>NRSA/NLA Collection App</a:t>
          </a:r>
        </a:p>
      </dsp:txBody>
      <dsp:txXfrm>
        <a:off x="428105" y="368266"/>
        <a:ext cx="1277142" cy="851428"/>
      </dsp:txXfrm>
    </dsp:sp>
    <dsp:sp modelId="{D1DE0643-7C4F-4E5B-8335-B93E80ED1292}">
      <dsp:nvSpPr>
        <dsp:cNvPr id="0" name=""/>
        <dsp:cNvSpPr/>
      </dsp:nvSpPr>
      <dsp:spPr>
        <a:xfrm>
          <a:off x="1918104" y="368266"/>
          <a:ext cx="2128570" cy="851428"/>
        </a:xfrm>
        <a:prstGeom prst="chevron">
          <a:avLst/>
        </a:prstGeom>
        <a:solidFill>
          <a:schemeClr val="accent1"/>
        </a:solidFill>
        <a:ln w="28575">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3">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outerShdw blurRad="50800" dist="38100" dir="5400000" algn="t" rotWithShape="0">
                  <a:prstClr val="black">
                    <a:alpha val="40000"/>
                  </a:prstClr>
                </a:outerShdw>
              </a:effectLst>
              <a:latin typeface="+mj-lt"/>
              <a:cs typeface="Calibri" panose="020F0502020204030204" pitchFamily="34" charset="0"/>
            </a:rPr>
            <a:t>JSON Files</a:t>
          </a:r>
        </a:p>
      </dsp:txBody>
      <dsp:txXfrm>
        <a:off x="2343818" y="368266"/>
        <a:ext cx="1277142" cy="851428"/>
      </dsp:txXfrm>
    </dsp:sp>
    <dsp:sp modelId="{1FD2487D-9ACF-41AD-8C93-165A80117125}">
      <dsp:nvSpPr>
        <dsp:cNvPr id="0" name=""/>
        <dsp:cNvSpPr/>
      </dsp:nvSpPr>
      <dsp:spPr>
        <a:xfrm>
          <a:off x="3833817" y="368266"/>
          <a:ext cx="2128570" cy="851428"/>
        </a:xfrm>
        <a:prstGeom prst="chevron">
          <a:avLst/>
        </a:prstGeom>
        <a:solidFill>
          <a:schemeClr val="accent2"/>
        </a:solidFill>
        <a:ln w="28575">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3">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outerShdw blurRad="50800" dist="38100" dir="5400000" algn="t" rotWithShape="0">
                  <a:prstClr val="black">
                    <a:alpha val="40000"/>
                  </a:prstClr>
                </a:outerShdw>
              </a:effectLst>
              <a:latin typeface="+mj-lt"/>
              <a:cs typeface="Calibri" panose="020F0502020204030204" pitchFamily="34" charset="0"/>
            </a:rPr>
            <a:t>NRSA/NLA JSON Import Tool</a:t>
          </a:r>
        </a:p>
      </dsp:txBody>
      <dsp:txXfrm>
        <a:off x="4259531" y="368266"/>
        <a:ext cx="1277142" cy="851428"/>
      </dsp:txXfrm>
    </dsp:sp>
    <dsp:sp modelId="{846A4175-9F57-46DD-880B-F23E6398C884}">
      <dsp:nvSpPr>
        <dsp:cNvPr id="0" name=""/>
        <dsp:cNvSpPr/>
      </dsp:nvSpPr>
      <dsp:spPr>
        <a:xfrm>
          <a:off x="5749531" y="368266"/>
          <a:ext cx="2128570" cy="851428"/>
        </a:xfrm>
        <a:prstGeom prst="chevron">
          <a:avLst/>
        </a:prstGeom>
        <a:gradFill rotWithShape="0">
          <a:gsLst>
            <a:gs pos="0">
              <a:schemeClr val="accent2">
                <a:hueOff val="-3496676"/>
                <a:satOff val="24404"/>
                <a:lumOff val="3088"/>
                <a:alphaOff val="0"/>
                <a:satMod val="103000"/>
                <a:lumMod val="102000"/>
                <a:tint val="94000"/>
              </a:schemeClr>
            </a:gs>
            <a:gs pos="50000">
              <a:schemeClr val="accent2">
                <a:hueOff val="-3496676"/>
                <a:satOff val="24404"/>
                <a:lumOff val="3088"/>
                <a:alphaOff val="0"/>
                <a:satMod val="110000"/>
                <a:lumMod val="100000"/>
                <a:shade val="100000"/>
              </a:schemeClr>
            </a:gs>
            <a:gs pos="100000">
              <a:schemeClr val="accent2">
                <a:hueOff val="-3496676"/>
                <a:satOff val="24404"/>
                <a:lumOff val="3088"/>
                <a:alphaOff val="0"/>
                <a:lumMod val="99000"/>
                <a:satMod val="120000"/>
                <a:shade val="78000"/>
              </a:schemeClr>
            </a:gs>
          </a:gsLst>
          <a:lin ang="5400000" scaled="0"/>
        </a:gradFill>
        <a:ln w="28575">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3">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outerShdw blurRad="50800" dist="38100" dir="5400000" algn="t" rotWithShape="0">
                  <a:prstClr val="black">
                    <a:alpha val="40000"/>
                  </a:prstClr>
                </a:outerShdw>
              </a:effectLst>
              <a:latin typeface="+mj-lt"/>
              <a:cs typeface="Calibri" panose="020F0502020204030204" pitchFamily="34" charset="0"/>
            </a:rPr>
            <a:t>OWRB Database</a:t>
          </a:r>
        </a:p>
      </dsp:txBody>
      <dsp:txXfrm>
        <a:off x="6175245" y="368266"/>
        <a:ext cx="1277142" cy="851428"/>
      </dsp:txXfrm>
    </dsp:sp>
    <dsp:sp modelId="{40AB3A70-8B62-427B-BEF9-1C1D9893FF87}">
      <dsp:nvSpPr>
        <dsp:cNvPr id="0" name=""/>
        <dsp:cNvSpPr/>
      </dsp:nvSpPr>
      <dsp:spPr>
        <a:xfrm>
          <a:off x="7665244" y="368266"/>
          <a:ext cx="2128570" cy="851428"/>
        </a:xfrm>
        <a:prstGeom prst="chevron">
          <a:avLst/>
        </a:prstGeom>
        <a:gradFill rotWithShape="0">
          <a:gsLst>
            <a:gs pos="0">
              <a:schemeClr val="accent2">
                <a:hueOff val="-4662234"/>
                <a:satOff val="32539"/>
                <a:lumOff val="4117"/>
                <a:alphaOff val="0"/>
                <a:satMod val="103000"/>
                <a:lumMod val="102000"/>
                <a:tint val="94000"/>
              </a:schemeClr>
            </a:gs>
            <a:gs pos="50000">
              <a:schemeClr val="accent2">
                <a:hueOff val="-4662234"/>
                <a:satOff val="32539"/>
                <a:lumOff val="4117"/>
                <a:alphaOff val="0"/>
                <a:satMod val="110000"/>
                <a:lumMod val="100000"/>
                <a:shade val="100000"/>
              </a:schemeClr>
            </a:gs>
            <a:gs pos="100000">
              <a:schemeClr val="accent2">
                <a:hueOff val="-4662234"/>
                <a:satOff val="32539"/>
                <a:lumOff val="4117"/>
                <a:alphaOff val="0"/>
                <a:lumMod val="99000"/>
                <a:satMod val="120000"/>
                <a:shade val="78000"/>
              </a:schemeClr>
            </a:gs>
          </a:gsLst>
          <a:lin ang="5400000" scaled="0"/>
        </a:gradFill>
        <a:ln w="28575">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3">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outerShdw blurRad="50800" dist="38100" dir="5400000" algn="t" rotWithShape="0">
                  <a:prstClr val="black">
                    <a:alpha val="40000"/>
                  </a:prstClr>
                </a:outerShdw>
              </a:effectLst>
              <a:latin typeface="+mj-lt"/>
              <a:cs typeface="Calibri" panose="020F0502020204030204" pitchFamily="34" charset="0"/>
            </a:rPr>
            <a:t>WQX</a:t>
          </a:r>
        </a:p>
      </dsp:txBody>
      <dsp:txXfrm>
        <a:off x="8090958" y="368266"/>
        <a:ext cx="1277142" cy="85142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5D96CBE-4FA1-4E4C-9BA1-606F66D8A06B}" type="datetimeFigureOut">
              <a:rPr lang="en-US" smtClean="0"/>
              <a:t>9/10/2024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FF59255-3D2D-4914-8B62-4DBCA0805792}" type="slidenum">
              <a:rPr lang="en-US" smtClean="0"/>
              <a:t>‹#›</a:t>
            </a:fld>
            <a:endParaRPr lang="en-US"/>
          </a:p>
        </p:txBody>
      </p:sp>
    </p:spTree>
    <p:extLst>
      <p:ext uri="{BB962C8B-B14F-4D97-AF65-F5344CB8AC3E}">
        <p14:creationId xmlns:p14="http://schemas.microsoft.com/office/powerpoint/2010/main" val="1512589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64" indent="-349964">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My name is Brandi Easton, I work for the Oklahoma Water Resources Board as the Data Manger for the Water Assessments, Trends, &amp; Environmental Research Division. </a:t>
            </a:r>
          </a:p>
          <a:p>
            <a:pPr marL="349964" indent="-349964">
              <a:lnSpc>
                <a:spcPct val="107000"/>
              </a:lnSpc>
              <a:spcAft>
                <a:spcPts val="816"/>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I am hear today to talk about our work on getting raw NRSA &amp; NLA habitat data into the water quality exchange.</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1</a:t>
            </a:fld>
            <a:endParaRPr lang="en-US"/>
          </a:p>
        </p:txBody>
      </p:sp>
    </p:spTree>
    <p:extLst>
      <p:ext uri="{BB962C8B-B14F-4D97-AF65-F5344CB8AC3E}">
        <p14:creationId xmlns:p14="http://schemas.microsoft.com/office/powerpoint/2010/main" val="3400976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the transect, the position in the stream and potentially a comment. </a:t>
            </a:r>
            <a:endParaRPr lang="en-US" sz="1200" dirty="0"/>
          </a:p>
        </p:txBody>
      </p:sp>
      <p:sp>
        <p:nvSpPr>
          <p:cNvPr id="4" name="Slide Number Placeholder 3"/>
          <p:cNvSpPr>
            <a:spLocks noGrp="1"/>
          </p:cNvSpPr>
          <p:nvPr>
            <p:ph type="sldNum" sz="quarter" idx="5"/>
          </p:nvPr>
        </p:nvSpPr>
        <p:spPr/>
        <p:txBody>
          <a:bodyPr/>
          <a:lstStyle/>
          <a:p>
            <a:fld id="{9FF59255-3D2D-4914-8B62-4DBCA0805792}" type="slidenum">
              <a:rPr lang="en-US" smtClean="0"/>
              <a:t>10</a:t>
            </a:fld>
            <a:endParaRPr lang="en-US"/>
          </a:p>
        </p:txBody>
      </p:sp>
    </p:spTree>
    <p:extLst>
      <p:ext uri="{BB962C8B-B14F-4D97-AF65-F5344CB8AC3E}">
        <p14:creationId xmlns:p14="http://schemas.microsoft.com/office/powerpoint/2010/main" val="3756042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64" indent="-349964">
              <a:lnSpc>
                <a:spcPct val="107000"/>
              </a:lnSpc>
              <a:buFont typeface="Symbol" panose="05050102010706020507" pitchFamily="18"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We needed to understand which pieces of data were results (which are products of a field measurement, observation, or lab analysis, for example things like depth or pH) and which pieces of data were providing context to that result, also known as metadata (metadata can be things like date or analysis method)</a:t>
            </a:r>
          </a:p>
          <a:p>
            <a:pPr marL="349964" indent="-349964">
              <a:lnSpc>
                <a:spcPct val="107000"/>
              </a:lnSpc>
              <a:buFont typeface="Symbol" panose="05050102010706020507" pitchFamily="18"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This required the coordination between data management specialists and habitat specialists. Neither party had all the expertise required to accomplish the task on their own. We needed to be able to communicate with and understand one another.</a:t>
            </a:r>
          </a:p>
          <a:p>
            <a:pPr marL="758255" lvl="1" indent="-291636">
              <a:lnSpc>
                <a:spcPct val="107000"/>
              </a:lnSpc>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I had to learn every aspect of NRSA and NLA habitat data from collection, to data output, to how it is used and analyzed. Next I had to relate that to how it could be best captured in our database, and then finally communicate that to our habitat specialists. </a:t>
            </a:r>
          </a:p>
          <a:p>
            <a:pPr marL="758255" lvl="1" indent="-291636">
              <a:lnSpc>
                <a:spcPct val="107000"/>
              </a:lnSpc>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Naturally, there was much confusion had in both parties throughout this process. As soon as we thought we had reached an understanding, we found out all of us had each landed on different understandings.</a:t>
            </a:r>
          </a:p>
          <a:p>
            <a:pPr marL="349964" indent="-349964">
              <a:lnSpc>
                <a:spcPct val="107000"/>
              </a:lnSpc>
              <a:buFont typeface="Symbol" panose="05050102010706020507" pitchFamily="18"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Initially I thought the most difficult part was going to be learning everything to do with habitat data, but actually figuring out how to effectively communicate database structural concepts to people who had little to no exposure to the inner workings and relationships within the database ended up being much more challenging.</a:t>
            </a:r>
          </a:p>
          <a:p>
            <a:pPr marL="349964" indent="-349964">
              <a:lnSpc>
                <a:spcPct val="107000"/>
              </a:lnSpc>
              <a:buFont typeface="Symbol" panose="05050102010706020507" pitchFamily="18"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We used historical collection sheets, field operation manuals, current NRSA/NLA collection app, and the output from the NARS </a:t>
            </a:r>
            <a:r>
              <a:rPr lang="en-US" sz="1100" dirty="0" err="1">
                <a:latin typeface="Calibri" panose="020F0502020204030204" pitchFamily="34" charset="0"/>
                <a:ea typeface="Calibri" panose="020F0502020204030204" pitchFamily="34" charset="0"/>
                <a:cs typeface="Times New Roman" panose="02020603050405020304" pitchFamily="18" charset="0"/>
              </a:rPr>
              <a:t>RShiny</a:t>
            </a:r>
            <a:r>
              <a:rPr lang="en-US" sz="1100" dirty="0">
                <a:latin typeface="Calibri" panose="020F0502020204030204" pitchFamily="34" charset="0"/>
                <a:ea typeface="Calibri" panose="020F0502020204030204" pitchFamily="34" charset="0"/>
                <a:cs typeface="Times New Roman" panose="02020603050405020304" pitchFamily="18" charset="0"/>
              </a:rPr>
              <a:t> Data Extraction Tool as references when mapping this data. These resources helped inform our decisions throughout the mapping process. </a:t>
            </a:r>
          </a:p>
          <a:p>
            <a:pPr marL="349964" indent="-349964">
              <a:lnSpc>
                <a:spcPct val="107000"/>
              </a:lnSpc>
              <a:buFont typeface="Symbol" panose="05050102010706020507" pitchFamily="18"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First we started off trying to build the data structure off the assumption that all the data would be contained in one activity. For the purposes of today just think of an activity as a group of results that were collected together. </a:t>
            </a:r>
          </a:p>
          <a:p>
            <a:pPr marL="349964" indent="-349964">
              <a:lnSpc>
                <a:spcPct val="107000"/>
              </a:lnSpc>
              <a:spcAft>
                <a:spcPts val="816"/>
              </a:spcAft>
              <a:buFont typeface="Symbol" panose="05050102010706020507" pitchFamily="18"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The things that ended up causing the most difficulties were locational information.</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11</a:t>
            </a:fld>
            <a:endParaRPr lang="en-US"/>
          </a:p>
        </p:txBody>
      </p:sp>
    </p:spTree>
    <p:extLst>
      <p:ext uri="{BB962C8B-B14F-4D97-AF65-F5344CB8AC3E}">
        <p14:creationId xmlns:p14="http://schemas.microsoft.com/office/powerpoint/2010/main" val="2248071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200" dirty="0">
                <a:latin typeface="Calibri" panose="020F0502020204030204" pitchFamily="34" charset="0"/>
                <a:ea typeface="Calibri" panose="020F0502020204030204" pitchFamily="34" charset="0"/>
                <a:cs typeface="Times New Roman" panose="02020603050405020304" pitchFamily="18" charset="0"/>
              </a:rPr>
              <a:t>On most water quality data, you have a monitoring location and that’s about it really. Just one piece of locational data.</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12</a:t>
            </a:fld>
            <a:endParaRPr lang="en-US"/>
          </a:p>
        </p:txBody>
      </p:sp>
    </p:spTree>
    <p:extLst>
      <p:ext uri="{BB962C8B-B14F-4D97-AF65-F5344CB8AC3E}">
        <p14:creationId xmlns:p14="http://schemas.microsoft.com/office/powerpoint/2010/main" val="2135463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200" dirty="0">
                <a:latin typeface="Calibri" panose="020F0502020204030204" pitchFamily="34" charset="0"/>
                <a:ea typeface="Calibri" panose="020F0502020204030204" pitchFamily="34" charset="0"/>
                <a:cs typeface="Times New Roman" panose="02020603050405020304" pitchFamily="18" charset="0"/>
              </a:rPr>
              <a:t>With streams habitat you have the monitoring location which contains several transects, and those transects can have stations down the thalweg and relative positions across the stream. </a:t>
            </a:r>
          </a:p>
          <a:p>
            <a:endParaRPr lang="en-US" dirty="0"/>
          </a:p>
        </p:txBody>
      </p:sp>
      <p:sp>
        <p:nvSpPr>
          <p:cNvPr id="4" name="Slide Number Placeholder 3"/>
          <p:cNvSpPr>
            <a:spLocks noGrp="1"/>
          </p:cNvSpPr>
          <p:nvPr>
            <p:ph type="sldNum" sz="quarter" idx="5"/>
          </p:nvPr>
        </p:nvSpPr>
        <p:spPr/>
        <p:txBody>
          <a:bodyPr/>
          <a:lstStyle/>
          <a:p>
            <a:fld id="{EC66ACD7-7692-4B71-9D74-55FEA79CC81A}" type="slidenum">
              <a:rPr lang="en-US" smtClean="0"/>
              <a:t>13</a:t>
            </a:fld>
            <a:endParaRPr lang="en-US"/>
          </a:p>
        </p:txBody>
      </p:sp>
    </p:spTree>
    <p:extLst>
      <p:ext uri="{BB962C8B-B14F-4D97-AF65-F5344CB8AC3E}">
        <p14:creationId xmlns:p14="http://schemas.microsoft.com/office/powerpoint/2010/main" val="2416790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And with lakes habitat you have the monitoring location which will have several stations around the lake, </a:t>
            </a:r>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14</a:t>
            </a:fld>
            <a:endParaRPr lang="en-US"/>
          </a:p>
        </p:txBody>
      </p:sp>
    </p:spTree>
    <p:extLst>
      <p:ext uri="{BB962C8B-B14F-4D97-AF65-F5344CB8AC3E}">
        <p14:creationId xmlns:p14="http://schemas.microsoft.com/office/powerpoint/2010/main" val="3010857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64" indent="-349964">
              <a:lnSpc>
                <a:spcPct val="107000"/>
              </a:lnSpc>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and those stations will have several different habitat zones.</a:t>
            </a:r>
          </a:p>
          <a:p>
            <a:pPr marL="349964" indent="-349964">
              <a:lnSpc>
                <a:spcPct val="107000"/>
              </a:lnSpc>
              <a:spcAft>
                <a:spcPts val="816"/>
              </a:spcAft>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In either scenario, this is a lot of location information to capture, these data are critical to understanding any of the  individual results collected at the event. Without this locational data being directly associated to the individual results, you cannot make sense of the raw data. </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15</a:t>
            </a:fld>
            <a:endParaRPr lang="en-US"/>
          </a:p>
        </p:txBody>
      </p:sp>
    </p:spTree>
    <p:extLst>
      <p:ext uri="{BB962C8B-B14F-4D97-AF65-F5344CB8AC3E}">
        <p14:creationId xmlns:p14="http://schemas.microsoft.com/office/powerpoint/2010/main" val="679063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64" indent="-349964">
              <a:lnSpc>
                <a:spcPct val="107000"/>
              </a:lnSpc>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I really want to draw your attention to the definition on this page, it is critical to much of what I talk about next. You can think of an element as an individual storage field in a database, visually one can picture this as like a column in an excel file. Some elements are considered activity level, meaning they must be the same for all results. Others are result level, meaning they can differ for each result in the activity.</a:t>
            </a:r>
          </a:p>
          <a:p>
            <a:pPr marL="349964" indent="-349964">
              <a:lnSpc>
                <a:spcPct val="107000"/>
              </a:lnSpc>
              <a:spcAft>
                <a:spcPts val="816"/>
              </a:spcAft>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With one activity for streams habitat data, we would need to store transect in a result level element since the transect could vary throughout the activity. We would also need to store relative stream position and station number in result level elements. Currently, there is only one result level locational element. Having all of these captured in the same result level locational element greatly reduces the usefulness of that element. </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16</a:t>
            </a:fld>
            <a:endParaRPr lang="en-US"/>
          </a:p>
        </p:txBody>
      </p:sp>
    </p:spTree>
    <p:extLst>
      <p:ext uri="{BB962C8B-B14F-4D97-AF65-F5344CB8AC3E}">
        <p14:creationId xmlns:p14="http://schemas.microsoft.com/office/powerpoint/2010/main" val="3531120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64" indent="-349964">
              <a:lnSpc>
                <a:spcPct val="107000"/>
              </a:lnSpc>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In order to address this problem a minimum of 2 new result level elements would be needed for stream position and station number. This is no small change, and trying to accomplish this in the database we use was going to be difficult, and expensive. Keep in mind anytime a single new element is added to a database, changes must be made not only to the internal storage structures, but also: import mechanisms, export mechanisms, potentially search functions, and connections to external databases like WQX. Trying to get WQX and WQP to update as well was going to be even more difficult, and there was no guarantee it was ever going to happen. </a:t>
            </a:r>
          </a:p>
          <a:p>
            <a:pPr marL="349964" indent="-349964">
              <a:lnSpc>
                <a:spcPct val="107000"/>
              </a:lnSpc>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Even if WQX and the WQP could add in the needed elements, this would mean that other groups and databases connected to the WQP would need to update as well. Creating an ever expanding element addition problem.</a:t>
            </a:r>
          </a:p>
          <a:p>
            <a:pPr marL="349964" indent="-349964">
              <a:lnSpc>
                <a:spcPct val="107000"/>
              </a:lnSpc>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OWRB’s ultimate goal was to have our habitat data in WQX. This problem caused serious concerns for data usability and accessibility. </a:t>
            </a:r>
          </a:p>
          <a:p>
            <a:pPr marL="349964" indent="-349964">
              <a:lnSpc>
                <a:spcPct val="107000"/>
              </a:lnSpc>
              <a:spcAft>
                <a:spcPts val="816"/>
              </a:spcAft>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We simply didn’t have enough of the right kind of elements available for use for the data we needed to keep as metadata. </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17</a:t>
            </a:fld>
            <a:endParaRPr lang="en-US"/>
          </a:p>
        </p:txBody>
      </p:sp>
    </p:spTree>
    <p:extLst>
      <p:ext uri="{BB962C8B-B14F-4D97-AF65-F5344CB8AC3E}">
        <p14:creationId xmlns:p14="http://schemas.microsoft.com/office/powerpoint/2010/main" val="2663955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200" dirty="0">
                <a:latin typeface="Calibri" panose="020F0502020204030204" pitchFamily="34" charset="0"/>
                <a:ea typeface="Calibri" panose="020F0502020204030204" pitchFamily="34" charset="0"/>
                <a:cs typeface="Times New Roman" panose="02020603050405020304" pitchFamily="18" charset="0"/>
              </a:rPr>
              <a:t>This very issue was the road block encountered by previous data mapping efforts of NRSA. </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18</a:t>
            </a:fld>
            <a:endParaRPr lang="en-US"/>
          </a:p>
        </p:txBody>
      </p:sp>
    </p:spTree>
    <p:extLst>
      <p:ext uri="{BB962C8B-B14F-4D97-AF65-F5344CB8AC3E}">
        <p14:creationId xmlns:p14="http://schemas.microsoft.com/office/powerpoint/2010/main" val="3439919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64" indent="-349964">
              <a:lnSpc>
                <a:spcPct val="107000"/>
              </a:lnSpc>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How do we get the elements we need, without creating new ones? </a:t>
            </a:r>
          </a:p>
          <a:p>
            <a:pPr marL="349964" indent="-349964">
              <a:lnSpc>
                <a:spcPct val="107000"/>
              </a:lnSpc>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This was an issue that seriously confounded us, if we could not figure this out our project would stall out at the same place as previous attempts. So we stepped back, and decide to try mapping all over again. </a:t>
            </a:r>
          </a:p>
          <a:p>
            <a:pPr marL="349964" indent="-349964">
              <a:lnSpc>
                <a:spcPct val="107000"/>
              </a:lnSpc>
              <a:spcAft>
                <a:spcPts val="816"/>
              </a:spcAft>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We knew the pieces of data that were causing the most issues, structurally, were location related data. We looked again at all possible data elements, and found 1 more locational element. However the element was activity level. </a:t>
            </a:r>
          </a:p>
          <a:p>
            <a:pPr marL="349964" indent="-349964">
              <a:lnSpc>
                <a:spcPct val="107000"/>
              </a:lnSpc>
              <a:spcAft>
                <a:spcPts val="816"/>
              </a:spcAft>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Then we asked ourselves: How could we organize the data so at least 1 piece of locational data would be the same on all results of that activity?</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19</a:t>
            </a:fld>
            <a:endParaRPr lang="en-US"/>
          </a:p>
        </p:txBody>
      </p:sp>
    </p:spTree>
    <p:extLst>
      <p:ext uri="{BB962C8B-B14F-4D97-AF65-F5344CB8AC3E}">
        <p14:creationId xmlns:p14="http://schemas.microsoft.com/office/powerpoint/2010/main" val="3546338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64" indent="-349964">
              <a:lnSpc>
                <a:spcPct val="107000"/>
              </a:lnSpc>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For those who are not completely familiar with the terminology</a:t>
            </a:r>
          </a:p>
          <a:p>
            <a:pPr marL="349964" indent="-349964">
              <a:lnSpc>
                <a:spcPct val="107000"/>
              </a:lnSpc>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The National Rivers and Streams Assessment (NRSA) and the National Lakes Assessment (NLA) a part of EPA’s National Aquatic Resource Surveys (NARS) which provide nationally-consistent physical, chemical and biological data collected by EPA, states, and tribes.</a:t>
            </a:r>
          </a:p>
          <a:p>
            <a:pPr marL="349964" indent="-349964">
              <a:lnSpc>
                <a:spcPct val="107000"/>
              </a:lnSpc>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The Water Quality Portal (WQP) is the mechanism for anyone to retrieve water monitoring data from EPA. </a:t>
            </a:r>
          </a:p>
          <a:p>
            <a:pPr marL="349964" indent="-349964">
              <a:lnSpc>
                <a:spcPct val="107000"/>
              </a:lnSpc>
              <a:spcAft>
                <a:spcPts val="816"/>
              </a:spcAft>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The Water Quality Exchange (WQX) is the mechanism by which partners can submit data to the WQP.</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2</a:t>
            </a:fld>
            <a:endParaRPr lang="en-US"/>
          </a:p>
        </p:txBody>
      </p:sp>
    </p:spTree>
    <p:extLst>
      <p:ext uri="{BB962C8B-B14F-4D97-AF65-F5344CB8AC3E}">
        <p14:creationId xmlns:p14="http://schemas.microsoft.com/office/powerpoint/2010/main" val="227527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64" indent="-349964">
              <a:lnSpc>
                <a:spcPct val="107000"/>
              </a:lnSpc>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The answer was to have multiple activities for one habitat visit. </a:t>
            </a:r>
          </a:p>
          <a:p>
            <a:pPr marL="349964" indent="-349964">
              <a:lnSpc>
                <a:spcPct val="107000"/>
              </a:lnSpc>
              <a:spcAft>
                <a:spcPts val="816"/>
              </a:spcAft>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Separating out the activities into an activity for all non-transect related data, and then an activity for data collected at each transect, opened up the activity level element available for use.</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20</a:t>
            </a:fld>
            <a:endParaRPr lang="en-US"/>
          </a:p>
        </p:txBody>
      </p:sp>
    </p:spTree>
    <p:extLst>
      <p:ext uri="{BB962C8B-B14F-4D97-AF65-F5344CB8AC3E}">
        <p14:creationId xmlns:p14="http://schemas.microsoft.com/office/powerpoint/2010/main" val="4277268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64" indent="-349964">
              <a:lnSpc>
                <a:spcPct val="107000"/>
              </a:lnSpc>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Transect was now an activity level data and could be stored in Sampling Component. As we were trying to figure out where to separately store relative stream position and station number, we realized that excepting one parameter these data never occurred at the same time, they were always separate. For example, there was never a result collected in the right center section of the stream at station 3. Once we finally realized this, it meant that we could use the same result level locational element, Result Sampling Point, to store relative stream position and station number, so long as they were clearly labeled. </a:t>
            </a:r>
          </a:p>
          <a:p>
            <a:pPr marL="349964" indent="-349964">
              <a:lnSpc>
                <a:spcPct val="107000"/>
              </a:lnSpc>
              <a:spcAft>
                <a:spcPts val="816"/>
              </a:spcAft>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Switching from one activity to multiple activities enabled us to fit the data in our database, and WQX, with no new elements being needed. Everything could be stored in the database as it currently is. </a:t>
            </a:r>
          </a:p>
          <a:p>
            <a:pPr marL="349964" indent="-349964">
              <a:lnSpc>
                <a:spcPct val="107000"/>
              </a:lnSpc>
              <a:spcAft>
                <a:spcPts val="816"/>
              </a:spcAft>
              <a:buFont typeface="Symbol" panose="05050102010706020507" pitchFamily="18" charset="2"/>
              <a:buChar cha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21</a:t>
            </a:fld>
            <a:endParaRPr lang="en-US"/>
          </a:p>
        </p:txBody>
      </p:sp>
    </p:spTree>
    <p:extLst>
      <p:ext uri="{BB962C8B-B14F-4D97-AF65-F5344CB8AC3E}">
        <p14:creationId xmlns:p14="http://schemas.microsoft.com/office/powerpoint/2010/main" val="4135654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Times New Roman" panose="02020603050405020304" pitchFamily="18" charset="0"/>
              </a:rPr>
              <a:t>When it came to lakes habitat data, we already knew that having multiple activities was a more feasible data structure. There would be an activity for general “Whole Lake/Launch” results, an activity for Index site results, and an activity for each habitat station around the lake. </a:t>
            </a:r>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22</a:t>
            </a:fld>
            <a:endParaRPr lang="en-US"/>
          </a:p>
        </p:txBody>
      </p:sp>
    </p:spTree>
    <p:extLst>
      <p:ext uri="{BB962C8B-B14F-4D97-AF65-F5344CB8AC3E}">
        <p14:creationId xmlns:p14="http://schemas.microsoft.com/office/powerpoint/2010/main" val="1365741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200" dirty="0">
                <a:latin typeface="Calibri" panose="020F0502020204030204" pitchFamily="34" charset="0"/>
                <a:ea typeface="Calibri" panose="020F0502020204030204" pitchFamily="34" charset="0"/>
                <a:cs typeface="Times New Roman" panose="02020603050405020304" pitchFamily="18" charset="0"/>
              </a:rPr>
              <a:t>Station was mapped to Sampling Component, since it would be an activity level data much like transect was in streams. And then the lake “zone” was mapped to Result Sampling Point.</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23</a:t>
            </a:fld>
            <a:endParaRPr lang="en-US"/>
          </a:p>
        </p:txBody>
      </p:sp>
    </p:spTree>
    <p:extLst>
      <p:ext uri="{BB962C8B-B14F-4D97-AF65-F5344CB8AC3E}">
        <p14:creationId xmlns:p14="http://schemas.microsoft.com/office/powerpoint/2010/main" val="635960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64" indent="-349964">
              <a:lnSpc>
                <a:spcPct val="107000"/>
              </a:lnSpc>
              <a:buFont typeface="Symbol" panose="05050102010706020507" pitchFamily="18"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Even though we had the most problematic issues addressed. There was still a ton of data to go through piece by piece and completely account for.</a:t>
            </a:r>
          </a:p>
          <a:p>
            <a:pPr marL="349964" indent="-349964">
              <a:lnSpc>
                <a:spcPct val="107000"/>
              </a:lnSpc>
              <a:buFont typeface="Symbol" panose="05050102010706020507" pitchFamily="18"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From NRSA we had a total of 501 data pieces as possible outputs from the NRSA app, and from the NLA app we had 450. </a:t>
            </a:r>
          </a:p>
          <a:p>
            <a:pPr marL="349964" indent="-349964">
              <a:lnSpc>
                <a:spcPct val="107000"/>
              </a:lnSpc>
              <a:buFont typeface="Symbol" panose="05050102010706020507" pitchFamily="18"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For each piece of data we had to figure out:</a:t>
            </a:r>
          </a:p>
          <a:p>
            <a:pPr marL="758255" lvl="1" indent="-291636">
              <a:lnSpc>
                <a:spcPct val="107000"/>
              </a:lnSpc>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Do we want to import it or ignore it?</a:t>
            </a:r>
          </a:p>
          <a:p>
            <a:pPr marL="758255" lvl="1" indent="-291636">
              <a:lnSpc>
                <a:spcPct val="107000"/>
              </a:lnSpc>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Is it a result or metadata describing a result?</a:t>
            </a:r>
          </a:p>
          <a:p>
            <a:pPr marL="758255" lvl="1" indent="-291636">
              <a:lnSpc>
                <a:spcPct val="107000"/>
              </a:lnSpc>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What is the field name in the app?</a:t>
            </a:r>
          </a:p>
          <a:p>
            <a:pPr marL="758255" lvl="1" indent="-291636">
              <a:lnSpc>
                <a:spcPct val="107000"/>
              </a:lnSpc>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What should it be called in the database?</a:t>
            </a:r>
          </a:p>
          <a:p>
            <a:pPr marL="758255" lvl="1" indent="-291636">
              <a:lnSpc>
                <a:spcPct val="107000"/>
              </a:lnSpc>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Is there a pick list of values? </a:t>
            </a:r>
          </a:p>
          <a:p>
            <a:pPr marL="758255" lvl="1" indent="-291636">
              <a:lnSpc>
                <a:spcPct val="107000"/>
              </a:lnSpc>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Are there units?</a:t>
            </a:r>
          </a:p>
          <a:p>
            <a:pPr marL="758255" lvl="1" indent="-291636">
              <a:lnSpc>
                <a:spcPct val="107000"/>
              </a:lnSpc>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How does this data relate to others?</a:t>
            </a:r>
          </a:p>
          <a:p>
            <a:pPr marL="758255" lvl="1" indent="-291636">
              <a:lnSpc>
                <a:spcPct val="107000"/>
              </a:lnSpc>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Where is this data at locationally?</a:t>
            </a:r>
          </a:p>
          <a:p>
            <a:pPr marL="758255" lvl="1" indent="-291636">
              <a:lnSpc>
                <a:spcPct val="107000"/>
              </a:lnSpc>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What are all the possible outputs for it from the app?</a:t>
            </a:r>
          </a:p>
          <a:p>
            <a:pPr marL="758255" lvl="1" indent="-291636">
              <a:lnSpc>
                <a:spcPct val="107000"/>
              </a:lnSpc>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And so on.</a:t>
            </a:r>
          </a:p>
          <a:p>
            <a:pPr marL="349964" indent="-349964">
              <a:lnSpc>
                <a:spcPct val="107000"/>
              </a:lnSpc>
              <a:buFont typeface="Symbol" panose="05050102010706020507" pitchFamily="18"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This was an enormous amount of work to slog through. But we did it. </a:t>
            </a:r>
          </a:p>
          <a:p>
            <a:pPr marL="349964" indent="-349964">
              <a:lnSpc>
                <a:spcPct val="107000"/>
              </a:lnSpc>
              <a:spcAft>
                <a:spcPts val="816"/>
              </a:spcAft>
              <a:buFont typeface="Symbol" panose="05050102010706020507" pitchFamily="18"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Upon completion of the data mapping we met with several NRSA, and then NLA, staff and several other states who were interested in this work. We wanted to make sure that they approved of and agreed with the structure we had developed, and they did.</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24</a:t>
            </a:fld>
            <a:endParaRPr lang="en-US"/>
          </a:p>
        </p:txBody>
      </p:sp>
    </p:spTree>
    <p:extLst>
      <p:ext uri="{BB962C8B-B14F-4D97-AF65-F5344CB8AC3E}">
        <p14:creationId xmlns:p14="http://schemas.microsoft.com/office/powerpoint/2010/main" val="2142529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200" dirty="0">
                <a:latin typeface="Calibri" panose="020F0502020204030204" pitchFamily="34" charset="0"/>
                <a:ea typeface="Calibri" panose="020F0502020204030204" pitchFamily="34" charset="0"/>
                <a:cs typeface="Times New Roman" panose="02020603050405020304" pitchFamily="18" charset="0"/>
              </a:rPr>
              <a:t>So, we now had a complete mapping of the raw habitat data to our database. Next, we had to figure out how to get the data into our database with the structure we had created. </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25</a:t>
            </a:fld>
            <a:endParaRPr lang="en-US"/>
          </a:p>
        </p:txBody>
      </p:sp>
    </p:spTree>
    <p:extLst>
      <p:ext uri="{BB962C8B-B14F-4D97-AF65-F5344CB8AC3E}">
        <p14:creationId xmlns:p14="http://schemas.microsoft.com/office/powerpoint/2010/main" val="2100082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64" indent="-349964">
              <a:lnSpc>
                <a:spcPct val="107000"/>
              </a:lnSpc>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As the data management specialist in this project, it was extremely important for me to facilitate the data flow development process. I needed to ensure that the data flow developed was manageable and as uncomplicated as possible.</a:t>
            </a:r>
          </a:p>
          <a:p>
            <a:pPr marL="349964" indent="-349964">
              <a:lnSpc>
                <a:spcPct val="107000"/>
              </a:lnSpc>
              <a:spcAft>
                <a:spcPts val="816"/>
              </a:spcAft>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There were two possible pathways: using the JSON files which were the direct outputs from the NRSA (and NLA) app, or using the output of the NARS </a:t>
            </a:r>
            <a:r>
              <a:rPr lang="en-US" sz="1200" dirty="0" err="1">
                <a:latin typeface="Calibri" panose="020F0502020204030204" pitchFamily="34" charset="0"/>
                <a:ea typeface="Calibri" panose="020F0502020204030204" pitchFamily="34" charset="0"/>
                <a:cs typeface="Times New Roman" panose="02020603050405020304" pitchFamily="18" charset="0"/>
              </a:rPr>
              <a:t>RShiny</a:t>
            </a:r>
            <a:r>
              <a:rPr lang="en-US" sz="1200" dirty="0">
                <a:latin typeface="Calibri" panose="020F0502020204030204" pitchFamily="34" charset="0"/>
                <a:ea typeface="Calibri" panose="020F0502020204030204" pitchFamily="34" charset="0"/>
                <a:cs typeface="Times New Roman" panose="02020603050405020304" pitchFamily="18" charset="0"/>
              </a:rPr>
              <a:t> Data Extraction tool.</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26</a:t>
            </a:fld>
            <a:endParaRPr lang="en-US"/>
          </a:p>
        </p:txBody>
      </p:sp>
    </p:spTree>
    <p:extLst>
      <p:ext uri="{BB962C8B-B14F-4D97-AF65-F5344CB8AC3E}">
        <p14:creationId xmlns:p14="http://schemas.microsoft.com/office/powerpoint/2010/main" val="636471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200" dirty="0">
                <a:latin typeface="Calibri" panose="020F0502020204030204" pitchFamily="34" charset="0"/>
                <a:ea typeface="Calibri" panose="020F0502020204030204" pitchFamily="34" charset="0"/>
                <a:cs typeface="Times New Roman" panose="02020603050405020304" pitchFamily="18" charset="0"/>
              </a:rPr>
              <a:t>These are what the JSON files look like. They are text based files, that can vary in structure and content based upon what has or has not been entered into the collection app. Because they had that variability factor, using traditional column based database import methods was not an option. </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27</a:t>
            </a:fld>
            <a:endParaRPr lang="en-US"/>
          </a:p>
        </p:txBody>
      </p:sp>
    </p:spTree>
    <p:extLst>
      <p:ext uri="{BB962C8B-B14F-4D97-AF65-F5344CB8AC3E}">
        <p14:creationId xmlns:p14="http://schemas.microsoft.com/office/powerpoint/2010/main" val="919690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200" dirty="0">
                <a:latin typeface="Calibri" panose="020F0502020204030204" pitchFamily="34" charset="0"/>
                <a:ea typeface="Calibri" panose="020F0502020204030204" pitchFamily="34" charset="0"/>
                <a:cs typeface="Times New Roman" panose="02020603050405020304" pitchFamily="18" charset="0"/>
              </a:rPr>
              <a:t>NARS does have an </a:t>
            </a:r>
            <a:r>
              <a:rPr lang="en-US" sz="1200" dirty="0" err="1">
                <a:latin typeface="Calibri" panose="020F0502020204030204" pitchFamily="34" charset="0"/>
                <a:ea typeface="Calibri" panose="020F0502020204030204" pitchFamily="34" charset="0"/>
                <a:cs typeface="Times New Roman" panose="02020603050405020304" pitchFamily="18" charset="0"/>
              </a:rPr>
              <a:t>RShiny</a:t>
            </a:r>
            <a:r>
              <a:rPr lang="en-US" sz="1200" dirty="0">
                <a:latin typeface="Calibri" panose="020F0502020204030204" pitchFamily="34" charset="0"/>
                <a:ea typeface="Calibri" panose="020F0502020204030204" pitchFamily="34" charset="0"/>
                <a:cs typeface="Times New Roman" panose="02020603050405020304" pitchFamily="18" charset="0"/>
              </a:rPr>
              <a:t> app that will convert these JSON files into an excel format. </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28</a:t>
            </a:fld>
            <a:endParaRPr lang="en-US"/>
          </a:p>
        </p:txBody>
      </p:sp>
    </p:spTree>
    <p:extLst>
      <p:ext uri="{BB962C8B-B14F-4D97-AF65-F5344CB8AC3E}">
        <p14:creationId xmlns:p14="http://schemas.microsoft.com/office/powerpoint/2010/main" val="1481570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However the output is not a format that our database’s import processes could handle in the output’s current structure. </a:t>
            </a:r>
            <a:endParaRPr lang="en-US" sz="1200" dirty="0"/>
          </a:p>
        </p:txBody>
      </p:sp>
      <p:sp>
        <p:nvSpPr>
          <p:cNvPr id="4" name="Slide Number Placeholder 3"/>
          <p:cNvSpPr>
            <a:spLocks noGrp="1"/>
          </p:cNvSpPr>
          <p:nvPr>
            <p:ph type="sldNum" sz="quarter" idx="5"/>
          </p:nvPr>
        </p:nvSpPr>
        <p:spPr/>
        <p:txBody>
          <a:bodyPr/>
          <a:lstStyle/>
          <a:p>
            <a:fld id="{9FF59255-3D2D-4914-8B62-4DBCA0805792}" type="slidenum">
              <a:rPr lang="en-US" smtClean="0"/>
              <a:t>29</a:t>
            </a:fld>
            <a:endParaRPr lang="en-US"/>
          </a:p>
        </p:txBody>
      </p:sp>
    </p:spTree>
    <p:extLst>
      <p:ext uri="{BB962C8B-B14F-4D97-AF65-F5344CB8AC3E}">
        <p14:creationId xmlns:p14="http://schemas.microsoft.com/office/powerpoint/2010/main" val="2307247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64" indent="-349964">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This is a tale of two different projects really. We completely handled NRSA first, and are now in the end phases of the NLA project. A majority of the initial development and puzzling headaches occurred with the NRSA project, by the time we started looking at NLA habitat data I had a pretty good idea of how things would go. So as we go throughout this presentation I will make sure to cover the difference between the NRSA and NLA projects as needed.</a:t>
            </a:r>
          </a:p>
          <a:p>
            <a:pPr marL="349964" indent="-349964">
              <a:lnSpc>
                <a:spcPct val="107000"/>
              </a:lnSpc>
              <a:spcAft>
                <a:spcPts val="816"/>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Both projects were funded by Exchange Network Grants</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3</a:t>
            </a:fld>
            <a:endParaRPr lang="en-US"/>
          </a:p>
        </p:txBody>
      </p:sp>
    </p:spTree>
    <p:extLst>
      <p:ext uri="{BB962C8B-B14F-4D97-AF65-F5344CB8AC3E}">
        <p14:creationId xmlns:p14="http://schemas.microsoft.com/office/powerpoint/2010/main" val="4037305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It would require us to develop some code to restructure the entire thing in order to import and add in some fields since it is missing some information that WQX requires.</a:t>
            </a:r>
            <a:endParaRPr lang="en-US" sz="1200" dirty="0"/>
          </a:p>
        </p:txBody>
      </p:sp>
      <p:sp>
        <p:nvSpPr>
          <p:cNvPr id="4" name="Slide Number Placeholder 3"/>
          <p:cNvSpPr>
            <a:spLocks noGrp="1"/>
          </p:cNvSpPr>
          <p:nvPr>
            <p:ph type="sldNum" sz="quarter" idx="5"/>
          </p:nvPr>
        </p:nvSpPr>
        <p:spPr/>
        <p:txBody>
          <a:bodyPr/>
          <a:lstStyle/>
          <a:p>
            <a:fld id="{9FF59255-3D2D-4914-8B62-4DBCA0805792}" type="slidenum">
              <a:rPr lang="en-US" smtClean="0"/>
              <a:t>30</a:t>
            </a:fld>
            <a:endParaRPr lang="en-US"/>
          </a:p>
        </p:txBody>
      </p:sp>
    </p:spTree>
    <p:extLst>
      <p:ext uri="{BB962C8B-B14F-4D97-AF65-F5344CB8AC3E}">
        <p14:creationId xmlns:p14="http://schemas.microsoft.com/office/powerpoint/2010/main" val="2215381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64" indent="-349964">
              <a:lnSpc>
                <a:spcPct val="107000"/>
              </a:lnSpc>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After discussing the options with Gold Systems, who are the developers of our database, we decided that using the JSON files would be the best pathway forward. </a:t>
            </a:r>
          </a:p>
          <a:p>
            <a:pPr marL="349964" indent="-349964">
              <a:lnSpc>
                <a:spcPct val="107000"/>
              </a:lnSpc>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Going with the JSON files meant fewer data processing steps for us, since it would eliminate the need to convert the JSON files to an excel format and then restructure them.</a:t>
            </a:r>
          </a:p>
          <a:p>
            <a:pPr marL="349964" indent="-349964">
              <a:lnSpc>
                <a:spcPct val="107000"/>
              </a:lnSpc>
              <a:spcAft>
                <a:spcPts val="816"/>
              </a:spcAft>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This required the development of an entirely new import process. In order to guarantee that this worked properly we had to extensively test every output possibility from the NRSA collection app, and work very closely with Gold Systems developers to ensure that they understood exactly what we were needing. </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31</a:t>
            </a:fld>
            <a:endParaRPr lang="en-US"/>
          </a:p>
        </p:txBody>
      </p:sp>
    </p:spTree>
    <p:extLst>
      <p:ext uri="{BB962C8B-B14F-4D97-AF65-F5344CB8AC3E}">
        <p14:creationId xmlns:p14="http://schemas.microsoft.com/office/powerpoint/2010/main" val="2596000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64" indent="-349964">
              <a:lnSpc>
                <a:spcPct val="107000"/>
              </a:lnSpc>
              <a:spcAft>
                <a:spcPts val="816"/>
              </a:spcAft>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After several months of development and testing, lot’s and lot’s of testing, then reconfiguring the import , and then testing again, we finally had a functional NRSA JSON import tool. One that was simple to use, and facilitated a manageable data flow. </a:t>
            </a:r>
          </a:p>
          <a:p>
            <a:pPr marL="349964" indent="-349964">
              <a:lnSpc>
                <a:spcPct val="107000"/>
              </a:lnSpc>
              <a:spcAft>
                <a:spcPts val="816"/>
              </a:spcAft>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Upon downloading the NRSA JSON habitat forms we emailed to ourselves at the completion of the survey, we can go into the folder they were downloaded to and zip up the applicable files. I say applicable because currently not every JSON file has been mapped and available for use in the tool. Next we log into our database and go to the NRSA JSON file import tool. </a:t>
            </a:r>
          </a:p>
        </p:txBody>
      </p:sp>
      <p:sp>
        <p:nvSpPr>
          <p:cNvPr id="4" name="Slide Number Placeholder 3"/>
          <p:cNvSpPr>
            <a:spLocks noGrp="1"/>
          </p:cNvSpPr>
          <p:nvPr>
            <p:ph type="sldNum" sz="quarter" idx="5"/>
          </p:nvPr>
        </p:nvSpPr>
        <p:spPr/>
        <p:txBody>
          <a:bodyPr/>
          <a:lstStyle/>
          <a:p>
            <a:fld id="{9FF59255-3D2D-4914-8B62-4DBCA0805792}" type="slidenum">
              <a:rPr lang="en-US" smtClean="0"/>
              <a:t>32</a:t>
            </a:fld>
            <a:endParaRPr lang="en-US"/>
          </a:p>
        </p:txBody>
      </p:sp>
    </p:spTree>
    <p:extLst>
      <p:ext uri="{BB962C8B-B14F-4D97-AF65-F5344CB8AC3E}">
        <p14:creationId xmlns:p14="http://schemas.microsoft.com/office/powerpoint/2010/main" val="3613122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There are some data we have to fill out prior to import, but once that is done we select our zipped file and import.</a:t>
            </a:r>
            <a:endParaRPr lang="en-US" sz="1200" dirty="0"/>
          </a:p>
        </p:txBody>
      </p:sp>
      <p:sp>
        <p:nvSpPr>
          <p:cNvPr id="4" name="Slide Number Placeholder 3"/>
          <p:cNvSpPr>
            <a:spLocks noGrp="1"/>
          </p:cNvSpPr>
          <p:nvPr>
            <p:ph type="sldNum" sz="quarter" idx="5"/>
          </p:nvPr>
        </p:nvSpPr>
        <p:spPr/>
        <p:txBody>
          <a:bodyPr/>
          <a:lstStyle/>
          <a:p>
            <a:fld id="{9FF59255-3D2D-4914-8B62-4DBCA0805792}" type="slidenum">
              <a:rPr lang="en-US" smtClean="0"/>
              <a:t>33</a:t>
            </a:fld>
            <a:endParaRPr lang="en-US"/>
          </a:p>
        </p:txBody>
      </p:sp>
    </p:spTree>
    <p:extLst>
      <p:ext uri="{BB962C8B-B14F-4D97-AF65-F5344CB8AC3E}">
        <p14:creationId xmlns:p14="http://schemas.microsoft.com/office/powerpoint/2010/main" val="26784621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And that’s it, it is in the database </a:t>
            </a:r>
            <a:endParaRPr lang="en-US" sz="1200" dirty="0"/>
          </a:p>
        </p:txBody>
      </p:sp>
      <p:sp>
        <p:nvSpPr>
          <p:cNvPr id="4" name="Slide Number Placeholder 3"/>
          <p:cNvSpPr>
            <a:spLocks noGrp="1"/>
          </p:cNvSpPr>
          <p:nvPr>
            <p:ph type="sldNum" sz="quarter" idx="5"/>
          </p:nvPr>
        </p:nvSpPr>
        <p:spPr/>
        <p:txBody>
          <a:bodyPr/>
          <a:lstStyle/>
          <a:p>
            <a:fld id="{9FF59255-3D2D-4914-8B62-4DBCA0805792}" type="slidenum">
              <a:rPr lang="en-US" smtClean="0"/>
              <a:t>34</a:t>
            </a:fld>
            <a:endParaRPr lang="en-US"/>
          </a:p>
        </p:txBody>
      </p:sp>
    </p:spTree>
    <p:extLst>
      <p:ext uri="{BB962C8B-B14F-4D97-AF65-F5344CB8AC3E}">
        <p14:creationId xmlns:p14="http://schemas.microsoft.com/office/powerpoint/2010/main" val="3297632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in the structure we needed it to be in. This is a screenshot from our database where we can see the activities I uploaded in my example, there is a non-transect activity at the top, and then beneath that is an activity for each transect that was sampled in this event</a:t>
            </a:r>
            <a:endParaRPr lang="en-US" sz="1200" dirty="0"/>
          </a:p>
        </p:txBody>
      </p:sp>
      <p:sp>
        <p:nvSpPr>
          <p:cNvPr id="4" name="Slide Number Placeholder 3"/>
          <p:cNvSpPr>
            <a:spLocks noGrp="1"/>
          </p:cNvSpPr>
          <p:nvPr>
            <p:ph type="sldNum" sz="quarter" idx="5"/>
          </p:nvPr>
        </p:nvSpPr>
        <p:spPr/>
        <p:txBody>
          <a:bodyPr/>
          <a:lstStyle/>
          <a:p>
            <a:fld id="{9FF59255-3D2D-4914-8B62-4DBCA0805792}" type="slidenum">
              <a:rPr lang="en-US" smtClean="0"/>
              <a:t>35</a:t>
            </a:fld>
            <a:endParaRPr lang="en-US"/>
          </a:p>
        </p:txBody>
      </p:sp>
    </p:spTree>
    <p:extLst>
      <p:ext uri="{BB962C8B-B14F-4D97-AF65-F5344CB8AC3E}">
        <p14:creationId xmlns:p14="http://schemas.microsoft.com/office/powerpoint/2010/main" val="32141773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200" dirty="0">
                <a:latin typeface="Calibri" panose="020F0502020204030204" pitchFamily="34" charset="0"/>
                <a:ea typeface="Calibri" panose="020F0502020204030204" pitchFamily="34" charset="0"/>
                <a:cs typeface="Times New Roman" panose="02020603050405020304" pitchFamily="18" charset="0"/>
              </a:rPr>
              <a:t>This is an example of an edited streams habitat export from our database, I have hidden some columns so we can see some key fields. The most important pieces to pay attention to are </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36</a:t>
            </a:fld>
            <a:endParaRPr lang="en-US"/>
          </a:p>
        </p:txBody>
      </p:sp>
    </p:spTree>
    <p:extLst>
      <p:ext uri="{BB962C8B-B14F-4D97-AF65-F5344CB8AC3E}">
        <p14:creationId xmlns:p14="http://schemas.microsoft.com/office/powerpoint/2010/main" val="22082894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the Activity ID in relation to Sampling Component, notice how the Activity ID changes with the transect</a:t>
            </a:r>
            <a:endParaRPr lang="en-US" sz="1200" dirty="0"/>
          </a:p>
        </p:txBody>
      </p:sp>
      <p:sp>
        <p:nvSpPr>
          <p:cNvPr id="4" name="Slide Number Placeholder 3"/>
          <p:cNvSpPr>
            <a:spLocks noGrp="1"/>
          </p:cNvSpPr>
          <p:nvPr>
            <p:ph type="sldNum" sz="quarter" idx="5"/>
          </p:nvPr>
        </p:nvSpPr>
        <p:spPr/>
        <p:txBody>
          <a:bodyPr/>
          <a:lstStyle/>
          <a:p>
            <a:fld id="{9FF59255-3D2D-4914-8B62-4DBCA0805792}" type="slidenum">
              <a:rPr lang="en-US" smtClean="0"/>
              <a:t>37</a:t>
            </a:fld>
            <a:endParaRPr lang="en-US"/>
          </a:p>
        </p:txBody>
      </p:sp>
    </p:spTree>
    <p:extLst>
      <p:ext uri="{BB962C8B-B14F-4D97-AF65-F5344CB8AC3E}">
        <p14:creationId xmlns:p14="http://schemas.microsoft.com/office/powerpoint/2010/main" val="5931221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And Sampling Component, Result Sampling Point, in relation to the various results that are collected. Every result has all of it’s locational data easily stored and available for use. Obviously there are other important data pieces as well, but for our purposes today I felt that these were the key ones to highlight. And that is how the raw data appears in an export from our database, excepting many other metadata fields.</a:t>
            </a:r>
            <a:endParaRPr lang="en-US" sz="1200" dirty="0"/>
          </a:p>
        </p:txBody>
      </p:sp>
      <p:sp>
        <p:nvSpPr>
          <p:cNvPr id="4" name="Slide Number Placeholder 3"/>
          <p:cNvSpPr>
            <a:spLocks noGrp="1"/>
          </p:cNvSpPr>
          <p:nvPr>
            <p:ph type="sldNum" sz="quarter" idx="5"/>
          </p:nvPr>
        </p:nvSpPr>
        <p:spPr/>
        <p:txBody>
          <a:bodyPr/>
          <a:lstStyle/>
          <a:p>
            <a:fld id="{9FF59255-3D2D-4914-8B62-4DBCA0805792}" type="slidenum">
              <a:rPr lang="en-US" smtClean="0"/>
              <a:t>38</a:t>
            </a:fld>
            <a:endParaRPr lang="en-US"/>
          </a:p>
        </p:txBody>
      </p:sp>
    </p:spTree>
    <p:extLst>
      <p:ext uri="{BB962C8B-B14F-4D97-AF65-F5344CB8AC3E}">
        <p14:creationId xmlns:p14="http://schemas.microsoft.com/office/powerpoint/2010/main" val="711379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200" dirty="0">
                <a:latin typeface="Calibri" panose="020F0502020204030204" pitchFamily="34" charset="0"/>
                <a:ea typeface="Calibri" panose="020F0502020204030204" pitchFamily="34" charset="0"/>
                <a:cs typeface="Times New Roman" panose="02020603050405020304" pitchFamily="18" charset="0"/>
              </a:rPr>
              <a:t>The import tool for NLA is still under development. But it will look and function very similarly to the NRSA tool I just went over. I have created a mock-up of what the lakes data will look like</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39</a:t>
            </a:fld>
            <a:endParaRPr lang="en-US"/>
          </a:p>
        </p:txBody>
      </p:sp>
    </p:spTree>
    <p:extLst>
      <p:ext uri="{BB962C8B-B14F-4D97-AF65-F5344CB8AC3E}">
        <p14:creationId xmlns:p14="http://schemas.microsoft.com/office/powerpoint/2010/main" val="2770730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64" indent="-349964">
              <a:lnSpc>
                <a:spcPct val="107000"/>
              </a:lnSpc>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Oklahoma Water Resources Board (OWRB) wanted to be able to house our raw habitat data, collected on NARS programs apps, using NARS collection methods, in our database which has a direct connection to WQX.</a:t>
            </a:r>
          </a:p>
          <a:p>
            <a:pPr marL="349964" indent="-349964">
              <a:lnSpc>
                <a:spcPct val="107000"/>
              </a:lnSpc>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The project really had two overarching problems to address: </a:t>
            </a:r>
          </a:p>
          <a:p>
            <a:pPr marL="758255" lvl="1" indent="-291636">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How to store this data in our database</a:t>
            </a:r>
          </a:p>
          <a:p>
            <a:pPr marL="758255" lvl="1" indent="-291636">
              <a:lnSpc>
                <a:spcPct val="107000"/>
              </a:lnSpc>
              <a:spcAft>
                <a:spcPts val="816"/>
              </a:spcAft>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How to easily import this data into our database</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4</a:t>
            </a:fld>
            <a:endParaRPr lang="en-US"/>
          </a:p>
        </p:txBody>
      </p:sp>
    </p:spTree>
    <p:extLst>
      <p:ext uri="{BB962C8B-B14F-4D97-AF65-F5344CB8AC3E}">
        <p14:creationId xmlns:p14="http://schemas.microsoft.com/office/powerpoint/2010/main" val="11160546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like NRSA the Activity ID changes in relation to Sampling Component, which is where the lake station will be stored</a:t>
            </a:r>
            <a:endParaRPr lang="en-US" sz="1200" dirty="0"/>
          </a:p>
        </p:txBody>
      </p:sp>
      <p:sp>
        <p:nvSpPr>
          <p:cNvPr id="4" name="Slide Number Placeholder 3"/>
          <p:cNvSpPr>
            <a:spLocks noGrp="1"/>
          </p:cNvSpPr>
          <p:nvPr>
            <p:ph type="sldNum" sz="quarter" idx="5"/>
          </p:nvPr>
        </p:nvSpPr>
        <p:spPr/>
        <p:txBody>
          <a:bodyPr/>
          <a:lstStyle/>
          <a:p>
            <a:fld id="{9FF59255-3D2D-4914-8B62-4DBCA0805792}" type="slidenum">
              <a:rPr lang="en-US" smtClean="0"/>
              <a:t>40</a:t>
            </a:fld>
            <a:endParaRPr lang="en-US"/>
          </a:p>
        </p:txBody>
      </p:sp>
    </p:spTree>
    <p:extLst>
      <p:ext uri="{BB962C8B-B14F-4D97-AF65-F5344CB8AC3E}">
        <p14:creationId xmlns:p14="http://schemas.microsoft.com/office/powerpoint/2010/main" val="2703284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Here you can see the Sampling Component or Station ID in relation to Result Sampling Point or Lake “zone”. Every result has all available locational data appropriately stored.</a:t>
            </a:r>
            <a:endParaRPr lang="en-US" sz="1200" dirty="0"/>
          </a:p>
        </p:txBody>
      </p:sp>
      <p:sp>
        <p:nvSpPr>
          <p:cNvPr id="4" name="Slide Number Placeholder 3"/>
          <p:cNvSpPr>
            <a:spLocks noGrp="1"/>
          </p:cNvSpPr>
          <p:nvPr>
            <p:ph type="sldNum" sz="quarter" idx="5"/>
          </p:nvPr>
        </p:nvSpPr>
        <p:spPr/>
        <p:txBody>
          <a:bodyPr/>
          <a:lstStyle/>
          <a:p>
            <a:fld id="{9FF59255-3D2D-4914-8B62-4DBCA0805792}" type="slidenum">
              <a:rPr lang="en-US" smtClean="0"/>
              <a:t>41</a:t>
            </a:fld>
            <a:endParaRPr lang="en-US"/>
          </a:p>
        </p:txBody>
      </p:sp>
    </p:spTree>
    <p:extLst>
      <p:ext uri="{BB962C8B-B14F-4D97-AF65-F5344CB8AC3E}">
        <p14:creationId xmlns:p14="http://schemas.microsoft.com/office/powerpoint/2010/main" val="13108853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64" indent="-349964">
              <a:lnSpc>
                <a:spcPct val="107000"/>
              </a:lnSpc>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In summary we have created a data structure for NRSA and NLA habitat data that fits in WQX and the WQP, and the overall dataflow that was created goes from NRSA/NLA collection app, to JSON files, to import tool, and then it is in the database and available for use.</a:t>
            </a:r>
          </a:p>
          <a:p>
            <a:pPr marL="349964" indent="-349964">
              <a:lnSpc>
                <a:spcPct val="107000"/>
              </a:lnSpc>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And I am happy to report that the OWRB has already uploaded all NRSA-like habitat data from 2018-2023 and it is available in the WQP</a:t>
            </a:r>
          </a:p>
          <a:p>
            <a:pPr marL="349964" indent="-349964">
              <a:lnSpc>
                <a:spcPct val="107000"/>
              </a:lnSpc>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Next steps: NLA and NRSA biological data have been mapped. Import tools are currently in development by Gold Systems. They are expected to be completed soon, and then import testing can begin.</a:t>
            </a:r>
          </a:p>
          <a:p>
            <a:pPr marL="349964" indent="-349964">
              <a:lnSpc>
                <a:spcPct val="107000"/>
              </a:lnSpc>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We were awarded a new Exchange Network Grant to continue developing this work. We are planning a workgroup with NARS staff and several other state agencies who also use AWQMS and the NRSA app, to work together on creating QA, Metric Generation, and Data Visualization R packages for NRSA habitat data.</a:t>
            </a:r>
          </a:p>
          <a:p>
            <a:pPr marL="349964" indent="-349964">
              <a:lnSpc>
                <a:spcPct val="107000"/>
              </a:lnSpc>
              <a:spcAft>
                <a:spcPts val="816"/>
              </a:spcAft>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I also created a Survey123 collection app for our state probabilistic habitat program and am in the midst of a major data flow overall for this program as well. While different sampling approaches, the data for this habitat collection is structurally very similar to NRSA data, so it has been immensely helpful at improving data collection and data flow for this other program as well.</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42</a:t>
            </a:fld>
            <a:endParaRPr lang="en-US"/>
          </a:p>
        </p:txBody>
      </p:sp>
    </p:spTree>
    <p:extLst>
      <p:ext uri="{BB962C8B-B14F-4D97-AF65-F5344CB8AC3E}">
        <p14:creationId xmlns:p14="http://schemas.microsoft.com/office/powerpoint/2010/main" val="23246979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43</a:t>
            </a:fld>
            <a:endParaRPr lang="en-US"/>
          </a:p>
        </p:txBody>
      </p:sp>
    </p:spTree>
    <p:extLst>
      <p:ext uri="{BB962C8B-B14F-4D97-AF65-F5344CB8AC3E}">
        <p14:creationId xmlns:p14="http://schemas.microsoft.com/office/powerpoint/2010/main" val="41878947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200" dirty="0">
                <a:latin typeface="Calibri" panose="020F0502020204030204" pitchFamily="34" charset="0"/>
                <a:ea typeface="Calibri" panose="020F0502020204030204" pitchFamily="34" charset="0"/>
                <a:cs typeface="Times New Roman" panose="02020603050405020304" pitchFamily="18" charset="0"/>
              </a:rPr>
              <a:t>I didn’t really get into the nitty gritty details of the data structures made, since going through excel mapping files item by item is a certain kind of happy nightmare, but if anyone is interested in discussing the details of this further, need help implementing this structure yourself, or are AWQMS users and need assistance on the NRSA (and future NLA) import tool I am more than happy to be a resource.</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44</a:t>
            </a:fld>
            <a:endParaRPr lang="en-US"/>
          </a:p>
        </p:txBody>
      </p:sp>
    </p:spTree>
    <p:extLst>
      <p:ext uri="{BB962C8B-B14F-4D97-AF65-F5344CB8AC3E}">
        <p14:creationId xmlns:p14="http://schemas.microsoft.com/office/powerpoint/2010/main" val="2945020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64" indent="-349964">
              <a:lnSpc>
                <a:spcPct val="107000"/>
              </a:lnSpc>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First we needed to figure out how we were going to store this data in our database. OWRB uses Gold System’s Ambient Water Quality Monitoring System, commonly referred to as AWQMS, it’s structure mirrors WQX.  These databases were primarily built to house water quality data, not habitat data. But, we needed to able to store the raw habitat data with as few changes to the database as possible so that it could still be seamlessly sent to WQX. </a:t>
            </a:r>
          </a:p>
          <a:p>
            <a:pPr marL="758255" lvl="1" indent="-291636">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Working within the confines of the current database would also allow the structure created to be more easily implemented by others, even if they are not AWQMS users. </a:t>
            </a:r>
          </a:p>
          <a:p>
            <a:pPr marL="349964" indent="-349964">
              <a:lnSpc>
                <a:spcPct val="107000"/>
              </a:lnSpc>
              <a:spcAft>
                <a:spcPts val="816"/>
              </a:spcAft>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We first reached out to NRSA staff to see how they were storing raw habitat data and if they had any recommendations. If there was already an existing structure for how this data was stored in the WQX Schema, we should try to match it. </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5</a:t>
            </a:fld>
            <a:endParaRPr lang="en-US"/>
          </a:p>
        </p:txBody>
      </p:sp>
    </p:spTree>
    <p:extLst>
      <p:ext uri="{BB962C8B-B14F-4D97-AF65-F5344CB8AC3E}">
        <p14:creationId xmlns:p14="http://schemas.microsoft.com/office/powerpoint/2010/main" val="4117378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64" indent="-349964">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We were informed that this data was not currently in WQX, and that there had been a couple previous attempts to figure out how to store this data in the WQX data schema, but none had been successful.</a:t>
            </a:r>
          </a:p>
          <a:p>
            <a:pPr marL="349964" indent="-349964">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So there wasn’t really a reference for us to follow or work from. We were going to have to figure out the best way to store this data ourselves.</a:t>
            </a:r>
          </a:p>
          <a:p>
            <a:pPr marL="349964" indent="-349964">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We first needed a list of every possible piece of information that potentially needed to be captured, and then create a dictionary, or map, in relation to our database. A data dictionary or data map is a file that functions like a translator between a data source and it’s destination.</a:t>
            </a:r>
          </a:p>
          <a:p>
            <a:pPr marL="349964" indent="-349964">
              <a:lnSpc>
                <a:spcPct val="107000"/>
              </a:lnSpc>
              <a:spcAft>
                <a:spcPts val="816"/>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While making this data dictionary, we also needed to keep in mind how each piece of information interacted with each other and potential data structure rules within WQX, in order to properly define each data piece.</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6</a:t>
            </a:fld>
            <a:endParaRPr lang="en-US"/>
          </a:p>
        </p:txBody>
      </p:sp>
    </p:spTree>
    <p:extLst>
      <p:ext uri="{BB962C8B-B14F-4D97-AF65-F5344CB8AC3E}">
        <p14:creationId xmlns:p14="http://schemas.microsoft.com/office/powerpoint/2010/main" val="3945459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200" dirty="0">
                <a:latin typeface="Calibri" panose="020F0502020204030204" pitchFamily="34" charset="0"/>
                <a:ea typeface="Calibri" panose="020F0502020204030204" pitchFamily="34" charset="0"/>
                <a:cs typeface="Times New Roman" panose="02020603050405020304" pitchFamily="18" charset="0"/>
              </a:rPr>
              <a:t>As kind of a visual example for this concept, you are out in the field collecting habitat data, and </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7</a:t>
            </a:fld>
            <a:endParaRPr lang="en-US"/>
          </a:p>
        </p:txBody>
      </p:sp>
    </p:spTree>
    <p:extLst>
      <p:ext uri="{BB962C8B-B14F-4D97-AF65-F5344CB8AC3E}">
        <p14:creationId xmlns:p14="http://schemas.microsoft.com/office/powerpoint/2010/main" val="1828958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200" dirty="0">
                <a:latin typeface="Calibri" panose="020F0502020204030204" pitchFamily="34" charset="0"/>
                <a:ea typeface="Calibri" panose="020F0502020204030204" pitchFamily="34" charset="0"/>
                <a:cs typeface="Times New Roman" panose="02020603050405020304" pitchFamily="18" charset="0"/>
              </a:rPr>
              <a:t>entering it into the NRSA collection app. </a:t>
            </a:r>
          </a:p>
          <a:p>
            <a:endParaRPr lang="en-US" dirty="0"/>
          </a:p>
        </p:txBody>
      </p:sp>
      <p:sp>
        <p:nvSpPr>
          <p:cNvPr id="4" name="Slide Number Placeholder 3"/>
          <p:cNvSpPr>
            <a:spLocks noGrp="1"/>
          </p:cNvSpPr>
          <p:nvPr>
            <p:ph type="sldNum" sz="quarter" idx="5"/>
          </p:nvPr>
        </p:nvSpPr>
        <p:spPr/>
        <p:txBody>
          <a:bodyPr/>
          <a:lstStyle/>
          <a:p>
            <a:fld id="{9FF59255-3D2D-4914-8B62-4DBCA0805792}" type="slidenum">
              <a:rPr lang="en-US" smtClean="0"/>
              <a:t>8</a:t>
            </a:fld>
            <a:endParaRPr lang="en-US"/>
          </a:p>
        </p:txBody>
      </p:sp>
    </p:spTree>
    <p:extLst>
      <p:ext uri="{BB962C8B-B14F-4D97-AF65-F5344CB8AC3E}">
        <p14:creationId xmlns:p14="http://schemas.microsoft.com/office/powerpoint/2010/main" val="3353415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For the Substrate Cross-Sectional Information Section shown, you are measuring distance from left bank, depth, and so on. These are the things you are out measuring and collecting so they are typically what come to mind first as data that needs to be recorded. But you will also need</a:t>
            </a:r>
            <a:endParaRPr lang="en-US" sz="1200" dirty="0"/>
          </a:p>
        </p:txBody>
      </p:sp>
      <p:sp>
        <p:nvSpPr>
          <p:cNvPr id="4" name="Slide Number Placeholder 3"/>
          <p:cNvSpPr>
            <a:spLocks noGrp="1"/>
          </p:cNvSpPr>
          <p:nvPr>
            <p:ph type="sldNum" sz="quarter" idx="5"/>
          </p:nvPr>
        </p:nvSpPr>
        <p:spPr/>
        <p:txBody>
          <a:bodyPr/>
          <a:lstStyle/>
          <a:p>
            <a:fld id="{9FF59255-3D2D-4914-8B62-4DBCA0805792}" type="slidenum">
              <a:rPr lang="en-US" smtClean="0"/>
              <a:t>9</a:t>
            </a:fld>
            <a:endParaRPr lang="en-US"/>
          </a:p>
        </p:txBody>
      </p:sp>
    </p:spTree>
    <p:extLst>
      <p:ext uri="{BB962C8B-B14F-4D97-AF65-F5344CB8AC3E}">
        <p14:creationId xmlns:p14="http://schemas.microsoft.com/office/powerpoint/2010/main" val="329852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381000" y="4754880"/>
            <a:ext cx="11430000" cy="1371600"/>
          </a:xfrm>
        </p:spPr>
        <p:txBody>
          <a:bodyPr anchor="b" anchorCtr="0">
            <a:normAutofit/>
          </a:bodyPr>
          <a:lstStyle>
            <a:lvl1pPr algn="ctr">
              <a:defRPr sz="4400" baseline="0"/>
            </a:lvl1pPr>
          </a:lstStyle>
          <a:p>
            <a:r>
              <a:rPr lang="en-US" noProof="0"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3081528" y="6126480"/>
            <a:ext cx="6035040" cy="457200"/>
          </a:xfrm>
        </p:spPr>
        <p:txBody>
          <a:bodyPr>
            <a:normAutofit/>
          </a:bodyPr>
          <a:lstStyle>
            <a:lvl1pPr marL="0" indent="0" algn="ctr">
              <a:buNone/>
              <a:defRPr sz="20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Picture Placeholder 4">
            <a:extLst>
              <a:ext uri="{FF2B5EF4-FFF2-40B4-BE49-F238E27FC236}">
                <a16:creationId xmlns:a16="http://schemas.microsoft.com/office/drawing/2014/main" id="{A5C2095F-7B39-4759-AE92-AE50B6BA5326}"/>
              </a:ext>
            </a:extLst>
          </p:cNvPr>
          <p:cNvSpPr>
            <a:spLocks noGrp="1"/>
          </p:cNvSpPr>
          <p:nvPr>
            <p:ph type="pic" sz="quarter" idx="10"/>
          </p:nvPr>
        </p:nvSpPr>
        <p:spPr>
          <a:xfrm>
            <a:off x="0" y="0"/>
            <a:ext cx="12188952" cy="4498848"/>
          </a:xfrm>
          <a:solidFill>
            <a:schemeClr val="accent5"/>
          </a:solidFill>
        </p:spPr>
        <p:txBody>
          <a:bodyPr>
            <a:normAutofit/>
          </a:bodyPr>
          <a:lstStyle>
            <a:lvl1pPr marL="0" indent="0">
              <a:buNone/>
              <a:defRPr sz="2000"/>
            </a:lvl1pPr>
          </a:lstStyle>
          <a:p>
            <a:r>
              <a:rPr lang="en-US" noProof="0"/>
              <a:t>Click icon to add picture</a:t>
            </a:r>
            <a:endParaRPr lang="en-US" noProof="0" dirty="0"/>
          </a:p>
        </p:txBody>
      </p:sp>
      <p:grpSp>
        <p:nvGrpSpPr>
          <p:cNvPr id="9" name="Bottom Right">
            <a:extLst>
              <a:ext uri="{FF2B5EF4-FFF2-40B4-BE49-F238E27FC236}">
                <a16:creationId xmlns:a16="http://schemas.microsoft.com/office/drawing/2014/main" id="{0ADFF9C3-7C25-4ED5-81ED-9431FC8E32D4}"/>
              </a:ext>
              <a:ext uri="{C183D7F6-B498-43B3-948B-1728B52AA6E4}">
                <adec:decorative xmlns:adec="http://schemas.microsoft.com/office/drawing/2017/decorative" val="1"/>
              </a:ext>
            </a:extLst>
          </p:cNvPr>
          <p:cNvGrpSpPr/>
          <p:nvPr/>
        </p:nvGrpSpPr>
        <p:grpSpPr>
          <a:xfrm flipH="1">
            <a:off x="-1" y="4222592"/>
            <a:ext cx="4572000" cy="2635408"/>
            <a:chOff x="7980400" y="3276601"/>
            <a:chExt cx="4211600" cy="3581399"/>
          </a:xfrm>
        </p:grpSpPr>
        <p:grpSp>
          <p:nvGrpSpPr>
            <p:cNvPr id="10" name="Graphic 157">
              <a:extLst>
                <a:ext uri="{FF2B5EF4-FFF2-40B4-BE49-F238E27FC236}">
                  <a16:creationId xmlns:a16="http://schemas.microsoft.com/office/drawing/2014/main" id="{3855FED8-087A-4ECA-B19E-7F86739CBA0B}"/>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12" name="Freeform: Shape 24">
                <a:extLst>
                  <a:ext uri="{FF2B5EF4-FFF2-40B4-BE49-F238E27FC236}">
                    <a16:creationId xmlns:a16="http://schemas.microsoft.com/office/drawing/2014/main" id="{A926BA7E-AF91-486C-A25D-9D87EB199516}"/>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3" name="Freeform: Shape 25">
                <a:extLst>
                  <a:ext uri="{FF2B5EF4-FFF2-40B4-BE49-F238E27FC236}">
                    <a16:creationId xmlns:a16="http://schemas.microsoft.com/office/drawing/2014/main" id="{86FE3C9D-35BA-4B6F-BA75-1B08C63477BB}"/>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4" name="Freeform: Shape 26">
                <a:extLst>
                  <a:ext uri="{FF2B5EF4-FFF2-40B4-BE49-F238E27FC236}">
                    <a16:creationId xmlns:a16="http://schemas.microsoft.com/office/drawing/2014/main" id="{23288AEC-C6CA-4B67-910D-25E4BD973434}"/>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5" name="Freeform: Shape 30">
                <a:extLst>
                  <a:ext uri="{FF2B5EF4-FFF2-40B4-BE49-F238E27FC236}">
                    <a16:creationId xmlns:a16="http://schemas.microsoft.com/office/drawing/2014/main" id="{6F549CCC-D405-4BA1-A232-C56449416BE9}"/>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6" name="Freeform: Shape 31">
                <a:extLst>
                  <a:ext uri="{FF2B5EF4-FFF2-40B4-BE49-F238E27FC236}">
                    <a16:creationId xmlns:a16="http://schemas.microsoft.com/office/drawing/2014/main" id="{0173928B-6BE7-48C8-BC2D-FA9D803DE7F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7" name="Freeform: Shape 32">
                <a:extLst>
                  <a:ext uri="{FF2B5EF4-FFF2-40B4-BE49-F238E27FC236}">
                    <a16:creationId xmlns:a16="http://schemas.microsoft.com/office/drawing/2014/main" id="{15D84E21-7BFE-4F1A-AFFC-A624A12B4339}"/>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8" name="Freeform: Shape 36">
                <a:extLst>
                  <a:ext uri="{FF2B5EF4-FFF2-40B4-BE49-F238E27FC236}">
                    <a16:creationId xmlns:a16="http://schemas.microsoft.com/office/drawing/2014/main" id="{2DEA3AAE-0C03-42C2-A70B-763D840692BB}"/>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grpSp>
        <p:sp>
          <p:nvSpPr>
            <p:cNvPr id="11" name="Freeform: Shape 23">
              <a:extLst>
                <a:ext uri="{FF2B5EF4-FFF2-40B4-BE49-F238E27FC236}">
                  <a16:creationId xmlns:a16="http://schemas.microsoft.com/office/drawing/2014/main" id="{B7386810-4CAD-4571-8758-D163D51A48FB}"/>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US" noProof="0" dirty="0"/>
            </a:p>
          </p:txBody>
        </p:sp>
      </p:grpSp>
    </p:spTree>
    <p:extLst>
      <p:ext uri="{BB962C8B-B14F-4D97-AF65-F5344CB8AC3E}">
        <p14:creationId xmlns:p14="http://schemas.microsoft.com/office/powerpoint/2010/main" val="2837596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548640" y="914400"/>
            <a:ext cx="10972800" cy="914400"/>
          </a:xfrm>
        </p:spPr>
        <p:txBody>
          <a:bodyPr anchor="t" anchorCtr="0"/>
          <a:lstStyle>
            <a:lvl1pPr>
              <a:defRPr sz="2400"/>
            </a:lvl1pPr>
          </a:lstStyle>
          <a:p>
            <a:r>
              <a:rPr lang="en-US"/>
              <a:t>Click to edit Master title style</a:t>
            </a:r>
            <a:endParaRPr lang="en-US" dirty="0"/>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548640" y="2286000"/>
            <a:ext cx="11091672" cy="3346704"/>
          </a:xfrm>
        </p:spPr>
        <p:txBody>
          <a:bodyPr/>
          <a:lstStyle>
            <a:lvl1pPr marL="0" indent="0">
              <a:buNone/>
              <a:defRPr/>
            </a:lvl1pPr>
          </a:lstStyle>
          <a:p>
            <a:r>
              <a:rPr lang="en-US"/>
              <a:t>Click icon to add table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a:xfrm>
            <a:off x="548640" y="6356350"/>
            <a:ext cx="2743200" cy="365125"/>
          </a:xfrm>
        </p:spPr>
        <p:txBody>
          <a:bodyPr/>
          <a:lstStyle/>
          <a:p>
            <a:fld id="{D99F326A-4B83-4F90-8764-E19742319DB7}" type="datetimeFigureOut">
              <a:rPr lang="en-US" smtClean="0"/>
              <a:t>9/10/2024</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a:xfrm>
            <a:off x="10794492" y="6356350"/>
            <a:ext cx="845820" cy="365125"/>
          </a:xfrm>
        </p:spPr>
        <p:txBody>
          <a:bodyPr/>
          <a:lstStyle/>
          <a:p>
            <a:fld id="{39C22B02-7465-40F7-8FE4-CDE1752F2C9A}" type="slidenum">
              <a:rPr lang="en-US" smtClean="0"/>
              <a:t>‹#›</a:t>
            </a:fld>
            <a:endParaRPr lang="en-US"/>
          </a:p>
        </p:txBody>
      </p:sp>
    </p:spTree>
    <p:extLst>
      <p:ext uri="{BB962C8B-B14F-4D97-AF65-F5344CB8AC3E}">
        <p14:creationId xmlns:p14="http://schemas.microsoft.com/office/powerpoint/2010/main" val="2004463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 picture">
    <p:spTree>
      <p:nvGrpSpPr>
        <p:cNvPr id="1" name=""/>
        <p:cNvGrpSpPr/>
        <p:nvPr/>
      </p:nvGrpSpPr>
      <p:grpSpPr>
        <a:xfrm>
          <a:off x="0" y="0"/>
          <a:ext cx="0" cy="0"/>
          <a:chOff x="0" y="0"/>
          <a:chExt cx="0" cy="0"/>
        </a:xfrm>
      </p:grpSpPr>
      <p:grpSp>
        <p:nvGrpSpPr>
          <p:cNvPr id="2" name="Bottom Right">
            <a:extLst>
              <a:ext uri="{FF2B5EF4-FFF2-40B4-BE49-F238E27FC236}">
                <a16:creationId xmlns:a16="http://schemas.microsoft.com/office/drawing/2014/main" id="{0E5E4AF1-5C64-AF7D-3DCF-67FF6202AF59}"/>
              </a:ext>
              <a:ext uri="{C183D7F6-B498-43B3-948B-1728B52AA6E4}">
                <adec:decorative xmlns:adec="http://schemas.microsoft.com/office/drawing/2017/decorative" val="1"/>
              </a:ext>
            </a:extLst>
          </p:cNvPr>
          <p:cNvGrpSpPr/>
          <p:nvPr/>
        </p:nvGrpSpPr>
        <p:grpSpPr>
          <a:xfrm>
            <a:off x="7620000" y="4222592"/>
            <a:ext cx="4572000" cy="2635408"/>
            <a:chOff x="7980400" y="3276601"/>
            <a:chExt cx="4211600" cy="3581399"/>
          </a:xfrm>
        </p:grpSpPr>
        <p:grpSp>
          <p:nvGrpSpPr>
            <p:cNvPr id="3" name="Graphic 157">
              <a:extLst>
                <a:ext uri="{FF2B5EF4-FFF2-40B4-BE49-F238E27FC236}">
                  <a16:creationId xmlns:a16="http://schemas.microsoft.com/office/drawing/2014/main" id="{3504D9AC-A56D-26E2-7628-FCA205644474}"/>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9" name="Freeform: Shape 24">
                <a:extLst>
                  <a:ext uri="{FF2B5EF4-FFF2-40B4-BE49-F238E27FC236}">
                    <a16:creationId xmlns:a16="http://schemas.microsoft.com/office/drawing/2014/main" id="{3A60F7DC-D428-2691-2024-FDC0A8F1D7FC}"/>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0" name="Freeform: Shape 25">
                <a:extLst>
                  <a:ext uri="{FF2B5EF4-FFF2-40B4-BE49-F238E27FC236}">
                    <a16:creationId xmlns:a16="http://schemas.microsoft.com/office/drawing/2014/main" id="{4F8DA334-9C3E-53D2-8336-7253E3AF12EB}"/>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2" name="Freeform: Shape 26">
                <a:extLst>
                  <a:ext uri="{FF2B5EF4-FFF2-40B4-BE49-F238E27FC236}">
                    <a16:creationId xmlns:a16="http://schemas.microsoft.com/office/drawing/2014/main" id="{D9A6F1F6-9959-9331-EF7E-CF44211DACA8}"/>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3" name="Freeform: Shape 30">
                <a:extLst>
                  <a:ext uri="{FF2B5EF4-FFF2-40B4-BE49-F238E27FC236}">
                    <a16:creationId xmlns:a16="http://schemas.microsoft.com/office/drawing/2014/main" id="{91C24A8C-16F8-C6CF-A3D3-20BD9FE46252}"/>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4" name="Freeform: Shape 31">
                <a:extLst>
                  <a:ext uri="{FF2B5EF4-FFF2-40B4-BE49-F238E27FC236}">
                    <a16:creationId xmlns:a16="http://schemas.microsoft.com/office/drawing/2014/main" id="{FB276BD0-4A6B-06B9-AD17-28C45F54EDC0}"/>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5" name="Freeform: Shape 32">
                <a:extLst>
                  <a:ext uri="{FF2B5EF4-FFF2-40B4-BE49-F238E27FC236}">
                    <a16:creationId xmlns:a16="http://schemas.microsoft.com/office/drawing/2014/main" id="{20566CB5-910F-9CBD-3521-93919244860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6" name="Freeform: Shape 36">
                <a:extLst>
                  <a:ext uri="{FF2B5EF4-FFF2-40B4-BE49-F238E27FC236}">
                    <a16:creationId xmlns:a16="http://schemas.microsoft.com/office/drawing/2014/main" id="{5591EF06-D01C-ED06-33B6-7ABBB5C40B1F}"/>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grpSp>
        <p:sp>
          <p:nvSpPr>
            <p:cNvPr id="7" name="Freeform: Shape 23">
              <a:extLst>
                <a:ext uri="{FF2B5EF4-FFF2-40B4-BE49-F238E27FC236}">
                  <a16:creationId xmlns:a16="http://schemas.microsoft.com/office/drawing/2014/main" id="{AD4040B3-F70D-2EBB-B994-6A24050AC445}"/>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US" noProof="0" dirty="0"/>
            </a:p>
          </p:txBody>
        </p:sp>
      </p:grpSp>
      <p:sp>
        <p:nvSpPr>
          <p:cNvPr id="11" name="Title 1">
            <a:extLst>
              <a:ext uri="{FF2B5EF4-FFF2-40B4-BE49-F238E27FC236}">
                <a16:creationId xmlns:a16="http://schemas.microsoft.com/office/drawing/2014/main" id="{076C4EAC-BBDE-1963-BD72-3BD2A47DC59C}"/>
              </a:ext>
            </a:extLst>
          </p:cNvPr>
          <p:cNvSpPr>
            <a:spLocks noGrp="1"/>
          </p:cNvSpPr>
          <p:nvPr>
            <p:ph type="ctrTitle"/>
          </p:nvPr>
        </p:nvSpPr>
        <p:spPr>
          <a:xfrm>
            <a:off x="384048" y="4754880"/>
            <a:ext cx="11430000" cy="1371600"/>
          </a:xfrm>
        </p:spPr>
        <p:txBody>
          <a:bodyPr anchor="b">
            <a:normAutofit/>
          </a:bodyPr>
          <a:lstStyle>
            <a:lvl1pPr algn="ctr">
              <a:defRPr sz="4400"/>
            </a:lvl1pPr>
          </a:lstStyle>
          <a:p>
            <a:r>
              <a:rPr lang="en-US" noProof="0"/>
              <a:t>Click to edit Master title style</a:t>
            </a:r>
            <a:endParaRPr lang="en-US" noProof="0" dirty="0"/>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0" y="0"/>
            <a:ext cx="12188952" cy="4498848"/>
          </a:xfrm>
        </p:spPr>
        <p:txBody>
          <a:bodyPr/>
          <a:lstStyle>
            <a:lvl1pPr marL="0" indent="0">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2309777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2">
    <p:spTree>
      <p:nvGrpSpPr>
        <p:cNvPr id="1" name=""/>
        <p:cNvGrpSpPr/>
        <p:nvPr/>
      </p:nvGrpSpPr>
      <p:grpSpPr>
        <a:xfrm>
          <a:off x="0" y="0"/>
          <a:ext cx="0" cy="0"/>
          <a:chOff x="0" y="0"/>
          <a:chExt cx="0" cy="0"/>
        </a:xfrm>
      </p:grpSpPr>
      <p:grpSp>
        <p:nvGrpSpPr>
          <p:cNvPr id="5" name="Top Right">
            <a:extLst>
              <a:ext uri="{FF2B5EF4-FFF2-40B4-BE49-F238E27FC236}">
                <a16:creationId xmlns:a16="http://schemas.microsoft.com/office/drawing/2014/main" id="{3CBE3FA5-1D12-E2FA-F6C4-E8BE184EECD9}"/>
              </a:ext>
              <a:ext uri="{C183D7F6-B498-43B3-948B-1728B52AA6E4}">
                <adec:decorative xmlns:adec="http://schemas.microsoft.com/office/drawing/2017/decorative" val="1"/>
              </a:ext>
            </a:extLst>
          </p:cNvPr>
          <p:cNvGrpSpPr/>
          <p:nvPr/>
        </p:nvGrpSpPr>
        <p:grpSpPr>
          <a:xfrm flipH="1">
            <a:off x="8314340" y="-1"/>
            <a:ext cx="3877660" cy="5906585"/>
            <a:chOff x="10849" y="-3086"/>
            <a:chExt cx="2198951" cy="3349518"/>
          </a:xfrm>
        </p:grpSpPr>
        <p:sp>
          <p:nvSpPr>
            <p:cNvPr id="6" name="Freeform: Shape 9">
              <a:extLst>
                <a:ext uri="{FF2B5EF4-FFF2-40B4-BE49-F238E27FC236}">
                  <a16:creationId xmlns:a16="http://schemas.microsoft.com/office/drawing/2014/main" id="{4172A1F4-49C3-5D7A-52B9-1066ED8D1E45}"/>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dirty="0">
                <a:solidFill>
                  <a:schemeClr val="tx1">
                    <a:lumMod val="65000"/>
                    <a:lumOff val="35000"/>
                  </a:schemeClr>
                </a:solidFill>
                <a:latin typeface="Montserrat" pitchFamily="2" charset="0"/>
              </a:endParaRPr>
            </a:p>
          </p:txBody>
        </p:sp>
        <p:sp>
          <p:nvSpPr>
            <p:cNvPr id="7" name="Freeform: Shape 10">
              <a:extLst>
                <a:ext uri="{FF2B5EF4-FFF2-40B4-BE49-F238E27FC236}">
                  <a16:creationId xmlns:a16="http://schemas.microsoft.com/office/drawing/2014/main" id="{FBF7309D-93C5-EDDF-70F8-BB6CDE096E00}"/>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8" name="Freeform: Shape 11">
              <a:extLst>
                <a:ext uri="{FF2B5EF4-FFF2-40B4-BE49-F238E27FC236}">
                  <a16:creationId xmlns:a16="http://schemas.microsoft.com/office/drawing/2014/main" id="{54770304-0166-E338-9DC5-53FF3EAE5A24}"/>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9" name="Freeform: Shape 12">
              <a:extLst>
                <a:ext uri="{FF2B5EF4-FFF2-40B4-BE49-F238E27FC236}">
                  <a16:creationId xmlns:a16="http://schemas.microsoft.com/office/drawing/2014/main" id="{84659F45-0B9C-5A8E-603E-B596282270DE}"/>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0" name="Freeform: Shape 13">
              <a:extLst>
                <a:ext uri="{FF2B5EF4-FFF2-40B4-BE49-F238E27FC236}">
                  <a16:creationId xmlns:a16="http://schemas.microsoft.com/office/drawing/2014/main" id="{70A5F154-3FCF-47B9-B7C5-35BF9591E231}"/>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1" name="Freeform: Shape 14">
              <a:extLst>
                <a:ext uri="{FF2B5EF4-FFF2-40B4-BE49-F238E27FC236}">
                  <a16:creationId xmlns:a16="http://schemas.microsoft.com/office/drawing/2014/main" id="{421000D3-834B-680B-2527-D152BB8F1EE1}"/>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2" name="Freeform: Shape 15">
              <a:extLst>
                <a:ext uri="{FF2B5EF4-FFF2-40B4-BE49-F238E27FC236}">
                  <a16:creationId xmlns:a16="http://schemas.microsoft.com/office/drawing/2014/main" id="{42E06095-8C9B-EE19-1498-77CFC001B963}"/>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3" name="Freeform: Shape 16">
              <a:extLst>
                <a:ext uri="{FF2B5EF4-FFF2-40B4-BE49-F238E27FC236}">
                  <a16:creationId xmlns:a16="http://schemas.microsoft.com/office/drawing/2014/main" id="{94C4696D-BBBC-E412-D4E6-75FC29A89946}"/>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grpSp>
      <p:grpSp>
        <p:nvGrpSpPr>
          <p:cNvPr id="14" name="Top Right">
            <a:extLst>
              <a:ext uri="{FF2B5EF4-FFF2-40B4-BE49-F238E27FC236}">
                <a16:creationId xmlns:a16="http://schemas.microsoft.com/office/drawing/2014/main" id="{9D926F0F-ADC0-F590-4458-2C1E7E553D85}"/>
              </a:ext>
              <a:ext uri="{C183D7F6-B498-43B3-948B-1728B52AA6E4}">
                <adec:decorative xmlns:adec="http://schemas.microsoft.com/office/drawing/2017/decorative" val="1"/>
              </a:ext>
            </a:extLst>
          </p:cNvPr>
          <p:cNvGrpSpPr/>
          <p:nvPr/>
        </p:nvGrpSpPr>
        <p:grpSpPr>
          <a:xfrm rot="10800000" flipH="1">
            <a:off x="0" y="2702248"/>
            <a:ext cx="2062373" cy="4155752"/>
            <a:chOff x="10849" y="15178"/>
            <a:chExt cx="2198951" cy="3331254"/>
          </a:xfrm>
        </p:grpSpPr>
        <p:sp>
          <p:nvSpPr>
            <p:cNvPr id="15" name="Freeform: Shape 10">
              <a:extLst>
                <a:ext uri="{FF2B5EF4-FFF2-40B4-BE49-F238E27FC236}">
                  <a16:creationId xmlns:a16="http://schemas.microsoft.com/office/drawing/2014/main" id="{AAA63A7B-917E-3C2F-47F3-D5D6D45B1912}"/>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6" name="Freeform: Shape 11">
              <a:extLst>
                <a:ext uri="{FF2B5EF4-FFF2-40B4-BE49-F238E27FC236}">
                  <a16:creationId xmlns:a16="http://schemas.microsoft.com/office/drawing/2014/main" id="{79B7A8C2-F0EF-86E1-6636-07C931C0E7F3}"/>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7" name="Freeform: Shape 12">
              <a:extLst>
                <a:ext uri="{FF2B5EF4-FFF2-40B4-BE49-F238E27FC236}">
                  <a16:creationId xmlns:a16="http://schemas.microsoft.com/office/drawing/2014/main" id="{8E23E81E-4B9A-52D9-6D8E-34A0E5E3F49E}"/>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8" name="Freeform: Shape 13">
              <a:extLst>
                <a:ext uri="{FF2B5EF4-FFF2-40B4-BE49-F238E27FC236}">
                  <a16:creationId xmlns:a16="http://schemas.microsoft.com/office/drawing/2014/main" id="{2FEE8188-CA2A-2E73-3F39-9B7EC600A66B}"/>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9" name="Freeform: Shape 14">
              <a:extLst>
                <a:ext uri="{FF2B5EF4-FFF2-40B4-BE49-F238E27FC236}">
                  <a16:creationId xmlns:a16="http://schemas.microsoft.com/office/drawing/2014/main" id="{6FDA9D3F-08AF-922F-425B-5BF91ABE44E0}"/>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20" name="Freeform: Shape 15">
              <a:extLst>
                <a:ext uri="{FF2B5EF4-FFF2-40B4-BE49-F238E27FC236}">
                  <a16:creationId xmlns:a16="http://schemas.microsoft.com/office/drawing/2014/main" id="{79545655-F52E-17B0-581D-57970E8137F3}"/>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21" name="Freeform: Shape 16">
              <a:extLst>
                <a:ext uri="{FF2B5EF4-FFF2-40B4-BE49-F238E27FC236}">
                  <a16:creationId xmlns:a16="http://schemas.microsoft.com/office/drawing/2014/main" id="{9FF8CC2F-D9BE-D072-DFBA-A03420C403CA}"/>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grpSp>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548640" y="914400"/>
            <a:ext cx="10972800" cy="914400"/>
          </a:xfrm>
        </p:spPr>
        <p:txBody>
          <a:bodyPr anchor="t">
            <a:normAutofit/>
          </a:bodyPr>
          <a:lstStyle>
            <a:lvl1pPr>
              <a:defRPr sz="2400"/>
            </a:lvl1pPr>
          </a:lstStyle>
          <a:p>
            <a:r>
              <a:rPr lang="en-US" noProof="0"/>
              <a:t>Click to edit Master title style</a:t>
            </a:r>
            <a:endParaRPr lang="en-US" noProof="0"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548640" y="2286000"/>
            <a:ext cx="5212080" cy="3840480"/>
          </a:xfrm>
        </p:spPr>
        <p:txBody>
          <a:bodyPr>
            <a:normAutofit/>
          </a:bodyPr>
          <a:lstStyle>
            <a:lvl1pPr marL="514350" indent="-514350">
              <a:spcBef>
                <a:spcPts val="1600"/>
              </a:spcBef>
              <a:buFont typeface="+mj-lt"/>
              <a:buAutoNum type="arabicPeriod"/>
              <a:defRPr sz="1800"/>
            </a:lvl1pPr>
            <a:lvl2pPr marL="1097280" indent="-512064">
              <a:buFont typeface="+mj-lt"/>
              <a:buAutoNum type="alphaLcPeriod"/>
              <a:defRPr sz="1600"/>
            </a:lvl2pPr>
            <a:lvl3pPr marL="1609344" indent="-512064">
              <a:buFont typeface="+mj-lt"/>
              <a:buAutoNum type="arabicParenR"/>
              <a:defRPr sz="1400"/>
            </a:lvl3pPr>
            <a:lvl4pPr marL="2212848" indent="-512064">
              <a:spcBef>
                <a:spcPts val="500"/>
              </a:spcBef>
              <a:buFont typeface="+mj-lt"/>
              <a:buAutoNum type="alphaLcParenR"/>
              <a:defRPr sz="1200"/>
            </a:lvl4pPr>
            <a:lvl5pPr marL="2724912" indent="-512064">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400800" y="2286000"/>
            <a:ext cx="5212080" cy="3840480"/>
          </a:xfrm>
        </p:spPr>
        <p:txBody>
          <a:bodyPr>
            <a:normAutofit/>
          </a:bodyPr>
          <a:lstStyle>
            <a:lvl1pPr marL="0" indent="0">
              <a:spcBef>
                <a:spcPts val="1600"/>
              </a:spcBef>
              <a:buNone/>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2" name="Date Placeholder 21">
            <a:extLst>
              <a:ext uri="{FF2B5EF4-FFF2-40B4-BE49-F238E27FC236}">
                <a16:creationId xmlns:a16="http://schemas.microsoft.com/office/drawing/2014/main" id="{C837C813-621D-5D2C-4019-EE80976040CB}"/>
              </a:ext>
            </a:extLst>
          </p:cNvPr>
          <p:cNvSpPr>
            <a:spLocks noGrp="1"/>
          </p:cNvSpPr>
          <p:nvPr>
            <p:ph type="dt" sz="half" idx="10"/>
          </p:nvPr>
        </p:nvSpPr>
        <p:spPr>
          <a:xfrm>
            <a:off x="548640" y="6356350"/>
            <a:ext cx="2743200" cy="365125"/>
          </a:xfrm>
        </p:spPr>
        <p:txBody>
          <a:bodyPr/>
          <a:lstStyle/>
          <a:p>
            <a:fld id="{D99F326A-4B83-4F90-8764-E19742319DB7}" type="datetimeFigureOut">
              <a:rPr lang="en-US" smtClean="0"/>
              <a:t>9/10/2024</a:t>
            </a:fld>
            <a:endParaRPr lang="en-US"/>
          </a:p>
        </p:txBody>
      </p:sp>
      <p:sp>
        <p:nvSpPr>
          <p:cNvPr id="23" name="Slide Number Placeholder 22">
            <a:extLst>
              <a:ext uri="{FF2B5EF4-FFF2-40B4-BE49-F238E27FC236}">
                <a16:creationId xmlns:a16="http://schemas.microsoft.com/office/drawing/2014/main" id="{58AA2A2F-7F84-7371-DE7D-3170E7F1BBCF}"/>
              </a:ext>
            </a:extLst>
          </p:cNvPr>
          <p:cNvSpPr>
            <a:spLocks noGrp="1"/>
          </p:cNvSpPr>
          <p:nvPr>
            <p:ph type="sldNum" sz="quarter" idx="11"/>
          </p:nvPr>
        </p:nvSpPr>
        <p:spPr>
          <a:xfrm>
            <a:off x="10767060" y="6356350"/>
            <a:ext cx="845820" cy="365125"/>
          </a:xfrm>
        </p:spPr>
        <p:txBody>
          <a:bodyPr/>
          <a:lstStyle/>
          <a:p>
            <a:fld id="{39C22B02-7465-40F7-8FE4-CDE1752F2C9A}" type="slidenum">
              <a:rPr lang="en-US" smtClean="0"/>
              <a:t>‹#›</a:t>
            </a:fld>
            <a:endParaRPr lang="en-US"/>
          </a:p>
        </p:txBody>
      </p:sp>
    </p:spTree>
    <p:extLst>
      <p:ext uri="{BB962C8B-B14F-4D97-AF65-F5344CB8AC3E}">
        <p14:creationId xmlns:p14="http://schemas.microsoft.com/office/powerpoint/2010/main" val="1739899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grpSp>
        <p:nvGrpSpPr>
          <p:cNvPr id="14" name="Top Right">
            <a:extLst>
              <a:ext uri="{FF2B5EF4-FFF2-40B4-BE49-F238E27FC236}">
                <a16:creationId xmlns:a16="http://schemas.microsoft.com/office/drawing/2014/main" id="{7DCF5A23-16BE-4FF7-8562-4B9CD64FB2DE}"/>
              </a:ext>
              <a:ext uri="{C183D7F6-B498-43B3-948B-1728B52AA6E4}">
                <adec:decorative xmlns:adec="http://schemas.microsoft.com/office/drawing/2017/decorative" val="1"/>
              </a:ext>
            </a:extLst>
          </p:cNvPr>
          <p:cNvGrpSpPr/>
          <p:nvPr/>
        </p:nvGrpSpPr>
        <p:grpSpPr>
          <a:xfrm>
            <a:off x="10850" y="-1"/>
            <a:ext cx="2768446" cy="4486275"/>
            <a:chOff x="10849" y="-3086"/>
            <a:chExt cx="2198951" cy="3349518"/>
          </a:xfrm>
        </p:grpSpPr>
        <p:sp>
          <p:nvSpPr>
            <p:cNvPr id="15" name="Freeform: Shape 9">
              <a:extLst>
                <a:ext uri="{FF2B5EF4-FFF2-40B4-BE49-F238E27FC236}">
                  <a16:creationId xmlns:a16="http://schemas.microsoft.com/office/drawing/2014/main" id="{930E8856-48C1-4FFD-9BC1-360BCDEC04B6}"/>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dirty="0">
                <a:solidFill>
                  <a:schemeClr val="tx1">
                    <a:lumMod val="65000"/>
                    <a:lumOff val="35000"/>
                  </a:schemeClr>
                </a:solidFill>
                <a:latin typeface="Montserrat" pitchFamily="2" charset="0"/>
              </a:endParaRPr>
            </a:p>
          </p:txBody>
        </p:sp>
        <p:sp>
          <p:nvSpPr>
            <p:cNvPr id="16" name="Freeform: Shape 10">
              <a:extLst>
                <a:ext uri="{FF2B5EF4-FFF2-40B4-BE49-F238E27FC236}">
                  <a16:creationId xmlns:a16="http://schemas.microsoft.com/office/drawing/2014/main" id="{0950DAF3-AE2C-43D7-884D-F377394DBC57}"/>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7" name="Freeform: Shape 11">
              <a:extLst>
                <a:ext uri="{FF2B5EF4-FFF2-40B4-BE49-F238E27FC236}">
                  <a16:creationId xmlns:a16="http://schemas.microsoft.com/office/drawing/2014/main" id="{49552E91-169E-43A2-8337-361B09B2ECE1}"/>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8" name="Freeform: Shape 12">
              <a:extLst>
                <a:ext uri="{FF2B5EF4-FFF2-40B4-BE49-F238E27FC236}">
                  <a16:creationId xmlns:a16="http://schemas.microsoft.com/office/drawing/2014/main" id="{4F38336D-53FF-4098-A32C-E01EF18D47C5}"/>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9" name="Freeform: Shape 13">
              <a:extLst>
                <a:ext uri="{FF2B5EF4-FFF2-40B4-BE49-F238E27FC236}">
                  <a16:creationId xmlns:a16="http://schemas.microsoft.com/office/drawing/2014/main" id="{C78446BA-74A6-401A-BC2F-8B0BB17F7E1D}"/>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20" name="Freeform: Shape 14">
              <a:extLst>
                <a:ext uri="{FF2B5EF4-FFF2-40B4-BE49-F238E27FC236}">
                  <a16:creationId xmlns:a16="http://schemas.microsoft.com/office/drawing/2014/main" id="{3C401887-78BB-448B-80F1-C8D99C8F25B4}"/>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21" name="Freeform: Shape 15">
              <a:extLst>
                <a:ext uri="{FF2B5EF4-FFF2-40B4-BE49-F238E27FC236}">
                  <a16:creationId xmlns:a16="http://schemas.microsoft.com/office/drawing/2014/main" id="{44DEADB1-ECC3-4C91-8A42-4B8440DEA49B}"/>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22" name="Freeform: Shape 16">
              <a:extLst>
                <a:ext uri="{FF2B5EF4-FFF2-40B4-BE49-F238E27FC236}">
                  <a16:creationId xmlns:a16="http://schemas.microsoft.com/office/drawing/2014/main" id="{47CC59C4-2B0F-4C73-ABC9-BB2A900B44AB}"/>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548640" y="685800"/>
            <a:ext cx="5029200" cy="4023360"/>
          </a:xfrm>
        </p:spPr>
        <p:txBody>
          <a:bodyPr anchor="b">
            <a:noAutofit/>
          </a:bodyPr>
          <a:lstStyle>
            <a:lvl1pPr>
              <a:defRPr sz="4400" baseline="0"/>
            </a:lvl1pPr>
          </a:lstStyle>
          <a:p>
            <a:r>
              <a:rPr lang="en-US" noProof="0" dirty="0"/>
              <a:t>CLICK TO EDIT MASTER TITLE STYLE</a:t>
            </a:r>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548640" y="4846320"/>
            <a:ext cx="5029200" cy="1554480"/>
          </a:xfrm>
        </p:spPr>
        <p:txBody>
          <a:bodyPr>
            <a:noAutofit/>
          </a:bodyPr>
          <a:lstStyle>
            <a:lvl1pPr marL="0" indent="0">
              <a:lnSpc>
                <a:spcPct val="140000"/>
              </a:lnSpc>
              <a:buNone/>
              <a:defRPr sz="1800"/>
            </a:lvl1pPr>
            <a:lvl2pPr marL="457200" indent="0">
              <a:lnSpc>
                <a:spcPts val="2200"/>
              </a:lnSpc>
              <a:buNone/>
              <a:defRPr sz="1800"/>
            </a:lvl2pPr>
            <a:lvl3pPr marL="914400" indent="0">
              <a:lnSpc>
                <a:spcPts val="2200"/>
              </a:lnSpc>
              <a:buNone/>
              <a:defRPr sz="1800"/>
            </a:lvl3pPr>
            <a:lvl4pPr marL="1371600" indent="0">
              <a:lnSpc>
                <a:spcPts val="2200"/>
              </a:lnSpc>
              <a:buNone/>
              <a:defRPr sz="1800"/>
            </a:lvl4pPr>
            <a:lvl5pPr marL="1828800" indent="0">
              <a:lnSpc>
                <a:spcPts val="2200"/>
              </a:lnSpc>
              <a:buNone/>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Picture Placeholder 6">
            <a:extLst>
              <a:ext uri="{FF2B5EF4-FFF2-40B4-BE49-F238E27FC236}">
                <a16:creationId xmlns:a16="http://schemas.microsoft.com/office/drawing/2014/main" id="{87019F04-21A7-41F6-B916-F4F94E744D3C}"/>
              </a:ext>
            </a:extLst>
          </p:cNvPr>
          <p:cNvSpPr>
            <a:spLocks noGrp="1"/>
          </p:cNvSpPr>
          <p:nvPr>
            <p:ph type="pic" sz="quarter" idx="13"/>
          </p:nvPr>
        </p:nvSpPr>
        <p:spPr>
          <a:xfrm>
            <a:off x="6092952" y="0"/>
            <a:ext cx="6099048" cy="6858000"/>
          </a:xfrm>
          <a:solidFill>
            <a:schemeClr val="accent5"/>
          </a:solidFill>
        </p:spPr>
        <p:txBody>
          <a:bodyPr/>
          <a:lstStyle>
            <a:lvl1pPr marL="0" indent="0">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2283459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 Subtitle slide">
    <p:bg>
      <p:bgPr>
        <a:gradFill>
          <a:gsLst>
            <a:gs pos="100000">
              <a:schemeClr val="accent4"/>
            </a:gs>
            <a:gs pos="0">
              <a:schemeClr val="accent2"/>
            </a:gs>
          </a:gsLst>
          <a:lin ang="18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80159" y="3383280"/>
            <a:ext cx="10302240" cy="1852046"/>
          </a:xfrm>
        </p:spPr>
        <p:txBody>
          <a:bodyPr lIns="0" tIns="274320" rIns="0" bIns="0" anchor="t" anchorCtr="0"/>
          <a:lstStyle>
            <a:lvl1pPr algn="l">
              <a:lnSpc>
                <a:spcPts val="5400"/>
              </a:lnSpc>
              <a:defRPr sz="5400" b="1" i="0" cap="all" spc="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80158" y="2966886"/>
            <a:ext cx="10302237" cy="397191"/>
          </a:xfrm>
        </p:spPr>
        <p:txBody>
          <a:bodyPr lIns="0" tIns="0" rIns="0" bIns="0" anchor="b" anchorCtr="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Tree>
    <p:extLst>
      <p:ext uri="{BB962C8B-B14F-4D97-AF65-F5344CB8AC3E}">
        <p14:creationId xmlns:p14="http://schemas.microsoft.com/office/powerpoint/2010/main" val="39468877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AF6752-2BEE-413D-B572-C70C94B34F0E}" type="datetimeFigureOut">
              <a:rPr lang="en-US" smtClean="0"/>
              <a:t>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824B70-FC12-484D-8836-6E0470369DC8}" type="slidenum">
              <a:rPr lang="en-US" smtClean="0"/>
              <a:t>‹#›</a:t>
            </a:fld>
            <a:endParaRPr lang="en-US"/>
          </a:p>
        </p:txBody>
      </p:sp>
    </p:spTree>
    <p:extLst>
      <p:ext uri="{BB962C8B-B14F-4D97-AF65-F5344CB8AC3E}">
        <p14:creationId xmlns:p14="http://schemas.microsoft.com/office/powerpoint/2010/main" val="1677097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grpSp>
        <p:nvGrpSpPr>
          <p:cNvPr id="9" name="Top Right">
            <a:extLst>
              <a:ext uri="{FF2B5EF4-FFF2-40B4-BE49-F238E27FC236}">
                <a16:creationId xmlns:a16="http://schemas.microsoft.com/office/drawing/2014/main" id="{BACCE7B0-8D06-4252-8429-A339167D208C}"/>
              </a:ext>
              <a:ext uri="{C183D7F6-B498-43B3-948B-1728B52AA6E4}">
                <adec:decorative xmlns:adec="http://schemas.microsoft.com/office/drawing/2017/decorative" val="1"/>
              </a:ext>
            </a:extLst>
          </p:cNvPr>
          <p:cNvGrpSpPr/>
          <p:nvPr/>
        </p:nvGrpSpPr>
        <p:grpSpPr>
          <a:xfrm rot="10800000">
            <a:off x="1975339" y="2702248"/>
            <a:ext cx="2062373" cy="4155752"/>
            <a:chOff x="10849" y="15178"/>
            <a:chExt cx="2198951" cy="3331254"/>
          </a:xfrm>
        </p:grpSpPr>
        <p:sp>
          <p:nvSpPr>
            <p:cNvPr id="12" name="Freeform: Shape 10">
              <a:extLst>
                <a:ext uri="{FF2B5EF4-FFF2-40B4-BE49-F238E27FC236}">
                  <a16:creationId xmlns:a16="http://schemas.microsoft.com/office/drawing/2014/main" id="{23D7796B-4F31-43D2-9935-135F7251B352}"/>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3" name="Freeform: Shape 11">
              <a:extLst>
                <a:ext uri="{FF2B5EF4-FFF2-40B4-BE49-F238E27FC236}">
                  <a16:creationId xmlns:a16="http://schemas.microsoft.com/office/drawing/2014/main" id="{023B3E92-CF7A-41F8-A5D4-FDD8C26708DC}"/>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4" name="Freeform: Shape 12">
              <a:extLst>
                <a:ext uri="{FF2B5EF4-FFF2-40B4-BE49-F238E27FC236}">
                  <a16:creationId xmlns:a16="http://schemas.microsoft.com/office/drawing/2014/main" id="{2194F273-6079-4D58-A510-0EBF4227520D}"/>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5" name="Freeform: Shape 13">
              <a:extLst>
                <a:ext uri="{FF2B5EF4-FFF2-40B4-BE49-F238E27FC236}">
                  <a16:creationId xmlns:a16="http://schemas.microsoft.com/office/drawing/2014/main" id="{AEC3FE6A-D4E9-4F9B-B689-9C5BF9326B6B}"/>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6" name="Freeform: Shape 14">
              <a:extLst>
                <a:ext uri="{FF2B5EF4-FFF2-40B4-BE49-F238E27FC236}">
                  <a16:creationId xmlns:a16="http://schemas.microsoft.com/office/drawing/2014/main" id="{B52D8E87-7BE8-4B9B-B18D-68C99705EECD}"/>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7" name="Freeform: Shape 15">
              <a:extLst>
                <a:ext uri="{FF2B5EF4-FFF2-40B4-BE49-F238E27FC236}">
                  <a16:creationId xmlns:a16="http://schemas.microsoft.com/office/drawing/2014/main" id="{6958AF13-A360-492B-8F33-E0608A11E679}"/>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8" name="Freeform: Shape 16">
              <a:extLst>
                <a:ext uri="{FF2B5EF4-FFF2-40B4-BE49-F238E27FC236}">
                  <a16:creationId xmlns:a16="http://schemas.microsoft.com/office/drawing/2014/main" id="{337AF046-BF07-462B-82F1-2215317CC3A6}"/>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548640" y="914400"/>
            <a:ext cx="3108960" cy="2194560"/>
          </a:xfrm>
        </p:spPr>
        <p:txBody>
          <a:bodyPr anchor="t">
            <a:noAutofit/>
          </a:bodyPr>
          <a:lstStyle>
            <a:lvl1pPr>
              <a:defRPr sz="2400" baseline="0"/>
            </a:lvl1pPr>
          </a:lstStyle>
          <a:p>
            <a:r>
              <a:rPr lang="en-US" noProof="0" dirty="0"/>
              <a:t>CLICK TO EDIT MASTER TITLE STYLE</a:t>
            </a:r>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548640" y="3429000"/>
            <a:ext cx="3108960" cy="3017520"/>
          </a:xfrm>
        </p:spPr>
        <p:txBody>
          <a:bodyPr>
            <a:normAutofit/>
          </a:bodyPr>
          <a:lstStyle>
            <a:lvl1pPr marL="0" indent="0">
              <a:lnSpc>
                <a:spcPct val="130000"/>
              </a:lnSpc>
              <a:spcBef>
                <a:spcPts val="1600"/>
              </a:spcBef>
              <a:buFont typeface="Arial" panose="020B0604020202020204" pitchFamily="34" charset="0"/>
              <a:buNone/>
              <a:defRPr sz="1800"/>
            </a:lvl1pPr>
            <a:lvl2pPr marL="457200" indent="0">
              <a:lnSpc>
                <a:spcPts val="2200"/>
              </a:lnSpc>
              <a:buFont typeface="Arial" panose="020B0604020202020204" pitchFamily="34" charset="0"/>
              <a:buNone/>
              <a:defRPr sz="1600"/>
            </a:lvl2pPr>
            <a:lvl3pPr marL="914400" indent="0">
              <a:lnSpc>
                <a:spcPts val="2200"/>
              </a:lnSpc>
              <a:buFont typeface="Arial" panose="020B0604020202020204" pitchFamily="34" charset="0"/>
              <a:buNone/>
              <a:defRPr sz="1600"/>
            </a:lvl3pPr>
            <a:lvl4pPr marL="1371600" indent="0">
              <a:lnSpc>
                <a:spcPts val="2200"/>
              </a:lnSpc>
              <a:buFont typeface="Arial" panose="020B0604020202020204" pitchFamily="34" charset="0"/>
              <a:buNone/>
              <a:defRPr sz="1600"/>
            </a:lvl4pPr>
            <a:lvl5pPr marL="1828800" indent="0">
              <a:lnSpc>
                <a:spcPts val="2200"/>
              </a:lnSpc>
              <a:buFont typeface="Arial" panose="020B0604020202020204" pitchFamily="34" charset="0"/>
              <a:buNone/>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Picture Placeholder 6">
            <a:extLst>
              <a:ext uri="{FF2B5EF4-FFF2-40B4-BE49-F238E27FC236}">
                <a16:creationId xmlns:a16="http://schemas.microsoft.com/office/drawing/2014/main" id="{33713A46-E629-418A-9E89-B20468B63A34}"/>
              </a:ext>
            </a:extLst>
          </p:cNvPr>
          <p:cNvSpPr>
            <a:spLocks noGrp="1"/>
          </p:cNvSpPr>
          <p:nvPr>
            <p:ph type="pic" sz="quarter" idx="11"/>
          </p:nvPr>
        </p:nvSpPr>
        <p:spPr>
          <a:xfrm>
            <a:off x="4035552" y="0"/>
            <a:ext cx="8156448" cy="6858000"/>
          </a:xfrm>
          <a:solidFill>
            <a:schemeClr val="accent5"/>
          </a:solidFill>
        </p:spPr>
        <p:txBody>
          <a:bodyPr/>
          <a:lstStyle>
            <a:lvl1pPr marL="0" indent="0">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289273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384048" y="274320"/>
            <a:ext cx="11430000" cy="1371600"/>
          </a:xfrm>
        </p:spPr>
        <p:txBody>
          <a:bodyPr anchor="b">
            <a:norm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p:nvPr>
        </p:nvSpPr>
        <p:spPr>
          <a:xfrm>
            <a:off x="384048" y="1709928"/>
            <a:ext cx="11430000" cy="457200"/>
          </a:xfrm>
        </p:spPr>
        <p:txBody>
          <a:bodyPr>
            <a:normAutofit/>
          </a:bodyPr>
          <a:lstStyle>
            <a:lvl1pPr marL="0" indent="0" algn="ctr">
              <a:buNone/>
              <a:defRPr sz="20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Picture Placeholder 6">
            <a:extLst>
              <a:ext uri="{FF2B5EF4-FFF2-40B4-BE49-F238E27FC236}">
                <a16:creationId xmlns:a16="http://schemas.microsoft.com/office/drawing/2014/main" id="{D483C85C-0C17-7BD4-8059-020CB5A8CF6F}"/>
              </a:ext>
            </a:extLst>
          </p:cNvPr>
          <p:cNvSpPr>
            <a:spLocks noGrp="1"/>
          </p:cNvSpPr>
          <p:nvPr>
            <p:ph type="pic" sz="quarter" idx="13"/>
          </p:nvPr>
        </p:nvSpPr>
        <p:spPr>
          <a:xfrm>
            <a:off x="0" y="2359152"/>
            <a:ext cx="12188952" cy="4498848"/>
          </a:xfrm>
          <a:solidFill>
            <a:schemeClr val="accent5"/>
          </a:solidFill>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2307823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grpSp>
        <p:nvGrpSpPr>
          <p:cNvPr id="4" name="Top Right">
            <a:extLst>
              <a:ext uri="{FF2B5EF4-FFF2-40B4-BE49-F238E27FC236}">
                <a16:creationId xmlns:a16="http://schemas.microsoft.com/office/drawing/2014/main" id="{7E501A87-7B96-007F-18D6-34F359F30C2C}"/>
              </a:ext>
              <a:ext uri="{C183D7F6-B498-43B3-948B-1728B52AA6E4}">
                <adec:decorative xmlns:adec="http://schemas.microsoft.com/office/drawing/2017/decorative" val="1"/>
              </a:ext>
            </a:extLst>
          </p:cNvPr>
          <p:cNvGrpSpPr/>
          <p:nvPr/>
        </p:nvGrpSpPr>
        <p:grpSpPr>
          <a:xfrm>
            <a:off x="-283066" y="475707"/>
            <a:ext cx="3877660" cy="5906585"/>
            <a:chOff x="10849" y="-3086"/>
            <a:chExt cx="2198949" cy="3349518"/>
          </a:xfrm>
        </p:grpSpPr>
        <p:sp>
          <p:nvSpPr>
            <p:cNvPr id="5" name="Freeform: Shape 9">
              <a:extLst>
                <a:ext uri="{FF2B5EF4-FFF2-40B4-BE49-F238E27FC236}">
                  <a16:creationId xmlns:a16="http://schemas.microsoft.com/office/drawing/2014/main" id="{111EFC7A-ACD9-199F-E4A7-8C34E0EEAD89}"/>
                </a:ext>
                <a:ext uri="{C183D7F6-B498-43B3-948B-1728B52AA6E4}">
                  <adec:decorative xmlns:adec="http://schemas.microsoft.com/office/drawing/2017/decorative" val="1"/>
                </a:ext>
              </a:extLst>
            </p:cNvPr>
            <p:cNvSpPr/>
            <p:nvPr/>
          </p:nvSpPr>
          <p:spPr>
            <a:xfrm rot="10800000">
              <a:off x="692843" y="-3086"/>
              <a:ext cx="1326110"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dirty="0">
                <a:solidFill>
                  <a:schemeClr val="tx1">
                    <a:lumMod val="65000"/>
                    <a:lumOff val="35000"/>
                  </a:schemeClr>
                </a:solidFill>
                <a:latin typeface="Montserrat" pitchFamily="2" charset="0"/>
              </a:endParaRPr>
            </a:p>
          </p:txBody>
        </p:sp>
        <p:sp>
          <p:nvSpPr>
            <p:cNvPr id="6" name="Freeform: Shape 10">
              <a:extLst>
                <a:ext uri="{FF2B5EF4-FFF2-40B4-BE49-F238E27FC236}">
                  <a16:creationId xmlns:a16="http://schemas.microsoft.com/office/drawing/2014/main" id="{4A6B9ECC-4E29-2F57-E50C-A8AE68055078}"/>
                </a:ext>
              </a:extLst>
            </p:cNvPr>
            <p:cNvSpPr/>
            <p:nvPr/>
          </p:nvSpPr>
          <p:spPr>
            <a:xfrm>
              <a:off x="19394" y="15241"/>
              <a:ext cx="2190404"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7" name="Freeform: Shape 11">
              <a:extLst>
                <a:ext uri="{FF2B5EF4-FFF2-40B4-BE49-F238E27FC236}">
                  <a16:creationId xmlns:a16="http://schemas.microsoft.com/office/drawing/2014/main" id="{3726349E-3BE0-B780-82BA-6B9BBE73CF09}"/>
                </a:ext>
              </a:extLst>
            </p:cNvPr>
            <p:cNvSpPr/>
            <p:nvPr/>
          </p:nvSpPr>
          <p:spPr>
            <a:xfrm>
              <a:off x="10849" y="15178"/>
              <a:ext cx="1978673"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8" name="Freeform: Shape 12">
              <a:extLst>
                <a:ext uri="{FF2B5EF4-FFF2-40B4-BE49-F238E27FC236}">
                  <a16:creationId xmlns:a16="http://schemas.microsoft.com/office/drawing/2014/main" id="{C2107A5F-3CD3-B256-F3ED-018F05C7DB72}"/>
                </a:ext>
              </a:extLst>
            </p:cNvPr>
            <p:cNvSpPr/>
            <p:nvPr/>
          </p:nvSpPr>
          <p:spPr>
            <a:xfrm>
              <a:off x="25092" y="15178"/>
              <a:ext cx="1566145"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9" name="Freeform: Shape 13">
              <a:extLst>
                <a:ext uri="{FF2B5EF4-FFF2-40B4-BE49-F238E27FC236}">
                  <a16:creationId xmlns:a16="http://schemas.microsoft.com/office/drawing/2014/main" id="{9C28699F-D10F-55C4-CCFF-C7355D570704}"/>
                </a:ext>
              </a:extLst>
            </p:cNvPr>
            <p:cNvSpPr/>
            <p:nvPr/>
          </p:nvSpPr>
          <p:spPr>
            <a:xfrm>
              <a:off x="10849" y="15178"/>
              <a:ext cx="1368430"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0" name="Freeform: Shape 14">
              <a:extLst>
                <a:ext uri="{FF2B5EF4-FFF2-40B4-BE49-F238E27FC236}">
                  <a16:creationId xmlns:a16="http://schemas.microsoft.com/office/drawing/2014/main" id="{EA3D5E76-F8C1-6F4A-298A-A21D6A99BD0A}"/>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1" name="Freeform: Shape 15">
              <a:extLst>
                <a:ext uri="{FF2B5EF4-FFF2-40B4-BE49-F238E27FC236}">
                  <a16:creationId xmlns:a16="http://schemas.microsoft.com/office/drawing/2014/main" id="{8FE3B266-49E5-6578-0C2A-BC018130F6DC}"/>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2" name="Freeform: Shape 16">
              <a:extLst>
                <a:ext uri="{FF2B5EF4-FFF2-40B4-BE49-F238E27FC236}">
                  <a16:creationId xmlns:a16="http://schemas.microsoft.com/office/drawing/2014/main" id="{88E1CE45-51AC-C899-077B-AC023AFB2BE3}"/>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gr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548640" y="914400"/>
            <a:ext cx="3657600" cy="4754880"/>
          </a:xfrm>
        </p:spPr>
        <p:txBody>
          <a:bodyPr anchor="t">
            <a:normAutofit/>
          </a:bodyPr>
          <a:lstStyle>
            <a:lvl1pPr>
              <a:defRPr sz="2400"/>
            </a:lvl1pPr>
          </a:lstStyle>
          <a:p>
            <a:r>
              <a:rPr lang="en-US" noProof="0"/>
              <a:t>Click to edit Master title style</a:t>
            </a:r>
            <a:endParaRPr lang="en-US" noProof="0"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6099048" y="914400"/>
            <a:ext cx="5486400" cy="4754880"/>
          </a:xfrm>
        </p:spPr>
        <p:txBody>
          <a:bodyPr anchor="t" anchorCtr="0">
            <a:normAutofit/>
          </a:bodyPr>
          <a:lstStyle>
            <a:lvl1pPr>
              <a:spcBef>
                <a:spcPts val="1600"/>
              </a:spcBef>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549344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 subtitle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6675120" y="576072"/>
            <a:ext cx="4937760" cy="4023360"/>
          </a:xfrm>
        </p:spPr>
        <p:txBody>
          <a:bodyPr anchor="b">
            <a:normAutofit/>
          </a:bodyPr>
          <a:lstStyle>
            <a:lvl1pPr algn="l">
              <a:defRPr sz="4400"/>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p:nvPr>
        </p:nvSpPr>
        <p:spPr>
          <a:xfrm>
            <a:off x="6675120" y="4846320"/>
            <a:ext cx="4937760" cy="1554480"/>
          </a:xfrm>
        </p:spPr>
        <p:txBody>
          <a:bodyPr>
            <a:normAutofit/>
          </a:bodyPr>
          <a:lstStyle>
            <a:lvl1pPr marL="0" indent="0" algn="l">
              <a:buNone/>
              <a:defRPr sz="20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0" y="0"/>
            <a:ext cx="6099048" cy="6858000"/>
          </a:xfrm>
          <a:solidFill>
            <a:schemeClr val="accent5"/>
          </a:solidFill>
        </p:spPr>
        <p:txBody>
          <a:bodyPr/>
          <a:lstStyle>
            <a:lvl1pPr marL="0" indent="0">
              <a:buNone/>
              <a:defRPr/>
            </a:lvl1pPr>
          </a:lstStyle>
          <a:p>
            <a:r>
              <a:rPr lang="en-US" noProof="0"/>
              <a:t>Click icon to add picture</a:t>
            </a:r>
            <a:endParaRPr lang="en-US" noProof="0" dirty="0"/>
          </a:p>
        </p:txBody>
      </p:sp>
      <p:grpSp>
        <p:nvGrpSpPr>
          <p:cNvPr id="8" name="Bottom Right">
            <a:extLst>
              <a:ext uri="{FF2B5EF4-FFF2-40B4-BE49-F238E27FC236}">
                <a16:creationId xmlns:a16="http://schemas.microsoft.com/office/drawing/2014/main" id="{7CA8026F-F3E2-F0AC-BA28-474EDDAC7711}"/>
              </a:ext>
              <a:ext uri="{C183D7F6-B498-43B3-948B-1728B52AA6E4}">
                <adec:decorative xmlns:adec="http://schemas.microsoft.com/office/drawing/2017/decorative" val="1"/>
              </a:ext>
            </a:extLst>
          </p:cNvPr>
          <p:cNvGrpSpPr/>
          <p:nvPr/>
        </p:nvGrpSpPr>
        <p:grpSpPr>
          <a:xfrm flipV="1">
            <a:off x="7993448" y="0"/>
            <a:ext cx="4211600" cy="3581399"/>
            <a:chOff x="7980400" y="3276601"/>
            <a:chExt cx="4211600" cy="3581399"/>
          </a:xfrm>
        </p:grpSpPr>
        <p:grpSp>
          <p:nvGrpSpPr>
            <p:cNvPr id="9" name="Graphic 157">
              <a:extLst>
                <a:ext uri="{FF2B5EF4-FFF2-40B4-BE49-F238E27FC236}">
                  <a16:creationId xmlns:a16="http://schemas.microsoft.com/office/drawing/2014/main" id="{782E918B-03BB-ACBE-8695-C038FDB893C0}"/>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11" name="Freeform: Shape 24">
                <a:extLst>
                  <a:ext uri="{FF2B5EF4-FFF2-40B4-BE49-F238E27FC236}">
                    <a16:creationId xmlns:a16="http://schemas.microsoft.com/office/drawing/2014/main" id="{F40556B5-03F2-5DD3-B639-14377EFFE7FE}"/>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2" name="Freeform: Shape 25">
                <a:extLst>
                  <a:ext uri="{FF2B5EF4-FFF2-40B4-BE49-F238E27FC236}">
                    <a16:creationId xmlns:a16="http://schemas.microsoft.com/office/drawing/2014/main" id="{45B7ADF8-3ED6-87A7-6F47-B78462C77A20}"/>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3" name="Freeform: Shape 26">
                <a:extLst>
                  <a:ext uri="{FF2B5EF4-FFF2-40B4-BE49-F238E27FC236}">
                    <a16:creationId xmlns:a16="http://schemas.microsoft.com/office/drawing/2014/main" id="{D52AE879-F1BC-2561-2FBF-ABB2E105164C}"/>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4" name="Freeform: Shape 30">
                <a:extLst>
                  <a:ext uri="{FF2B5EF4-FFF2-40B4-BE49-F238E27FC236}">
                    <a16:creationId xmlns:a16="http://schemas.microsoft.com/office/drawing/2014/main" id="{A1EA5E2E-9618-98D9-9F06-C4647D1D429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5" name="Freeform: Shape 31">
                <a:extLst>
                  <a:ext uri="{FF2B5EF4-FFF2-40B4-BE49-F238E27FC236}">
                    <a16:creationId xmlns:a16="http://schemas.microsoft.com/office/drawing/2014/main" id="{E28E6EE4-71BD-B4F1-3573-874D81459D29}"/>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6" name="Freeform: Shape 32">
                <a:extLst>
                  <a:ext uri="{FF2B5EF4-FFF2-40B4-BE49-F238E27FC236}">
                    <a16:creationId xmlns:a16="http://schemas.microsoft.com/office/drawing/2014/main" id="{2B468A56-8603-6EAF-27BD-FEDFC0343A8F}"/>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7" name="Freeform: Shape 36">
                <a:extLst>
                  <a:ext uri="{FF2B5EF4-FFF2-40B4-BE49-F238E27FC236}">
                    <a16:creationId xmlns:a16="http://schemas.microsoft.com/office/drawing/2014/main" id="{5DA205BC-40D5-E366-BFD0-0B79F340B66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grpSp>
        <p:sp>
          <p:nvSpPr>
            <p:cNvPr id="10" name="Freeform: Shape 23">
              <a:extLst>
                <a:ext uri="{FF2B5EF4-FFF2-40B4-BE49-F238E27FC236}">
                  <a16:creationId xmlns:a16="http://schemas.microsoft.com/office/drawing/2014/main" id="{2BEE78C5-0ADB-2DA5-F70E-5D73E2826F6C}"/>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US" noProof="0" dirty="0"/>
            </a:p>
          </p:txBody>
        </p:sp>
      </p:grpSp>
    </p:spTree>
    <p:extLst>
      <p:ext uri="{BB962C8B-B14F-4D97-AF65-F5344CB8AC3E}">
        <p14:creationId xmlns:p14="http://schemas.microsoft.com/office/powerpoint/2010/main" val="447528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548640" y="914400"/>
            <a:ext cx="3108960" cy="2194560"/>
          </a:xfrm>
        </p:spPr>
        <p:txBody>
          <a:bodyPr anchor="t">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548640" y="3429000"/>
            <a:ext cx="3108960" cy="3017520"/>
          </a:xfrm>
        </p:spPr>
        <p:txBody>
          <a:bodyPr>
            <a:normAutofit/>
          </a:bodyPr>
          <a:lstStyle>
            <a:lvl1pPr>
              <a:spcBef>
                <a:spcPts val="1600"/>
              </a:spcBef>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5468112" y="630936"/>
            <a:ext cx="5705856" cy="5843016"/>
          </a:xfrm>
        </p:spPr>
        <p:txBody>
          <a:bodyPr>
            <a:normAutofit/>
          </a:bodyPr>
          <a:lstStyle>
            <a:lvl1pPr>
              <a:spcBef>
                <a:spcPts val="1600"/>
              </a:spcBef>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4262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 picture ">
    <p:spTree>
      <p:nvGrpSpPr>
        <p:cNvPr id="1" name=""/>
        <p:cNvGrpSpPr/>
        <p:nvPr/>
      </p:nvGrpSpPr>
      <p:grpSpPr>
        <a:xfrm>
          <a:off x="0" y="0"/>
          <a:ext cx="0" cy="0"/>
          <a:chOff x="0" y="0"/>
          <a:chExt cx="0" cy="0"/>
        </a:xfrm>
      </p:grpSpPr>
      <p:grpSp>
        <p:nvGrpSpPr>
          <p:cNvPr id="4" name="Top Right">
            <a:extLst>
              <a:ext uri="{FF2B5EF4-FFF2-40B4-BE49-F238E27FC236}">
                <a16:creationId xmlns:a16="http://schemas.microsoft.com/office/drawing/2014/main" id="{E97F5289-BEE7-79B5-BB8E-94638A05B9B7}"/>
              </a:ext>
              <a:ext uri="{C183D7F6-B498-43B3-948B-1728B52AA6E4}">
                <adec:decorative xmlns:adec="http://schemas.microsoft.com/office/drawing/2017/decorative" val="1"/>
              </a:ext>
            </a:extLst>
          </p:cNvPr>
          <p:cNvGrpSpPr/>
          <p:nvPr/>
        </p:nvGrpSpPr>
        <p:grpSpPr>
          <a:xfrm rot="10800000">
            <a:off x="10129627" y="2702248"/>
            <a:ext cx="2062373" cy="4155752"/>
            <a:chOff x="10849" y="15178"/>
            <a:chExt cx="2198951" cy="3331254"/>
          </a:xfrm>
        </p:grpSpPr>
        <p:sp>
          <p:nvSpPr>
            <p:cNvPr id="5" name="Freeform: Shape 10">
              <a:extLst>
                <a:ext uri="{FF2B5EF4-FFF2-40B4-BE49-F238E27FC236}">
                  <a16:creationId xmlns:a16="http://schemas.microsoft.com/office/drawing/2014/main" id="{444EE97B-10EF-6A90-36F9-546218041763}"/>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US" dirty="0"/>
            </a:p>
          </p:txBody>
        </p:sp>
        <p:sp>
          <p:nvSpPr>
            <p:cNvPr id="6" name="Freeform: Shape 11">
              <a:extLst>
                <a:ext uri="{FF2B5EF4-FFF2-40B4-BE49-F238E27FC236}">
                  <a16:creationId xmlns:a16="http://schemas.microsoft.com/office/drawing/2014/main" id="{DB37572F-3CF3-5EB8-2A9C-423F91615517}"/>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US" dirty="0"/>
            </a:p>
          </p:txBody>
        </p:sp>
        <p:sp>
          <p:nvSpPr>
            <p:cNvPr id="9" name="Freeform: Shape 12">
              <a:extLst>
                <a:ext uri="{FF2B5EF4-FFF2-40B4-BE49-F238E27FC236}">
                  <a16:creationId xmlns:a16="http://schemas.microsoft.com/office/drawing/2014/main" id="{F46101FA-DB58-40A4-BD93-35E09F7571D5}"/>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US" dirty="0"/>
            </a:p>
          </p:txBody>
        </p:sp>
        <p:sp>
          <p:nvSpPr>
            <p:cNvPr id="10" name="Freeform: Shape 13">
              <a:extLst>
                <a:ext uri="{FF2B5EF4-FFF2-40B4-BE49-F238E27FC236}">
                  <a16:creationId xmlns:a16="http://schemas.microsoft.com/office/drawing/2014/main" id="{2E4933A0-A538-7EFB-417B-E2C222C1AF4E}"/>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US" dirty="0"/>
            </a:p>
          </p:txBody>
        </p:sp>
        <p:sp>
          <p:nvSpPr>
            <p:cNvPr id="11" name="Freeform: Shape 14">
              <a:extLst>
                <a:ext uri="{FF2B5EF4-FFF2-40B4-BE49-F238E27FC236}">
                  <a16:creationId xmlns:a16="http://schemas.microsoft.com/office/drawing/2014/main" id="{6C2DFDF6-D78B-5984-D82E-9CEFAB74F71C}"/>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US" dirty="0"/>
            </a:p>
          </p:txBody>
        </p:sp>
        <p:sp>
          <p:nvSpPr>
            <p:cNvPr id="12" name="Freeform: Shape 15">
              <a:extLst>
                <a:ext uri="{FF2B5EF4-FFF2-40B4-BE49-F238E27FC236}">
                  <a16:creationId xmlns:a16="http://schemas.microsoft.com/office/drawing/2014/main" id="{855628AA-C9BE-E5CF-15C9-5AF3F3F7ACF3}"/>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US" dirty="0"/>
            </a:p>
          </p:txBody>
        </p:sp>
        <p:sp>
          <p:nvSpPr>
            <p:cNvPr id="13" name="Freeform: Shape 16">
              <a:extLst>
                <a:ext uri="{FF2B5EF4-FFF2-40B4-BE49-F238E27FC236}">
                  <a16:creationId xmlns:a16="http://schemas.microsoft.com/office/drawing/2014/main" id="{B87AC7A6-6033-A3C4-6202-864E4062FD47}"/>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US" dirty="0"/>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6675120" y="914400"/>
            <a:ext cx="5029200" cy="2194560"/>
          </a:xfrm>
        </p:spPr>
        <p:txBody>
          <a:bodyPr anchor="t" anchorCtr="0">
            <a:normAutofit/>
          </a:bodyPr>
          <a:lstStyle>
            <a:lvl1pPr>
              <a:defRPr sz="2400"/>
            </a:lvl1pPr>
          </a:lstStyle>
          <a:p>
            <a:r>
              <a:rPr lang="en-US"/>
              <a:t>Click to edit Master title style</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0" y="0"/>
            <a:ext cx="6099048" cy="6858000"/>
          </a:xfrm>
          <a:solidFill>
            <a:schemeClr val="accent5"/>
          </a:solidFill>
        </p:spPr>
        <p:txBody>
          <a:bodyPr/>
          <a:lstStyle>
            <a:lvl1pPr marL="0" indent="0">
              <a:buNone/>
              <a:defRPr/>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p:nvPr>
        </p:nvSpPr>
        <p:spPr>
          <a:xfrm>
            <a:off x="6675120" y="3429000"/>
            <a:ext cx="5029200" cy="2697480"/>
          </a:xfrm>
        </p:spPr>
        <p:txBody>
          <a:bodyPr>
            <a:normAutofit/>
          </a:bodyPr>
          <a:lstStyle>
            <a:lvl1pPr>
              <a:spcBef>
                <a:spcPts val="1600"/>
              </a:spcBef>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a:xfrm>
            <a:off x="10858500" y="6356350"/>
            <a:ext cx="845820" cy="365125"/>
          </a:xfrm>
        </p:spPr>
        <p:txBody>
          <a:bodyPr/>
          <a:lstStyle/>
          <a:p>
            <a:fld id="{39C22B02-7465-40F7-8FE4-CDE1752F2C9A}" type="slidenum">
              <a:rPr lang="en-US" smtClean="0"/>
              <a:t>‹#›</a:t>
            </a:fld>
            <a:endParaRPr lang="en-US"/>
          </a:p>
        </p:txBody>
      </p:sp>
    </p:spTree>
    <p:extLst>
      <p:ext uri="{BB962C8B-B14F-4D97-AF65-F5344CB8AC3E}">
        <p14:creationId xmlns:p14="http://schemas.microsoft.com/office/powerpoint/2010/main" val="394765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548640" y="914400"/>
            <a:ext cx="7223760" cy="914400"/>
          </a:xfrm>
        </p:spPr>
        <p:txBody>
          <a:bodyPr anchor="t">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548640" y="2286000"/>
            <a:ext cx="7223760" cy="1828800"/>
          </a:xfrm>
        </p:spPr>
        <p:txBody>
          <a:bodyPr>
            <a:normAutofit/>
          </a:bodyPr>
          <a:lstStyle>
            <a:lvl1pPr marL="0" indent="0">
              <a:spcBef>
                <a:spcPts val="1600"/>
              </a:spcBef>
              <a:buNone/>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548640" y="4389120"/>
            <a:ext cx="7223760" cy="1828800"/>
          </a:xfrm>
        </p:spPr>
        <p:txBody>
          <a:bodyPr>
            <a:normAutofit/>
          </a:bodyPr>
          <a:lstStyle>
            <a:lvl1pPr marL="0" indent="0">
              <a:spcBef>
                <a:spcPts val="1600"/>
              </a:spcBef>
              <a:buNone/>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6">
            <a:extLst>
              <a:ext uri="{FF2B5EF4-FFF2-40B4-BE49-F238E27FC236}">
                <a16:creationId xmlns:a16="http://schemas.microsoft.com/office/drawing/2014/main" id="{13FFB825-245A-CEB4-BC9B-8E6001FC84AD}"/>
              </a:ext>
            </a:extLst>
          </p:cNvPr>
          <p:cNvSpPr>
            <a:spLocks noGrp="1"/>
          </p:cNvSpPr>
          <p:nvPr>
            <p:ph type="pic" sz="quarter" idx="13"/>
          </p:nvPr>
        </p:nvSpPr>
        <p:spPr>
          <a:xfrm>
            <a:off x="8156448" y="0"/>
            <a:ext cx="4032504" cy="6858000"/>
          </a:xfrm>
          <a:solidFill>
            <a:schemeClr val="accent5"/>
          </a:solidFill>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4013046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 table">
    <p:spTree>
      <p:nvGrpSpPr>
        <p:cNvPr id="1" name=""/>
        <p:cNvGrpSpPr/>
        <p:nvPr/>
      </p:nvGrpSpPr>
      <p:grpSpPr>
        <a:xfrm>
          <a:off x="0" y="0"/>
          <a:ext cx="0" cy="0"/>
          <a:chOff x="0" y="0"/>
          <a:chExt cx="0" cy="0"/>
        </a:xfrm>
      </p:grpSpPr>
      <p:grpSp>
        <p:nvGrpSpPr>
          <p:cNvPr id="4" name="Bottom Right">
            <a:extLst>
              <a:ext uri="{FF2B5EF4-FFF2-40B4-BE49-F238E27FC236}">
                <a16:creationId xmlns:a16="http://schemas.microsoft.com/office/drawing/2014/main" id="{08712125-56A8-F96B-CDF1-F3792D47443A}"/>
              </a:ext>
              <a:ext uri="{C183D7F6-B498-43B3-948B-1728B52AA6E4}">
                <adec:decorative xmlns:adec="http://schemas.microsoft.com/office/drawing/2017/decorative" val="1"/>
              </a:ext>
            </a:extLst>
          </p:cNvPr>
          <p:cNvGrpSpPr/>
          <p:nvPr/>
        </p:nvGrpSpPr>
        <p:grpSpPr>
          <a:xfrm flipV="1">
            <a:off x="7993448" y="0"/>
            <a:ext cx="4211600" cy="3581399"/>
            <a:chOff x="7980400" y="3276601"/>
            <a:chExt cx="4211600" cy="3581399"/>
          </a:xfrm>
        </p:grpSpPr>
        <p:grpSp>
          <p:nvGrpSpPr>
            <p:cNvPr id="9" name="Graphic 157">
              <a:extLst>
                <a:ext uri="{FF2B5EF4-FFF2-40B4-BE49-F238E27FC236}">
                  <a16:creationId xmlns:a16="http://schemas.microsoft.com/office/drawing/2014/main" id="{606BED4C-626B-4034-F706-C47B39ADBF0A}"/>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11" name="Freeform: Shape 24">
                <a:extLst>
                  <a:ext uri="{FF2B5EF4-FFF2-40B4-BE49-F238E27FC236}">
                    <a16:creationId xmlns:a16="http://schemas.microsoft.com/office/drawing/2014/main" id="{1E44F1DA-BBA0-DBF5-E95D-DA413CECCC33}"/>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2" name="Freeform: Shape 25">
                <a:extLst>
                  <a:ext uri="{FF2B5EF4-FFF2-40B4-BE49-F238E27FC236}">
                    <a16:creationId xmlns:a16="http://schemas.microsoft.com/office/drawing/2014/main" id="{1F84F55C-F405-CAE8-CC7B-F36BF514253C}"/>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3" name="Freeform: Shape 26">
                <a:extLst>
                  <a:ext uri="{FF2B5EF4-FFF2-40B4-BE49-F238E27FC236}">
                    <a16:creationId xmlns:a16="http://schemas.microsoft.com/office/drawing/2014/main" id="{516BE7FD-A069-8AEE-40A9-1F269525F7CB}"/>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4" name="Freeform: Shape 30">
                <a:extLst>
                  <a:ext uri="{FF2B5EF4-FFF2-40B4-BE49-F238E27FC236}">
                    <a16:creationId xmlns:a16="http://schemas.microsoft.com/office/drawing/2014/main" id="{AA1320FC-7DC3-FFF5-F832-D065D7F3F0BD}"/>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5" name="Freeform: Shape 31">
                <a:extLst>
                  <a:ext uri="{FF2B5EF4-FFF2-40B4-BE49-F238E27FC236}">
                    <a16:creationId xmlns:a16="http://schemas.microsoft.com/office/drawing/2014/main" id="{3B19DAD1-8FA1-2EC0-26E0-10CF718694D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6" name="Freeform: Shape 32">
                <a:extLst>
                  <a:ext uri="{FF2B5EF4-FFF2-40B4-BE49-F238E27FC236}">
                    <a16:creationId xmlns:a16="http://schemas.microsoft.com/office/drawing/2014/main" id="{01713054-80A0-F251-23CE-6EC15BA985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7" name="Freeform: Shape 36">
                <a:extLst>
                  <a:ext uri="{FF2B5EF4-FFF2-40B4-BE49-F238E27FC236}">
                    <a16:creationId xmlns:a16="http://schemas.microsoft.com/office/drawing/2014/main" id="{67EE807A-C6CE-4AA4-7E0A-7365647ACD8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grpSp>
        <p:sp>
          <p:nvSpPr>
            <p:cNvPr id="10" name="Freeform: Shape 23">
              <a:extLst>
                <a:ext uri="{FF2B5EF4-FFF2-40B4-BE49-F238E27FC236}">
                  <a16:creationId xmlns:a16="http://schemas.microsoft.com/office/drawing/2014/main" id="{0A5ACDEC-DD52-7136-650B-7390C0FBA09E}"/>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US" noProof="0" dirty="0"/>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548640" y="914400"/>
            <a:ext cx="10963656" cy="914400"/>
          </a:xfrm>
        </p:spPr>
        <p:txBody>
          <a:bodyPr anchor="t" anchorCtr="0">
            <a:normAutofit/>
          </a:bodyPr>
          <a:lstStyle>
            <a:lvl1pPr>
              <a:defRPr sz="2400"/>
            </a:lvl1pPr>
          </a:lstStyle>
          <a:p>
            <a:r>
              <a:rPr lang="en-US" noProof="0"/>
              <a:t>Click to edit Master title style</a:t>
            </a:r>
            <a:endParaRPr lang="en-US" noProof="0"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p:nvPr>
        </p:nvSpPr>
        <p:spPr>
          <a:xfrm>
            <a:off x="548640" y="2286000"/>
            <a:ext cx="3108960" cy="3291840"/>
          </a:xfrm>
        </p:spPr>
        <p:txBody>
          <a:bodyPr>
            <a:normAutofit/>
          </a:bodyPr>
          <a:lstStyle>
            <a:lvl1pPr>
              <a:spcBef>
                <a:spcPts val="1600"/>
              </a:spcBef>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197096" y="2286000"/>
            <a:ext cx="7315200" cy="3410712"/>
          </a:xfrm>
        </p:spPr>
        <p:txBody>
          <a:bodyPr/>
          <a:lstStyle>
            <a:lvl1pPr marL="0" indent="0">
              <a:buNone/>
              <a:defRPr/>
            </a:lvl1pPr>
          </a:lstStyle>
          <a:p>
            <a:r>
              <a:rPr lang="en-US" noProof="0"/>
              <a:t>Click icon to add table</a:t>
            </a:r>
            <a:endParaRPr lang="en-US" noProof="0"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a:xfrm>
            <a:off x="548640" y="6356350"/>
            <a:ext cx="2743200" cy="365125"/>
          </a:xfrm>
        </p:spPr>
        <p:txBody>
          <a:bodyPr/>
          <a:lstStyle/>
          <a:p>
            <a:fld id="{D99F326A-4B83-4F90-8764-E19742319DB7}" type="datetimeFigureOut">
              <a:rPr lang="en-US" smtClean="0"/>
              <a:t>9/10/2024</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a:xfrm>
            <a:off x="4197096"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a:xfrm>
            <a:off x="10666476" y="6356350"/>
            <a:ext cx="845820" cy="365125"/>
          </a:xfrm>
        </p:spPr>
        <p:txBody>
          <a:bodyPr/>
          <a:lstStyle/>
          <a:p>
            <a:fld id="{39C22B02-7465-40F7-8FE4-CDE1752F2C9A}" type="slidenum">
              <a:rPr lang="en-US" smtClean="0"/>
              <a:t>‹#›</a:t>
            </a:fld>
            <a:endParaRPr lang="en-US"/>
          </a:p>
        </p:txBody>
      </p:sp>
    </p:spTree>
    <p:extLst>
      <p:ext uri="{BB962C8B-B14F-4D97-AF65-F5344CB8AC3E}">
        <p14:creationId xmlns:p14="http://schemas.microsoft.com/office/powerpoint/2010/main" val="3713923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41248" y="381000"/>
            <a:ext cx="109728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841248"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fld id="{D99F326A-4B83-4F90-8764-E19742319DB7}" type="datetimeFigureOut">
              <a:rPr lang="en-US" smtClean="0"/>
              <a:t>9/10/2024</a:t>
            </a:fld>
            <a:endParaRPr lang="en-US"/>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10507980" y="6356350"/>
            <a:ext cx="84582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39C22B02-7465-40F7-8FE4-CDE1752F2C9A}" type="slidenum">
              <a:rPr lang="en-US" smtClean="0"/>
              <a:t>‹#›</a:t>
            </a:fld>
            <a:endParaRPr lang="en-US"/>
          </a:p>
        </p:txBody>
      </p:sp>
    </p:spTree>
    <p:extLst>
      <p:ext uri="{BB962C8B-B14F-4D97-AF65-F5344CB8AC3E}">
        <p14:creationId xmlns:p14="http://schemas.microsoft.com/office/powerpoint/2010/main" val="13477466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p:txStyles>
    <p:titleStyle>
      <a:lvl1pPr algn="l" defTabSz="914400" rtl="0" eaLnBrk="1" latinLnBrk="0" hangingPunct="1">
        <a:lnSpc>
          <a:spcPct val="90000"/>
        </a:lnSpc>
        <a:spcBef>
          <a:spcPct val="0"/>
        </a:spcBef>
        <a:buNone/>
        <a:defRPr sz="3000" kern="1200" cap="all" spc="30" baseline="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528">
          <p15:clr>
            <a:srgbClr val="547EBF"/>
          </p15:clr>
        </p15:guide>
        <p15:guide id="4" orient="horz" pos="240">
          <p15:clr>
            <a:srgbClr val="547EBF"/>
          </p15:clr>
        </p15:guide>
        <p15:guide id="5" pos="7152">
          <p15:clr>
            <a:srgbClr val="547EBF"/>
          </p15:clr>
        </p15:guide>
        <p15:guide id="6" orient="horz" pos="4080">
          <p15:clr>
            <a:srgbClr val="547EBF"/>
          </p15:clr>
        </p15:guide>
        <p15:guide id="10" pos="1920">
          <p15:clr>
            <a:srgbClr val="547EBF"/>
          </p15:clr>
        </p15:guide>
        <p15:guide id="12" pos="5736">
          <p15:clr>
            <a:srgbClr val="547EBF"/>
          </p15:clr>
        </p15:guide>
        <p15:guide id="15" pos="5112">
          <p15:clr>
            <a:srgbClr val="9FCC3B"/>
          </p15:clr>
        </p15:guide>
        <p15:guide id="16" pos="2544">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6.tif"/><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6.tif"/></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6.ti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6.tif"/><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6.png"/><Relationship Id="rId7" Type="http://schemas.openxmlformats.org/officeDocument/2006/relationships/diagramColors" Target="../diagrams/colors2.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28.svg"/><Relationship Id="rId4" Type="http://schemas.openxmlformats.org/officeDocument/2006/relationships/diagramLayout" Target="../diagrams/layout4.xml"/><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ti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6.tif"/></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tif"/></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6.ti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2.jpeg"/><Relationship Id="rId4" Type="http://schemas.openxmlformats.org/officeDocument/2006/relationships/diagramData" Target="../diagrams/data1.xml"/><Relationship Id="rId9" Type="http://schemas.openxmlformats.org/officeDocument/2006/relationships/image" Target="../media/image6.tif"/></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8.jpeg"/><Relationship Id="rId7" Type="http://schemas.openxmlformats.org/officeDocument/2006/relationships/diagramColors" Target="../diagrams/colors6.xml"/><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18.png"/><Relationship Id="rId4" Type="http://schemas.openxmlformats.org/officeDocument/2006/relationships/diagramData" Target="../diagrams/data6.xml"/><Relationship Id="rId9"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15.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6.tif"/></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6.tif"/><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6.tif"/><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78000">
              <a:schemeClr val="accent4">
                <a:lumMod val="76000"/>
              </a:schemeClr>
            </a:gs>
            <a:gs pos="0">
              <a:schemeClr val="accent2">
                <a:lumMod val="98000"/>
                <a:lumOff val="2000"/>
              </a:schemeClr>
            </a:gs>
          </a:gsLst>
          <a:lin ang="18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4720A-E359-D603-6036-78E8DB3CDA63}"/>
              </a:ext>
            </a:extLst>
          </p:cNvPr>
          <p:cNvSpPr>
            <a:spLocks noGrp="1"/>
          </p:cNvSpPr>
          <p:nvPr>
            <p:ph type="ctrTitle"/>
          </p:nvPr>
        </p:nvSpPr>
        <p:spPr>
          <a:xfrm>
            <a:off x="501668" y="2365477"/>
            <a:ext cx="8711128" cy="2657486"/>
          </a:xfrm>
        </p:spPr>
        <p:txBody>
          <a:bodyPr>
            <a:normAutofit/>
          </a:bodyPr>
          <a:lstStyle/>
          <a:p>
            <a:pPr>
              <a:lnSpc>
                <a:spcPts val="4400"/>
              </a:lnSpc>
            </a:pPr>
            <a:r>
              <a:rPr kumimoji="0" lang="en-US" sz="4400" b="1" i="0" u="sng" strike="noStrike" kern="1200" cap="all" spc="0" normalizeH="0" baseline="0" noProof="0" dirty="0">
                <a:ln>
                  <a:noFill/>
                </a:ln>
                <a:solidFill>
                  <a:prstClr val="white"/>
                </a:solidFill>
                <a:effectLst>
                  <a:outerShdw blurRad="50800" dist="38100" dir="5400000" algn="t" rotWithShape="0">
                    <a:prstClr val="black">
                      <a:alpha val="40000"/>
                    </a:prstClr>
                  </a:outerShdw>
                </a:effectLst>
                <a:uLnTx/>
                <a:uFillTx/>
                <a:latin typeface="Montserrat SemiBold"/>
                <a:ea typeface="+mj-ea"/>
                <a:cs typeface="+mj-cs"/>
              </a:rPr>
              <a:t>Square Peg, Round Hole </a:t>
            </a:r>
            <a:r>
              <a:rPr kumimoji="0" lang="en-US" sz="3200" b="1" i="0" u="none" strike="noStrike" kern="1200" cap="all" spc="0" normalizeH="0" baseline="0" noProof="0" dirty="0">
                <a:ln>
                  <a:noFill/>
                </a:ln>
                <a:solidFill>
                  <a:schemeClr val="bg2"/>
                </a:solidFill>
                <a:effectLst>
                  <a:outerShdw blurRad="50800" dist="38100" dir="5400000" algn="t" rotWithShape="0">
                    <a:prstClr val="black">
                      <a:alpha val="40000"/>
                    </a:prstClr>
                  </a:outerShdw>
                </a:effectLst>
                <a:uLnTx/>
                <a:uFillTx/>
                <a:latin typeface="Montserrat SemiBold"/>
                <a:ea typeface="+mj-ea"/>
                <a:cs typeface="+mj-cs"/>
              </a:rPr>
              <a:t>Developing A Data Structure for NRSA &amp; NLA Habitat Data in the Water Quality Exchange</a:t>
            </a:r>
            <a:endParaRPr lang="en-US" dirty="0">
              <a:solidFill>
                <a:schemeClr val="bg2"/>
              </a:solidFill>
            </a:endParaRPr>
          </a:p>
        </p:txBody>
      </p:sp>
      <p:sp>
        <p:nvSpPr>
          <p:cNvPr id="3" name="Subtitle 2">
            <a:extLst>
              <a:ext uri="{FF2B5EF4-FFF2-40B4-BE49-F238E27FC236}">
                <a16:creationId xmlns:a16="http://schemas.microsoft.com/office/drawing/2014/main" id="{55D24382-FDE2-9DC8-479C-C77203FA5101}"/>
              </a:ext>
            </a:extLst>
          </p:cNvPr>
          <p:cNvSpPr>
            <a:spLocks noGrp="1"/>
          </p:cNvSpPr>
          <p:nvPr>
            <p:ph type="subTitle" idx="1"/>
          </p:nvPr>
        </p:nvSpPr>
        <p:spPr>
          <a:xfrm>
            <a:off x="610725" y="5366481"/>
            <a:ext cx="10302237" cy="794080"/>
          </a:xfrm>
        </p:spPr>
        <p:txBody>
          <a:bodyPr/>
          <a:lstStyle/>
          <a:p>
            <a:r>
              <a:rPr lang="en-US" dirty="0">
                <a:solidFill>
                  <a:schemeClr val="bg2"/>
                </a:solidFill>
              </a:rPr>
              <a:t>Brandi Easton, Data Manager</a:t>
            </a:r>
          </a:p>
          <a:p>
            <a:r>
              <a:rPr lang="en-US" dirty="0">
                <a:solidFill>
                  <a:schemeClr val="bg2"/>
                </a:solidFill>
              </a:rPr>
              <a:t>Oklahoma Water Resources Board</a:t>
            </a:r>
          </a:p>
        </p:txBody>
      </p:sp>
      <p:sp>
        <p:nvSpPr>
          <p:cNvPr id="4" name="Oval 3">
            <a:extLst>
              <a:ext uri="{FF2B5EF4-FFF2-40B4-BE49-F238E27FC236}">
                <a16:creationId xmlns:a16="http://schemas.microsoft.com/office/drawing/2014/main" id="{AF87AA74-743D-F166-8497-C8AEA2121B2D}"/>
              </a:ext>
            </a:extLst>
          </p:cNvPr>
          <p:cNvSpPr/>
          <p:nvPr/>
        </p:nvSpPr>
        <p:spPr>
          <a:xfrm>
            <a:off x="8944905" y="1452285"/>
            <a:ext cx="2897471" cy="2591727"/>
          </a:xfrm>
          <a:custGeom>
            <a:avLst/>
            <a:gdLst>
              <a:gd name="connsiteX0" fmla="*/ 0 w 2897471"/>
              <a:gd name="connsiteY0" fmla="*/ 1295864 h 2591727"/>
              <a:gd name="connsiteX1" fmla="*/ 1448736 w 2897471"/>
              <a:gd name="connsiteY1" fmla="*/ 0 h 2591727"/>
              <a:gd name="connsiteX2" fmla="*/ 2897472 w 2897471"/>
              <a:gd name="connsiteY2" fmla="*/ 1295864 h 2591727"/>
              <a:gd name="connsiteX3" fmla="*/ 1448736 w 2897471"/>
              <a:gd name="connsiteY3" fmla="*/ 2591728 h 2591727"/>
              <a:gd name="connsiteX4" fmla="*/ 0 w 2897471"/>
              <a:gd name="connsiteY4" fmla="*/ 1295864 h 259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7471" h="2591727" fill="none" extrusionOk="0">
                <a:moveTo>
                  <a:pt x="0" y="1295864"/>
                </a:moveTo>
                <a:cubicBezTo>
                  <a:pt x="-122506" y="560944"/>
                  <a:pt x="660174" y="-99164"/>
                  <a:pt x="1448736" y="0"/>
                </a:cubicBezTo>
                <a:cubicBezTo>
                  <a:pt x="2157254" y="-76863"/>
                  <a:pt x="3009475" y="479720"/>
                  <a:pt x="2897472" y="1295864"/>
                </a:cubicBezTo>
                <a:cubicBezTo>
                  <a:pt x="2912519" y="2030699"/>
                  <a:pt x="2299649" y="2776859"/>
                  <a:pt x="1448736" y="2591728"/>
                </a:cubicBezTo>
                <a:cubicBezTo>
                  <a:pt x="613237" y="2626638"/>
                  <a:pt x="23215" y="2033487"/>
                  <a:pt x="0" y="1295864"/>
                </a:cubicBezTo>
                <a:close/>
              </a:path>
              <a:path w="2897471" h="2591727" stroke="0" extrusionOk="0">
                <a:moveTo>
                  <a:pt x="0" y="1295864"/>
                </a:moveTo>
                <a:cubicBezTo>
                  <a:pt x="-1198" y="689833"/>
                  <a:pt x="658772" y="-28731"/>
                  <a:pt x="1448736" y="0"/>
                </a:cubicBezTo>
                <a:cubicBezTo>
                  <a:pt x="2105421" y="29874"/>
                  <a:pt x="2838649" y="550924"/>
                  <a:pt x="2897472" y="1295864"/>
                </a:cubicBezTo>
                <a:cubicBezTo>
                  <a:pt x="2976340" y="2056634"/>
                  <a:pt x="2258366" y="2548142"/>
                  <a:pt x="1448736" y="2591728"/>
                </a:cubicBezTo>
                <a:cubicBezTo>
                  <a:pt x="604352" y="2489958"/>
                  <a:pt x="-47916" y="2162187"/>
                  <a:pt x="0" y="1295864"/>
                </a:cubicBezTo>
                <a:close/>
              </a:path>
            </a:pathLst>
          </a:custGeom>
          <a:blipFill dpi="0" rotWithShape="1">
            <a:blip r:embed="rId3">
              <a:extLst>
                <a:ext uri="{28A0092B-C50C-407E-A947-70E740481C1C}">
                  <a14:useLocalDpi xmlns:a14="http://schemas.microsoft.com/office/drawing/2010/main" val="0"/>
                </a:ext>
              </a:extLst>
            </a:blip>
            <a:srcRect/>
            <a:stretch>
              <a:fillRect r="1"/>
            </a:stretch>
          </a:blipFill>
          <a:ln w="28575">
            <a:solidFill>
              <a:schemeClr val="bg2"/>
            </a:solidFill>
            <a:extLst>
              <a:ext uri="{C807C97D-BFC1-408E-A445-0C87EB9F89A2}">
                <ask:lineSketchStyleProps xmlns:ask="http://schemas.microsoft.com/office/drawing/2018/sketchyshapes" sd="1201897957">
                  <a:prstGeom prst="ellipse">
                    <a:avLst/>
                  </a:prstGeom>
                  <ask:type>
                    <ask:lineSketchFreehand/>
                  </ask:type>
                </ask:lineSketchStyleProps>
              </a:ext>
            </a:extLst>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32B5D14-881B-84C5-1792-801525E5FB11}"/>
              </a:ext>
            </a:extLst>
          </p:cNvPr>
          <p:cNvSpPr/>
          <p:nvPr/>
        </p:nvSpPr>
        <p:spPr>
          <a:xfrm>
            <a:off x="7260672" y="182268"/>
            <a:ext cx="2474999" cy="2183210"/>
          </a:xfrm>
          <a:custGeom>
            <a:avLst/>
            <a:gdLst>
              <a:gd name="connsiteX0" fmla="*/ 0 w 2474999"/>
              <a:gd name="connsiteY0" fmla="*/ 0 h 2183210"/>
              <a:gd name="connsiteX1" fmla="*/ 569250 w 2474999"/>
              <a:gd name="connsiteY1" fmla="*/ 0 h 2183210"/>
              <a:gd name="connsiteX2" fmla="*/ 1237500 w 2474999"/>
              <a:gd name="connsiteY2" fmla="*/ 0 h 2183210"/>
              <a:gd name="connsiteX3" fmla="*/ 1905749 w 2474999"/>
              <a:gd name="connsiteY3" fmla="*/ 0 h 2183210"/>
              <a:gd name="connsiteX4" fmla="*/ 2474999 w 2474999"/>
              <a:gd name="connsiteY4" fmla="*/ 0 h 2183210"/>
              <a:gd name="connsiteX5" fmla="*/ 2474999 w 2474999"/>
              <a:gd name="connsiteY5" fmla="*/ 523970 h 2183210"/>
              <a:gd name="connsiteX6" fmla="*/ 2474999 w 2474999"/>
              <a:gd name="connsiteY6" fmla="*/ 1047941 h 2183210"/>
              <a:gd name="connsiteX7" fmla="*/ 2474999 w 2474999"/>
              <a:gd name="connsiteY7" fmla="*/ 1550079 h 2183210"/>
              <a:gd name="connsiteX8" fmla="*/ 2474999 w 2474999"/>
              <a:gd name="connsiteY8" fmla="*/ 2183210 h 2183210"/>
              <a:gd name="connsiteX9" fmla="*/ 1880999 w 2474999"/>
              <a:gd name="connsiteY9" fmla="*/ 2183210 h 2183210"/>
              <a:gd name="connsiteX10" fmla="*/ 1286999 w 2474999"/>
              <a:gd name="connsiteY10" fmla="*/ 2183210 h 2183210"/>
              <a:gd name="connsiteX11" fmla="*/ 618750 w 2474999"/>
              <a:gd name="connsiteY11" fmla="*/ 2183210 h 2183210"/>
              <a:gd name="connsiteX12" fmla="*/ 0 w 2474999"/>
              <a:gd name="connsiteY12" fmla="*/ 2183210 h 2183210"/>
              <a:gd name="connsiteX13" fmla="*/ 0 w 2474999"/>
              <a:gd name="connsiteY13" fmla="*/ 1681072 h 2183210"/>
              <a:gd name="connsiteX14" fmla="*/ 0 w 2474999"/>
              <a:gd name="connsiteY14" fmla="*/ 1135269 h 2183210"/>
              <a:gd name="connsiteX15" fmla="*/ 0 w 2474999"/>
              <a:gd name="connsiteY15" fmla="*/ 654963 h 2183210"/>
              <a:gd name="connsiteX16" fmla="*/ 0 w 2474999"/>
              <a:gd name="connsiteY16" fmla="*/ 0 h 218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4999" h="2183210" fill="none" extrusionOk="0">
                <a:moveTo>
                  <a:pt x="0" y="0"/>
                </a:moveTo>
                <a:cubicBezTo>
                  <a:pt x="228895" y="-9510"/>
                  <a:pt x="357700" y="-26824"/>
                  <a:pt x="569250" y="0"/>
                </a:cubicBezTo>
                <a:cubicBezTo>
                  <a:pt x="780800" y="26824"/>
                  <a:pt x="1038820" y="-9027"/>
                  <a:pt x="1237500" y="0"/>
                </a:cubicBezTo>
                <a:cubicBezTo>
                  <a:pt x="1436180" y="9027"/>
                  <a:pt x="1746886" y="17689"/>
                  <a:pt x="1905749" y="0"/>
                </a:cubicBezTo>
                <a:cubicBezTo>
                  <a:pt x="2064612" y="-17689"/>
                  <a:pt x="2191951" y="16892"/>
                  <a:pt x="2474999" y="0"/>
                </a:cubicBezTo>
                <a:cubicBezTo>
                  <a:pt x="2463871" y="242654"/>
                  <a:pt x="2479794" y="384864"/>
                  <a:pt x="2474999" y="523970"/>
                </a:cubicBezTo>
                <a:cubicBezTo>
                  <a:pt x="2470205" y="663076"/>
                  <a:pt x="2451811" y="896855"/>
                  <a:pt x="2474999" y="1047941"/>
                </a:cubicBezTo>
                <a:cubicBezTo>
                  <a:pt x="2498187" y="1199027"/>
                  <a:pt x="2486086" y="1426917"/>
                  <a:pt x="2474999" y="1550079"/>
                </a:cubicBezTo>
                <a:cubicBezTo>
                  <a:pt x="2463912" y="1673241"/>
                  <a:pt x="2496986" y="1940398"/>
                  <a:pt x="2474999" y="2183210"/>
                </a:cubicBezTo>
                <a:cubicBezTo>
                  <a:pt x="2214323" y="2187224"/>
                  <a:pt x="2073599" y="2188208"/>
                  <a:pt x="1880999" y="2183210"/>
                </a:cubicBezTo>
                <a:cubicBezTo>
                  <a:pt x="1688399" y="2178212"/>
                  <a:pt x="1488125" y="2167677"/>
                  <a:pt x="1286999" y="2183210"/>
                </a:cubicBezTo>
                <a:cubicBezTo>
                  <a:pt x="1085873" y="2198743"/>
                  <a:pt x="852801" y="2203873"/>
                  <a:pt x="618750" y="2183210"/>
                </a:cubicBezTo>
                <a:cubicBezTo>
                  <a:pt x="384699" y="2162547"/>
                  <a:pt x="289713" y="2161558"/>
                  <a:pt x="0" y="2183210"/>
                </a:cubicBezTo>
                <a:cubicBezTo>
                  <a:pt x="-462" y="1984360"/>
                  <a:pt x="-9994" y="1916093"/>
                  <a:pt x="0" y="1681072"/>
                </a:cubicBezTo>
                <a:cubicBezTo>
                  <a:pt x="9994" y="1446051"/>
                  <a:pt x="-4349" y="1372998"/>
                  <a:pt x="0" y="1135269"/>
                </a:cubicBezTo>
                <a:cubicBezTo>
                  <a:pt x="4349" y="897540"/>
                  <a:pt x="-4945" y="855040"/>
                  <a:pt x="0" y="654963"/>
                </a:cubicBezTo>
                <a:cubicBezTo>
                  <a:pt x="4945" y="454886"/>
                  <a:pt x="-5044" y="203022"/>
                  <a:pt x="0" y="0"/>
                </a:cubicBezTo>
                <a:close/>
              </a:path>
              <a:path w="2474999" h="2183210" stroke="0" extrusionOk="0">
                <a:moveTo>
                  <a:pt x="0" y="0"/>
                </a:moveTo>
                <a:cubicBezTo>
                  <a:pt x="274399" y="22748"/>
                  <a:pt x="430908" y="7780"/>
                  <a:pt x="668250" y="0"/>
                </a:cubicBezTo>
                <a:cubicBezTo>
                  <a:pt x="905592" y="-7780"/>
                  <a:pt x="1090399" y="22042"/>
                  <a:pt x="1237500" y="0"/>
                </a:cubicBezTo>
                <a:cubicBezTo>
                  <a:pt x="1384601" y="-22042"/>
                  <a:pt x="1661814" y="25707"/>
                  <a:pt x="1880999" y="0"/>
                </a:cubicBezTo>
                <a:cubicBezTo>
                  <a:pt x="2100184" y="-25707"/>
                  <a:pt x="2335092" y="-29581"/>
                  <a:pt x="2474999" y="0"/>
                </a:cubicBezTo>
                <a:cubicBezTo>
                  <a:pt x="2492193" y="187493"/>
                  <a:pt x="2467222" y="442755"/>
                  <a:pt x="2474999" y="567635"/>
                </a:cubicBezTo>
                <a:cubicBezTo>
                  <a:pt x="2482776" y="692515"/>
                  <a:pt x="2481345" y="939062"/>
                  <a:pt x="2474999" y="1113437"/>
                </a:cubicBezTo>
                <a:cubicBezTo>
                  <a:pt x="2468653" y="1287812"/>
                  <a:pt x="2482656" y="1435308"/>
                  <a:pt x="2474999" y="1593743"/>
                </a:cubicBezTo>
                <a:cubicBezTo>
                  <a:pt x="2467342" y="1752178"/>
                  <a:pt x="2496742" y="2032164"/>
                  <a:pt x="2474999" y="2183210"/>
                </a:cubicBezTo>
                <a:cubicBezTo>
                  <a:pt x="2318625" y="2167511"/>
                  <a:pt x="2127661" y="2170010"/>
                  <a:pt x="1905749" y="2183210"/>
                </a:cubicBezTo>
                <a:cubicBezTo>
                  <a:pt x="1683837" y="2196411"/>
                  <a:pt x="1505487" y="2207566"/>
                  <a:pt x="1237500" y="2183210"/>
                </a:cubicBezTo>
                <a:cubicBezTo>
                  <a:pt x="969513" y="2158854"/>
                  <a:pt x="852883" y="2156010"/>
                  <a:pt x="618750" y="2183210"/>
                </a:cubicBezTo>
                <a:cubicBezTo>
                  <a:pt x="384617" y="2210411"/>
                  <a:pt x="174500" y="2155854"/>
                  <a:pt x="0" y="2183210"/>
                </a:cubicBezTo>
                <a:cubicBezTo>
                  <a:pt x="-16071" y="1904534"/>
                  <a:pt x="-2914" y="1776192"/>
                  <a:pt x="0" y="1615575"/>
                </a:cubicBezTo>
                <a:cubicBezTo>
                  <a:pt x="2914" y="1454958"/>
                  <a:pt x="-19589" y="1256013"/>
                  <a:pt x="0" y="1135269"/>
                </a:cubicBezTo>
                <a:cubicBezTo>
                  <a:pt x="19589" y="1014525"/>
                  <a:pt x="3481" y="791853"/>
                  <a:pt x="0" y="545803"/>
                </a:cubicBezTo>
                <a:cubicBezTo>
                  <a:pt x="-3481" y="299753"/>
                  <a:pt x="15444" y="139108"/>
                  <a:pt x="0" y="0"/>
                </a:cubicBezTo>
                <a:close/>
              </a:path>
            </a:pathLst>
          </a:custGeom>
          <a:blipFill dpi="0" rotWithShape="1">
            <a:blip r:embed="rId4">
              <a:extLst>
                <a:ext uri="{28A0092B-C50C-407E-A947-70E740481C1C}">
                  <a14:useLocalDpi xmlns:a14="http://schemas.microsoft.com/office/drawing/2010/main" val="0"/>
                </a:ext>
              </a:extLst>
            </a:blip>
            <a:srcRect/>
            <a:stretch>
              <a:fillRect t="1733"/>
            </a:stretch>
          </a:blipFill>
          <a:ln w="28575">
            <a:solidFill>
              <a:schemeClr val="bg2"/>
            </a:solidFill>
            <a:extLst>
              <a:ext uri="{C807C97D-BFC1-408E-A445-0C87EB9F89A2}">
                <ask:lineSketchStyleProps xmlns:ask="http://schemas.microsoft.com/office/drawing/2018/sketchyshapes" sd="3109562978">
                  <a:prstGeom prst="rect">
                    <a:avLst/>
                  </a:prstGeom>
                  <ask:type>
                    <ask:lineSketchFreehand/>
                  </ask:type>
                </ask:lineSketchStyleProps>
              </a:ext>
            </a:extLst>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A0A471D7-99A3-A837-B1B7-A88EC08DFC56}"/>
              </a:ext>
            </a:extLst>
          </p:cNvPr>
          <p:cNvPicPr>
            <a:picLocks noChangeAspect="1"/>
          </p:cNvPicPr>
          <p:nvPr/>
        </p:nvPicPr>
        <p:blipFill>
          <a:blip r:embed="rId5">
            <a:biLevel thresh="25000"/>
            <a:alphaModFix amt="85000"/>
            <a:extLst>
              <a:ext uri="{28A0092B-C50C-407E-A947-70E740481C1C}">
                <a14:useLocalDpi xmlns:a14="http://schemas.microsoft.com/office/drawing/2010/main" val="0"/>
              </a:ext>
            </a:extLst>
          </a:blip>
          <a:stretch>
            <a:fillRect/>
          </a:stretch>
        </p:blipFill>
        <p:spPr>
          <a:xfrm>
            <a:off x="9212796" y="4632726"/>
            <a:ext cx="2806387" cy="2116549"/>
          </a:xfrm>
          <a:prstGeom prst="rect">
            <a:avLst/>
          </a:prstGeom>
        </p:spPr>
      </p:pic>
    </p:spTree>
    <p:extLst>
      <p:ext uri="{BB962C8B-B14F-4D97-AF65-F5344CB8AC3E}">
        <p14:creationId xmlns:p14="http://schemas.microsoft.com/office/powerpoint/2010/main" val="2349731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body of water surrounded by trees&#10;&#10;Description automatically generated">
            <a:extLst>
              <a:ext uri="{FF2B5EF4-FFF2-40B4-BE49-F238E27FC236}">
                <a16:creationId xmlns:a16="http://schemas.microsoft.com/office/drawing/2014/main" id="{09AA3D2B-2EE0-6EE1-4407-20C05FB8E5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1282"/>
            <a:ext cx="12191980" cy="6856718"/>
          </a:xfrm>
          <a:prstGeom prst="rect">
            <a:avLst/>
          </a:prstGeom>
        </p:spPr>
      </p:pic>
      <p:pic>
        <p:nvPicPr>
          <p:cNvPr id="1027" name="Picture 3">
            <a:extLst>
              <a:ext uri="{FF2B5EF4-FFF2-40B4-BE49-F238E27FC236}">
                <a16:creationId xmlns:a16="http://schemas.microsoft.com/office/drawing/2014/main" id="{FD772BE0-E399-3AEF-4846-15FD78ACE8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0" y="0"/>
            <a:ext cx="6768822" cy="6856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DB3ECC2-4DFB-B77D-6789-59E330BAAC0A}"/>
              </a:ext>
            </a:extLst>
          </p:cNvPr>
          <p:cNvSpPr/>
          <p:nvPr/>
        </p:nvSpPr>
        <p:spPr>
          <a:xfrm>
            <a:off x="1219200" y="3200400"/>
            <a:ext cx="1024467" cy="2226733"/>
          </a:xfrm>
          <a:custGeom>
            <a:avLst/>
            <a:gdLst>
              <a:gd name="connsiteX0" fmla="*/ 0 w 1024467"/>
              <a:gd name="connsiteY0" fmla="*/ 0 h 2226733"/>
              <a:gd name="connsiteX1" fmla="*/ 491744 w 1024467"/>
              <a:gd name="connsiteY1" fmla="*/ 0 h 2226733"/>
              <a:gd name="connsiteX2" fmla="*/ 1024467 w 1024467"/>
              <a:gd name="connsiteY2" fmla="*/ 0 h 2226733"/>
              <a:gd name="connsiteX3" fmla="*/ 1024467 w 1024467"/>
              <a:gd name="connsiteY3" fmla="*/ 489881 h 2226733"/>
              <a:gd name="connsiteX4" fmla="*/ 1024467 w 1024467"/>
              <a:gd name="connsiteY4" fmla="*/ 979763 h 2226733"/>
              <a:gd name="connsiteX5" fmla="*/ 1024467 w 1024467"/>
              <a:gd name="connsiteY5" fmla="*/ 1536446 h 2226733"/>
              <a:gd name="connsiteX6" fmla="*/ 1024467 w 1024467"/>
              <a:gd name="connsiteY6" fmla="*/ 2226733 h 2226733"/>
              <a:gd name="connsiteX7" fmla="*/ 522478 w 1024467"/>
              <a:gd name="connsiteY7" fmla="*/ 2226733 h 2226733"/>
              <a:gd name="connsiteX8" fmla="*/ 0 w 1024467"/>
              <a:gd name="connsiteY8" fmla="*/ 2226733 h 2226733"/>
              <a:gd name="connsiteX9" fmla="*/ 0 w 1024467"/>
              <a:gd name="connsiteY9" fmla="*/ 1736852 h 2226733"/>
              <a:gd name="connsiteX10" fmla="*/ 0 w 1024467"/>
              <a:gd name="connsiteY10" fmla="*/ 1224703 h 2226733"/>
              <a:gd name="connsiteX11" fmla="*/ 0 w 1024467"/>
              <a:gd name="connsiteY11" fmla="*/ 623485 h 2226733"/>
              <a:gd name="connsiteX12" fmla="*/ 0 w 1024467"/>
              <a:gd name="connsiteY12" fmla="*/ 0 h 222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4467" h="2226733" extrusionOk="0">
                <a:moveTo>
                  <a:pt x="0" y="0"/>
                </a:moveTo>
                <a:cubicBezTo>
                  <a:pt x="113112" y="-3753"/>
                  <a:pt x="360805" y="-23967"/>
                  <a:pt x="491744" y="0"/>
                </a:cubicBezTo>
                <a:cubicBezTo>
                  <a:pt x="622683" y="23967"/>
                  <a:pt x="872557" y="-5816"/>
                  <a:pt x="1024467" y="0"/>
                </a:cubicBezTo>
                <a:cubicBezTo>
                  <a:pt x="1001072" y="118179"/>
                  <a:pt x="1028976" y="266626"/>
                  <a:pt x="1024467" y="489881"/>
                </a:cubicBezTo>
                <a:cubicBezTo>
                  <a:pt x="1019958" y="713136"/>
                  <a:pt x="1020927" y="799260"/>
                  <a:pt x="1024467" y="979763"/>
                </a:cubicBezTo>
                <a:cubicBezTo>
                  <a:pt x="1028007" y="1160266"/>
                  <a:pt x="1027778" y="1315753"/>
                  <a:pt x="1024467" y="1536446"/>
                </a:cubicBezTo>
                <a:cubicBezTo>
                  <a:pt x="1021156" y="1757139"/>
                  <a:pt x="1020505" y="2067701"/>
                  <a:pt x="1024467" y="2226733"/>
                </a:cubicBezTo>
                <a:cubicBezTo>
                  <a:pt x="840736" y="2205784"/>
                  <a:pt x="723390" y="2225926"/>
                  <a:pt x="522478" y="2226733"/>
                </a:cubicBezTo>
                <a:cubicBezTo>
                  <a:pt x="321566" y="2227540"/>
                  <a:pt x="187398" y="2241685"/>
                  <a:pt x="0" y="2226733"/>
                </a:cubicBezTo>
                <a:cubicBezTo>
                  <a:pt x="5058" y="2048043"/>
                  <a:pt x="4980" y="1870943"/>
                  <a:pt x="0" y="1736852"/>
                </a:cubicBezTo>
                <a:cubicBezTo>
                  <a:pt x="-4980" y="1602761"/>
                  <a:pt x="-10618" y="1343032"/>
                  <a:pt x="0" y="1224703"/>
                </a:cubicBezTo>
                <a:cubicBezTo>
                  <a:pt x="10618" y="1106374"/>
                  <a:pt x="-6595" y="804065"/>
                  <a:pt x="0" y="623485"/>
                </a:cubicBezTo>
                <a:cubicBezTo>
                  <a:pt x="6595" y="442905"/>
                  <a:pt x="-15518" y="299492"/>
                  <a:pt x="0" y="0"/>
                </a:cubicBezTo>
                <a:close/>
              </a:path>
            </a:pathLst>
          </a:custGeom>
          <a:noFill/>
          <a:ln w="76200">
            <a:solidFill>
              <a:schemeClr val="accent3"/>
            </a:solidFill>
            <a:extLst>
              <a:ext uri="{C807C97D-BFC1-408E-A445-0C87EB9F89A2}">
                <ask:lineSketchStyleProps xmlns:ask="http://schemas.microsoft.com/office/drawing/2018/sketchyshapes" sd="1913284794">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D37EBF8-DDB1-F615-1A9D-0CC982F7485B}"/>
              </a:ext>
            </a:extLst>
          </p:cNvPr>
          <p:cNvSpPr/>
          <p:nvPr/>
        </p:nvSpPr>
        <p:spPr>
          <a:xfrm>
            <a:off x="2309320" y="3200400"/>
            <a:ext cx="1075092" cy="2226733"/>
          </a:xfrm>
          <a:custGeom>
            <a:avLst/>
            <a:gdLst>
              <a:gd name="connsiteX0" fmla="*/ 0 w 1075092"/>
              <a:gd name="connsiteY0" fmla="*/ 0 h 2226733"/>
              <a:gd name="connsiteX1" fmla="*/ 537546 w 1075092"/>
              <a:gd name="connsiteY1" fmla="*/ 0 h 2226733"/>
              <a:gd name="connsiteX2" fmla="*/ 1075092 w 1075092"/>
              <a:gd name="connsiteY2" fmla="*/ 0 h 2226733"/>
              <a:gd name="connsiteX3" fmla="*/ 1075092 w 1075092"/>
              <a:gd name="connsiteY3" fmla="*/ 578951 h 2226733"/>
              <a:gd name="connsiteX4" fmla="*/ 1075092 w 1075092"/>
              <a:gd name="connsiteY4" fmla="*/ 1157901 h 2226733"/>
              <a:gd name="connsiteX5" fmla="*/ 1075092 w 1075092"/>
              <a:gd name="connsiteY5" fmla="*/ 1736852 h 2226733"/>
              <a:gd name="connsiteX6" fmla="*/ 1075092 w 1075092"/>
              <a:gd name="connsiteY6" fmla="*/ 2226733 h 2226733"/>
              <a:gd name="connsiteX7" fmla="*/ 537546 w 1075092"/>
              <a:gd name="connsiteY7" fmla="*/ 2226733 h 2226733"/>
              <a:gd name="connsiteX8" fmla="*/ 0 w 1075092"/>
              <a:gd name="connsiteY8" fmla="*/ 2226733 h 2226733"/>
              <a:gd name="connsiteX9" fmla="*/ 0 w 1075092"/>
              <a:gd name="connsiteY9" fmla="*/ 1647782 h 2226733"/>
              <a:gd name="connsiteX10" fmla="*/ 0 w 1075092"/>
              <a:gd name="connsiteY10" fmla="*/ 1135634 h 2226733"/>
              <a:gd name="connsiteX11" fmla="*/ 0 w 1075092"/>
              <a:gd name="connsiteY11" fmla="*/ 645753 h 2226733"/>
              <a:gd name="connsiteX12" fmla="*/ 0 w 1075092"/>
              <a:gd name="connsiteY12" fmla="*/ 0 h 222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5092" h="2226733" extrusionOk="0">
                <a:moveTo>
                  <a:pt x="0" y="0"/>
                </a:moveTo>
                <a:cubicBezTo>
                  <a:pt x="206091" y="-10554"/>
                  <a:pt x="348682" y="-233"/>
                  <a:pt x="537546" y="0"/>
                </a:cubicBezTo>
                <a:cubicBezTo>
                  <a:pt x="726410" y="233"/>
                  <a:pt x="954416" y="-8094"/>
                  <a:pt x="1075092" y="0"/>
                </a:cubicBezTo>
                <a:cubicBezTo>
                  <a:pt x="1061149" y="192987"/>
                  <a:pt x="1054971" y="423358"/>
                  <a:pt x="1075092" y="578951"/>
                </a:cubicBezTo>
                <a:cubicBezTo>
                  <a:pt x="1095213" y="734544"/>
                  <a:pt x="1099301" y="963738"/>
                  <a:pt x="1075092" y="1157901"/>
                </a:cubicBezTo>
                <a:cubicBezTo>
                  <a:pt x="1050884" y="1352064"/>
                  <a:pt x="1048810" y="1456011"/>
                  <a:pt x="1075092" y="1736852"/>
                </a:cubicBezTo>
                <a:cubicBezTo>
                  <a:pt x="1101374" y="2017693"/>
                  <a:pt x="1097405" y="2115291"/>
                  <a:pt x="1075092" y="2226733"/>
                </a:cubicBezTo>
                <a:cubicBezTo>
                  <a:pt x="824857" y="2243824"/>
                  <a:pt x="784543" y="2238114"/>
                  <a:pt x="537546" y="2226733"/>
                </a:cubicBezTo>
                <a:cubicBezTo>
                  <a:pt x="290549" y="2215352"/>
                  <a:pt x="207578" y="2203238"/>
                  <a:pt x="0" y="2226733"/>
                </a:cubicBezTo>
                <a:cubicBezTo>
                  <a:pt x="-5300" y="2008970"/>
                  <a:pt x="19141" y="1933796"/>
                  <a:pt x="0" y="1647782"/>
                </a:cubicBezTo>
                <a:cubicBezTo>
                  <a:pt x="-19141" y="1361768"/>
                  <a:pt x="8141" y="1324277"/>
                  <a:pt x="0" y="1135634"/>
                </a:cubicBezTo>
                <a:cubicBezTo>
                  <a:pt x="-8141" y="946991"/>
                  <a:pt x="18106" y="859162"/>
                  <a:pt x="0" y="645753"/>
                </a:cubicBezTo>
                <a:cubicBezTo>
                  <a:pt x="-18106" y="432344"/>
                  <a:pt x="4161" y="171093"/>
                  <a:pt x="0" y="0"/>
                </a:cubicBezTo>
                <a:close/>
              </a:path>
            </a:pathLst>
          </a:custGeom>
          <a:noFill/>
          <a:ln w="76200">
            <a:solidFill>
              <a:schemeClr val="accent3"/>
            </a:solidFill>
            <a:extLst>
              <a:ext uri="{C807C97D-BFC1-408E-A445-0C87EB9F89A2}">
                <ask:lineSketchStyleProps xmlns:ask="http://schemas.microsoft.com/office/drawing/2018/sketchyshapes" sd="629423305">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7708A88-88D6-7E0E-3860-621A2F98B246}"/>
              </a:ext>
            </a:extLst>
          </p:cNvPr>
          <p:cNvSpPr/>
          <p:nvPr/>
        </p:nvSpPr>
        <p:spPr>
          <a:xfrm>
            <a:off x="3462868" y="3200399"/>
            <a:ext cx="1126066" cy="2226733"/>
          </a:xfrm>
          <a:custGeom>
            <a:avLst/>
            <a:gdLst>
              <a:gd name="connsiteX0" fmla="*/ 0 w 1126066"/>
              <a:gd name="connsiteY0" fmla="*/ 0 h 2226733"/>
              <a:gd name="connsiteX1" fmla="*/ 540512 w 1126066"/>
              <a:gd name="connsiteY1" fmla="*/ 0 h 2226733"/>
              <a:gd name="connsiteX2" fmla="*/ 1126066 w 1126066"/>
              <a:gd name="connsiteY2" fmla="*/ 0 h 2226733"/>
              <a:gd name="connsiteX3" fmla="*/ 1126066 w 1126066"/>
              <a:gd name="connsiteY3" fmla="*/ 601218 h 2226733"/>
              <a:gd name="connsiteX4" fmla="*/ 1126066 w 1126066"/>
              <a:gd name="connsiteY4" fmla="*/ 1157901 h 2226733"/>
              <a:gd name="connsiteX5" fmla="*/ 1126066 w 1126066"/>
              <a:gd name="connsiteY5" fmla="*/ 2226733 h 2226733"/>
              <a:gd name="connsiteX6" fmla="*/ 574294 w 1126066"/>
              <a:gd name="connsiteY6" fmla="*/ 2226733 h 2226733"/>
              <a:gd name="connsiteX7" fmla="*/ 0 w 1126066"/>
              <a:gd name="connsiteY7" fmla="*/ 2226733 h 2226733"/>
              <a:gd name="connsiteX8" fmla="*/ 0 w 1126066"/>
              <a:gd name="connsiteY8" fmla="*/ 1670050 h 2226733"/>
              <a:gd name="connsiteX9" fmla="*/ 0 w 1126066"/>
              <a:gd name="connsiteY9" fmla="*/ 1180168 h 2226733"/>
              <a:gd name="connsiteX10" fmla="*/ 0 w 1126066"/>
              <a:gd name="connsiteY10" fmla="*/ 690287 h 2226733"/>
              <a:gd name="connsiteX11" fmla="*/ 0 w 1126066"/>
              <a:gd name="connsiteY11" fmla="*/ 0 h 222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6066" h="2226733" extrusionOk="0">
                <a:moveTo>
                  <a:pt x="0" y="0"/>
                </a:moveTo>
                <a:cubicBezTo>
                  <a:pt x="148883" y="20176"/>
                  <a:pt x="419754" y="-11301"/>
                  <a:pt x="540512" y="0"/>
                </a:cubicBezTo>
                <a:cubicBezTo>
                  <a:pt x="661270" y="11301"/>
                  <a:pt x="969598" y="11758"/>
                  <a:pt x="1126066" y="0"/>
                </a:cubicBezTo>
                <a:cubicBezTo>
                  <a:pt x="1152249" y="202148"/>
                  <a:pt x="1129053" y="306521"/>
                  <a:pt x="1126066" y="601218"/>
                </a:cubicBezTo>
                <a:cubicBezTo>
                  <a:pt x="1123079" y="895915"/>
                  <a:pt x="1106492" y="921089"/>
                  <a:pt x="1126066" y="1157901"/>
                </a:cubicBezTo>
                <a:cubicBezTo>
                  <a:pt x="1145640" y="1394713"/>
                  <a:pt x="1124304" y="1840271"/>
                  <a:pt x="1126066" y="2226733"/>
                </a:cubicBezTo>
                <a:cubicBezTo>
                  <a:pt x="899629" y="2230398"/>
                  <a:pt x="829530" y="2236838"/>
                  <a:pt x="574294" y="2226733"/>
                </a:cubicBezTo>
                <a:cubicBezTo>
                  <a:pt x="319058" y="2216628"/>
                  <a:pt x="147720" y="2227189"/>
                  <a:pt x="0" y="2226733"/>
                </a:cubicBezTo>
                <a:cubicBezTo>
                  <a:pt x="-16464" y="2074971"/>
                  <a:pt x="-12421" y="1855285"/>
                  <a:pt x="0" y="1670050"/>
                </a:cubicBezTo>
                <a:cubicBezTo>
                  <a:pt x="12421" y="1484815"/>
                  <a:pt x="18455" y="1336982"/>
                  <a:pt x="0" y="1180168"/>
                </a:cubicBezTo>
                <a:cubicBezTo>
                  <a:pt x="-18455" y="1023354"/>
                  <a:pt x="17372" y="870988"/>
                  <a:pt x="0" y="690287"/>
                </a:cubicBezTo>
                <a:cubicBezTo>
                  <a:pt x="-17372" y="509586"/>
                  <a:pt x="347" y="230696"/>
                  <a:pt x="0" y="0"/>
                </a:cubicBezTo>
                <a:close/>
              </a:path>
            </a:pathLst>
          </a:custGeom>
          <a:noFill/>
          <a:ln w="76200">
            <a:solidFill>
              <a:schemeClr val="accent3"/>
            </a:solidFill>
            <a:extLst>
              <a:ext uri="{C807C97D-BFC1-408E-A445-0C87EB9F89A2}">
                <ask:lineSketchStyleProps xmlns:ask="http://schemas.microsoft.com/office/drawing/2018/sketchyshapes" sd="2702265665">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919E682-AECD-ABD4-4965-7DB6D31F85FF}"/>
              </a:ext>
            </a:extLst>
          </p:cNvPr>
          <p:cNvSpPr/>
          <p:nvPr/>
        </p:nvSpPr>
        <p:spPr>
          <a:xfrm>
            <a:off x="4654586" y="3200398"/>
            <a:ext cx="1088245" cy="2226733"/>
          </a:xfrm>
          <a:custGeom>
            <a:avLst/>
            <a:gdLst>
              <a:gd name="connsiteX0" fmla="*/ 0 w 1088245"/>
              <a:gd name="connsiteY0" fmla="*/ 0 h 2226733"/>
              <a:gd name="connsiteX1" fmla="*/ 533240 w 1088245"/>
              <a:gd name="connsiteY1" fmla="*/ 0 h 2226733"/>
              <a:gd name="connsiteX2" fmla="*/ 1088245 w 1088245"/>
              <a:gd name="connsiteY2" fmla="*/ 0 h 2226733"/>
              <a:gd name="connsiteX3" fmla="*/ 1088245 w 1088245"/>
              <a:gd name="connsiteY3" fmla="*/ 512149 h 2226733"/>
              <a:gd name="connsiteX4" fmla="*/ 1088245 w 1088245"/>
              <a:gd name="connsiteY4" fmla="*/ 1091099 h 2226733"/>
              <a:gd name="connsiteX5" fmla="*/ 1088245 w 1088245"/>
              <a:gd name="connsiteY5" fmla="*/ 1603248 h 2226733"/>
              <a:gd name="connsiteX6" fmla="*/ 1088245 w 1088245"/>
              <a:gd name="connsiteY6" fmla="*/ 2226733 h 2226733"/>
              <a:gd name="connsiteX7" fmla="*/ 544123 w 1088245"/>
              <a:gd name="connsiteY7" fmla="*/ 2226733 h 2226733"/>
              <a:gd name="connsiteX8" fmla="*/ 0 w 1088245"/>
              <a:gd name="connsiteY8" fmla="*/ 2226733 h 2226733"/>
              <a:gd name="connsiteX9" fmla="*/ 0 w 1088245"/>
              <a:gd name="connsiteY9" fmla="*/ 1692317 h 2226733"/>
              <a:gd name="connsiteX10" fmla="*/ 0 w 1088245"/>
              <a:gd name="connsiteY10" fmla="*/ 1091099 h 2226733"/>
              <a:gd name="connsiteX11" fmla="*/ 0 w 1088245"/>
              <a:gd name="connsiteY11" fmla="*/ 578951 h 2226733"/>
              <a:gd name="connsiteX12" fmla="*/ 0 w 1088245"/>
              <a:gd name="connsiteY12" fmla="*/ 0 h 222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245" h="2226733" extrusionOk="0">
                <a:moveTo>
                  <a:pt x="0" y="0"/>
                </a:moveTo>
                <a:cubicBezTo>
                  <a:pt x="180693" y="24007"/>
                  <a:pt x="341672" y="-2302"/>
                  <a:pt x="533240" y="0"/>
                </a:cubicBezTo>
                <a:cubicBezTo>
                  <a:pt x="724808" y="2302"/>
                  <a:pt x="946433" y="338"/>
                  <a:pt x="1088245" y="0"/>
                </a:cubicBezTo>
                <a:cubicBezTo>
                  <a:pt x="1094625" y="205038"/>
                  <a:pt x="1078264" y="340194"/>
                  <a:pt x="1088245" y="512149"/>
                </a:cubicBezTo>
                <a:cubicBezTo>
                  <a:pt x="1098226" y="684104"/>
                  <a:pt x="1088461" y="928977"/>
                  <a:pt x="1088245" y="1091099"/>
                </a:cubicBezTo>
                <a:cubicBezTo>
                  <a:pt x="1088030" y="1253221"/>
                  <a:pt x="1086345" y="1393654"/>
                  <a:pt x="1088245" y="1603248"/>
                </a:cubicBezTo>
                <a:cubicBezTo>
                  <a:pt x="1090145" y="1812842"/>
                  <a:pt x="1117413" y="2010394"/>
                  <a:pt x="1088245" y="2226733"/>
                </a:cubicBezTo>
                <a:cubicBezTo>
                  <a:pt x="833586" y="2239044"/>
                  <a:pt x="727060" y="2243917"/>
                  <a:pt x="544123" y="2226733"/>
                </a:cubicBezTo>
                <a:cubicBezTo>
                  <a:pt x="361186" y="2209549"/>
                  <a:pt x="152529" y="2226810"/>
                  <a:pt x="0" y="2226733"/>
                </a:cubicBezTo>
                <a:cubicBezTo>
                  <a:pt x="24979" y="1995808"/>
                  <a:pt x="-15206" y="1925734"/>
                  <a:pt x="0" y="1692317"/>
                </a:cubicBezTo>
                <a:cubicBezTo>
                  <a:pt x="15206" y="1458900"/>
                  <a:pt x="24025" y="1373742"/>
                  <a:pt x="0" y="1091099"/>
                </a:cubicBezTo>
                <a:cubicBezTo>
                  <a:pt x="-24025" y="808456"/>
                  <a:pt x="6355" y="715076"/>
                  <a:pt x="0" y="578951"/>
                </a:cubicBezTo>
                <a:cubicBezTo>
                  <a:pt x="-6355" y="442826"/>
                  <a:pt x="22176" y="196068"/>
                  <a:pt x="0" y="0"/>
                </a:cubicBezTo>
                <a:close/>
              </a:path>
            </a:pathLst>
          </a:custGeom>
          <a:noFill/>
          <a:ln w="76200">
            <a:solidFill>
              <a:schemeClr val="accent3"/>
            </a:solidFill>
            <a:extLst>
              <a:ext uri="{C807C97D-BFC1-408E-A445-0C87EB9F89A2}">
                <ask:lineSketchStyleProps xmlns:ask="http://schemas.microsoft.com/office/drawing/2018/sketchyshapes" sd="1423936385">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05823B0-9741-0BC2-1F7C-2FCE1F2D1754}"/>
              </a:ext>
            </a:extLst>
          </p:cNvPr>
          <p:cNvSpPr/>
          <p:nvPr/>
        </p:nvSpPr>
        <p:spPr>
          <a:xfrm>
            <a:off x="5808308" y="3436826"/>
            <a:ext cx="486936" cy="1930400"/>
          </a:xfrm>
          <a:custGeom>
            <a:avLst/>
            <a:gdLst>
              <a:gd name="connsiteX0" fmla="*/ 0 w 486936"/>
              <a:gd name="connsiteY0" fmla="*/ 0 h 1930400"/>
              <a:gd name="connsiteX1" fmla="*/ 486936 w 486936"/>
              <a:gd name="connsiteY1" fmla="*/ 0 h 1930400"/>
              <a:gd name="connsiteX2" fmla="*/ 486936 w 486936"/>
              <a:gd name="connsiteY2" fmla="*/ 604859 h 1930400"/>
              <a:gd name="connsiteX3" fmla="*/ 486936 w 486936"/>
              <a:gd name="connsiteY3" fmla="*/ 1267629 h 1930400"/>
              <a:gd name="connsiteX4" fmla="*/ 486936 w 486936"/>
              <a:gd name="connsiteY4" fmla="*/ 1930400 h 1930400"/>
              <a:gd name="connsiteX5" fmla="*/ 0 w 486936"/>
              <a:gd name="connsiteY5" fmla="*/ 1930400 h 1930400"/>
              <a:gd name="connsiteX6" fmla="*/ 0 w 486936"/>
              <a:gd name="connsiteY6" fmla="*/ 1325541 h 1930400"/>
              <a:gd name="connsiteX7" fmla="*/ 0 w 486936"/>
              <a:gd name="connsiteY7" fmla="*/ 662771 h 1930400"/>
              <a:gd name="connsiteX8" fmla="*/ 0 w 486936"/>
              <a:gd name="connsiteY8" fmla="*/ 0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936" h="1930400" extrusionOk="0">
                <a:moveTo>
                  <a:pt x="0" y="0"/>
                </a:moveTo>
                <a:cubicBezTo>
                  <a:pt x="107869" y="2691"/>
                  <a:pt x="287244" y="-20213"/>
                  <a:pt x="486936" y="0"/>
                </a:cubicBezTo>
                <a:cubicBezTo>
                  <a:pt x="475607" y="234168"/>
                  <a:pt x="497004" y="319749"/>
                  <a:pt x="486936" y="604859"/>
                </a:cubicBezTo>
                <a:cubicBezTo>
                  <a:pt x="476868" y="889969"/>
                  <a:pt x="505462" y="1096773"/>
                  <a:pt x="486936" y="1267629"/>
                </a:cubicBezTo>
                <a:cubicBezTo>
                  <a:pt x="468411" y="1438485"/>
                  <a:pt x="462551" y="1603583"/>
                  <a:pt x="486936" y="1930400"/>
                </a:cubicBezTo>
                <a:cubicBezTo>
                  <a:pt x="367644" y="1952923"/>
                  <a:pt x="229910" y="1927561"/>
                  <a:pt x="0" y="1930400"/>
                </a:cubicBezTo>
                <a:cubicBezTo>
                  <a:pt x="-15461" y="1802363"/>
                  <a:pt x="-19705" y="1507208"/>
                  <a:pt x="0" y="1325541"/>
                </a:cubicBezTo>
                <a:cubicBezTo>
                  <a:pt x="19705" y="1143874"/>
                  <a:pt x="-4444" y="866772"/>
                  <a:pt x="0" y="662771"/>
                </a:cubicBezTo>
                <a:cubicBezTo>
                  <a:pt x="4444" y="458770"/>
                  <a:pt x="27638" y="174903"/>
                  <a:pt x="0" y="0"/>
                </a:cubicBezTo>
                <a:close/>
              </a:path>
            </a:pathLst>
          </a:custGeom>
          <a:noFill/>
          <a:ln w="76200">
            <a:solidFill>
              <a:schemeClr val="accent1"/>
            </a:solidFill>
            <a:extLst>
              <a:ext uri="{C807C97D-BFC1-408E-A445-0C87EB9F89A2}">
                <ask:lineSketchStyleProps xmlns:ask="http://schemas.microsoft.com/office/drawing/2018/sketchyshapes" sd="1913284794">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38B340-5C31-E479-56A7-ADD8D587194F}"/>
              </a:ext>
            </a:extLst>
          </p:cNvPr>
          <p:cNvSpPr/>
          <p:nvPr/>
        </p:nvSpPr>
        <p:spPr>
          <a:xfrm>
            <a:off x="122663" y="3496731"/>
            <a:ext cx="1088245" cy="2023536"/>
          </a:xfrm>
          <a:custGeom>
            <a:avLst/>
            <a:gdLst>
              <a:gd name="connsiteX0" fmla="*/ 0 w 1088245"/>
              <a:gd name="connsiteY0" fmla="*/ 0 h 2023536"/>
              <a:gd name="connsiteX1" fmla="*/ 522358 w 1088245"/>
              <a:gd name="connsiteY1" fmla="*/ 0 h 2023536"/>
              <a:gd name="connsiteX2" fmla="*/ 1088245 w 1088245"/>
              <a:gd name="connsiteY2" fmla="*/ 0 h 2023536"/>
              <a:gd name="connsiteX3" fmla="*/ 1088245 w 1088245"/>
              <a:gd name="connsiteY3" fmla="*/ 613806 h 2023536"/>
              <a:gd name="connsiteX4" fmla="*/ 1088245 w 1088245"/>
              <a:gd name="connsiteY4" fmla="*/ 1227612 h 2023536"/>
              <a:gd name="connsiteX5" fmla="*/ 1088245 w 1088245"/>
              <a:gd name="connsiteY5" fmla="*/ 2023536 h 2023536"/>
              <a:gd name="connsiteX6" fmla="*/ 522358 w 1088245"/>
              <a:gd name="connsiteY6" fmla="*/ 2023536 h 2023536"/>
              <a:gd name="connsiteX7" fmla="*/ 0 w 1088245"/>
              <a:gd name="connsiteY7" fmla="*/ 2023536 h 2023536"/>
              <a:gd name="connsiteX8" fmla="*/ 0 w 1088245"/>
              <a:gd name="connsiteY8" fmla="*/ 1328789 h 2023536"/>
              <a:gd name="connsiteX9" fmla="*/ 0 w 1088245"/>
              <a:gd name="connsiteY9" fmla="*/ 694747 h 2023536"/>
              <a:gd name="connsiteX10" fmla="*/ 0 w 1088245"/>
              <a:gd name="connsiteY10" fmla="*/ 0 h 202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8245" h="2023536" extrusionOk="0">
                <a:moveTo>
                  <a:pt x="0" y="0"/>
                </a:moveTo>
                <a:cubicBezTo>
                  <a:pt x="196792" y="-9463"/>
                  <a:pt x="261211" y="20306"/>
                  <a:pt x="522358" y="0"/>
                </a:cubicBezTo>
                <a:cubicBezTo>
                  <a:pt x="783505" y="-20306"/>
                  <a:pt x="941201" y="12216"/>
                  <a:pt x="1088245" y="0"/>
                </a:cubicBezTo>
                <a:cubicBezTo>
                  <a:pt x="1059234" y="138832"/>
                  <a:pt x="1113191" y="420056"/>
                  <a:pt x="1088245" y="613806"/>
                </a:cubicBezTo>
                <a:cubicBezTo>
                  <a:pt x="1063299" y="807556"/>
                  <a:pt x="1101243" y="983260"/>
                  <a:pt x="1088245" y="1227612"/>
                </a:cubicBezTo>
                <a:cubicBezTo>
                  <a:pt x="1075247" y="1471964"/>
                  <a:pt x="1118211" y="1693684"/>
                  <a:pt x="1088245" y="2023536"/>
                </a:cubicBezTo>
                <a:cubicBezTo>
                  <a:pt x="849284" y="1996329"/>
                  <a:pt x="739891" y="1997083"/>
                  <a:pt x="522358" y="2023536"/>
                </a:cubicBezTo>
                <a:cubicBezTo>
                  <a:pt x="304825" y="2049989"/>
                  <a:pt x="195457" y="2001171"/>
                  <a:pt x="0" y="2023536"/>
                </a:cubicBezTo>
                <a:cubicBezTo>
                  <a:pt x="-12434" y="1823611"/>
                  <a:pt x="-8014" y="1492912"/>
                  <a:pt x="0" y="1328789"/>
                </a:cubicBezTo>
                <a:cubicBezTo>
                  <a:pt x="8014" y="1164666"/>
                  <a:pt x="-14123" y="984589"/>
                  <a:pt x="0" y="694747"/>
                </a:cubicBezTo>
                <a:cubicBezTo>
                  <a:pt x="14123" y="404905"/>
                  <a:pt x="-12968" y="313199"/>
                  <a:pt x="0" y="0"/>
                </a:cubicBezTo>
                <a:close/>
              </a:path>
            </a:pathLst>
          </a:custGeom>
          <a:noFill/>
          <a:ln w="76200">
            <a:solidFill>
              <a:schemeClr val="accent1"/>
            </a:solidFill>
            <a:extLst>
              <a:ext uri="{C807C97D-BFC1-408E-A445-0C87EB9F89A2}">
                <ask:lineSketchStyleProps xmlns:ask="http://schemas.microsoft.com/office/drawing/2018/sketchyshapes" sd="1913284794">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9D27F4B-78AF-B9DF-2041-C7EC85D630BD}"/>
              </a:ext>
            </a:extLst>
          </p:cNvPr>
          <p:cNvSpPr/>
          <p:nvPr/>
        </p:nvSpPr>
        <p:spPr>
          <a:xfrm>
            <a:off x="334330" y="1481667"/>
            <a:ext cx="647803" cy="505048"/>
          </a:xfrm>
          <a:custGeom>
            <a:avLst/>
            <a:gdLst>
              <a:gd name="connsiteX0" fmla="*/ 0 w 647803"/>
              <a:gd name="connsiteY0" fmla="*/ 0 h 505048"/>
              <a:gd name="connsiteX1" fmla="*/ 647803 w 647803"/>
              <a:gd name="connsiteY1" fmla="*/ 0 h 505048"/>
              <a:gd name="connsiteX2" fmla="*/ 647803 w 647803"/>
              <a:gd name="connsiteY2" fmla="*/ 505048 h 505048"/>
              <a:gd name="connsiteX3" fmla="*/ 0 w 647803"/>
              <a:gd name="connsiteY3" fmla="*/ 505048 h 505048"/>
              <a:gd name="connsiteX4" fmla="*/ 0 w 647803"/>
              <a:gd name="connsiteY4" fmla="*/ 0 h 505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803" h="505048" extrusionOk="0">
                <a:moveTo>
                  <a:pt x="0" y="0"/>
                </a:moveTo>
                <a:cubicBezTo>
                  <a:pt x="219631" y="-4736"/>
                  <a:pt x="399039" y="25042"/>
                  <a:pt x="647803" y="0"/>
                </a:cubicBezTo>
                <a:cubicBezTo>
                  <a:pt x="638790" y="164745"/>
                  <a:pt x="631051" y="342675"/>
                  <a:pt x="647803" y="505048"/>
                </a:cubicBezTo>
                <a:cubicBezTo>
                  <a:pt x="513904" y="532905"/>
                  <a:pt x="288411" y="500470"/>
                  <a:pt x="0" y="505048"/>
                </a:cubicBezTo>
                <a:cubicBezTo>
                  <a:pt x="5333" y="378229"/>
                  <a:pt x="7607" y="214881"/>
                  <a:pt x="0" y="0"/>
                </a:cubicBezTo>
                <a:close/>
              </a:path>
            </a:pathLst>
          </a:custGeom>
          <a:noFill/>
          <a:ln w="76200">
            <a:solidFill>
              <a:schemeClr val="accent1"/>
            </a:solidFill>
            <a:extLst>
              <a:ext uri="{C807C97D-BFC1-408E-A445-0C87EB9F89A2}">
                <ask:lineSketchStyleProps xmlns:ask="http://schemas.microsoft.com/office/drawing/2018/sketchyshapes" sd="1913284794">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with medium confidence">
            <a:extLst>
              <a:ext uri="{FF2B5EF4-FFF2-40B4-BE49-F238E27FC236}">
                <a16:creationId xmlns:a16="http://schemas.microsoft.com/office/drawing/2014/main" id="{DC80E0D0-4AA3-258B-6C31-55B8938481C8}"/>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9202209" y="6189133"/>
            <a:ext cx="2989792" cy="668867"/>
          </a:xfrm>
          <a:prstGeom prst="rect">
            <a:avLst/>
          </a:prstGeom>
        </p:spPr>
      </p:pic>
      <p:sp>
        <p:nvSpPr>
          <p:cNvPr id="11" name="Rectangle 10">
            <a:extLst>
              <a:ext uri="{FF2B5EF4-FFF2-40B4-BE49-F238E27FC236}">
                <a16:creationId xmlns:a16="http://schemas.microsoft.com/office/drawing/2014/main" id="{8859E517-C278-1549-A487-54C64FE3D49D}"/>
              </a:ext>
            </a:extLst>
          </p:cNvPr>
          <p:cNvSpPr/>
          <p:nvPr/>
        </p:nvSpPr>
        <p:spPr>
          <a:xfrm>
            <a:off x="-66676" y="5600700"/>
            <a:ext cx="6835497" cy="1256018"/>
          </a:xfrm>
          <a:prstGeom prst="rect">
            <a:avLst/>
          </a:pr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2502090-0F3A-BEE6-7E4C-6AD4E7B8786D}"/>
              </a:ext>
            </a:extLst>
          </p:cNvPr>
          <p:cNvSpPr/>
          <p:nvPr/>
        </p:nvSpPr>
        <p:spPr>
          <a:xfrm>
            <a:off x="-66675" y="-104775"/>
            <a:ext cx="6835497" cy="1506009"/>
          </a:xfrm>
          <a:prstGeom prst="rect">
            <a:avLst/>
          </a:pr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3477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77343A-267C-C7BD-B008-91B98E47453D}"/>
              </a:ext>
            </a:extLst>
          </p:cNvPr>
          <p:cNvSpPr txBox="1"/>
          <p:nvPr/>
        </p:nvSpPr>
        <p:spPr>
          <a:xfrm>
            <a:off x="872713" y="3514210"/>
            <a:ext cx="7795457" cy="2123658"/>
          </a:xfrm>
          <a:prstGeom prst="rect">
            <a:avLst/>
          </a:prstGeom>
          <a:noFill/>
        </p:spPr>
        <p:txBody>
          <a:bodyPr wrap="square">
            <a:spAutoFit/>
          </a:bodyPr>
          <a:lstStyle/>
          <a:p>
            <a:pPr marL="342900" indent="-342900">
              <a:buBlip>
                <a:blip r:embed="rId3"/>
              </a:buBlip>
            </a:pPr>
            <a:r>
              <a:rPr lang="en-US" sz="2200" dirty="0">
                <a:solidFill>
                  <a:schemeClr val="accent4">
                    <a:lumMod val="50000"/>
                  </a:schemeClr>
                </a:solidFill>
              </a:rPr>
              <a:t>Sources of reference during mapping: NARS historical collection sheets, NARS field operations manuals, current NRSA/NLA collection app, and the output from the NARS </a:t>
            </a:r>
            <a:r>
              <a:rPr lang="en-US" sz="2200" dirty="0" err="1">
                <a:solidFill>
                  <a:schemeClr val="accent4">
                    <a:lumMod val="50000"/>
                  </a:schemeClr>
                </a:solidFill>
              </a:rPr>
              <a:t>RShiny</a:t>
            </a:r>
            <a:r>
              <a:rPr lang="en-US" sz="2200" dirty="0">
                <a:solidFill>
                  <a:schemeClr val="accent4">
                    <a:lumMod val="50000"/>
                  </a:schemeClr>
                </a:solidFill>
              </a:rPr>
              <a:t> app</a:t>
            </a:r>
          </a:p>
          <a:p>
            <a:pPr marL="342900" indent="-342900">
              <a:buBlip>
                <a:blip r:embed="rId3"/>
              </a:buBlip>
            </a:pPr>
            <a:endParaRPr lang="en-US" sz="2200" dirty="0">
              <a:solidFill>
                <a:schemeClr val="accent4">
                  <a:lumMod val="50000"/>
                </a:schemeClr>
              </a:solidFill>
            </a:endParaRPr>
          </a:p>
          <a:p>
            <a:pPr marL="342900" indent="-342900">
              <a:buBlip>
                <a:blip r:embed="rId3"/>
              </a:buBlip>
            </a:pPr>
            <a:r>
              <a:rPr lang="en-US" sz="2200" dirty="0">
                <a:solidFill>
                  <a:schemeClr val="accent4">
                    <a:lumMod val="50000"/>
                  </a:schemeClr>
                </a:solidFill>
              </a:rPr>
              <a:t>Data would be contained in one </a:t>
            </a:r>
            <a:r>
              <a:rPr lang="en-US" sz="2200" b="1" dirty="0">
                <a:solidFill>
                  <a:schemeClr val="accent2"/>
                </a:solidFill>
              </a:rPr>
              <a:t>activity</a:t>
            </a:r>
          </a:p>
        </p:txBody>
      </p:sp>
      <p:sp>
        <p:nvSpPr>
          <p:cNvPr id="6" name="Rectangle 5">
            <a:extLst>
              <a:ext uri="{FF2B5EF4-FFF2-40B4-BE49-F238E27FC236}">
                <a16:creationId xmlns:a16="http://schemas.microsoft.com/office/drawing/2014/main" id="{F4A13B92-C5D1-1C43-DB1A-09DC472F072D}"/>
              </a:ext>
            </a:extLst>
          </p:cNvPr>
          <p:cNvSpPr/>
          <p:nvPr/>
        </p:nvSpPr>
        <p:spPr>
          <a:xfrm>
            <a:off x="9698477" y="0"/>
            <a:ext cx="2493524" cy="6866468"/>
          </a:xfrm>
          <a:prstGeom prst="rect">
            <a:avLst/>
          </a:prstGeom>
          <a:gradFill flip="none" rotWithShape="1">
            <a:gsLst>
              <a:gs pos="45000">
                <a:schemeClr val="bg1">
                  <a:alpha val="0"/>
                </a:schemeClr>
              </a:gs>
              <a:gs pos="82000">
                <a:schemeClr val="accent3">
                  <a:lumMod val="60000"/>
                  <a:lumOff val="40000"/>
                  <a:alpha val="77000"/>
                </a:schemeClr>
              </a:gs>
              <a:gs pos="100000">
                <a:schemeClr val="accent3">
                  <a:lumMod val="75000"/>
                  <a:alpha val="61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182880" rtlCol="0" anchor="b" anchorCtr="0"/>
          <a:lstStyle/>
          <a:p>
            <a:pPr marL="285750" indent="-285750">
              <a:buFont typeface="Trebuchet MS" panose="020B0603020202020204" pitchFamily="34" charset="0"/>
              <a:buChar char="•"/>
            </a:pPr>
            <a:endParaRPr lang="en-US" sz="1600" dirty="0">
              <a:solidFill>
                <a:schemeClr val="accent3"/>
              </a:solidFill>
            </a:endParaRPr>
          </a:p>
          <a:p>
            <a:pPr marL="285750" indent="-285750">
              <a:buFont typeface="Trebuchet MS" panose="020B0603020202020204" pitchFamily="34" charset="0"/>
              <a:buChar char="•"/>
            </a:pPr>
            <a:endParaRPr lang="en-US" sz="1600" dirty="0">
              <a:solidFill>
                <a:schemeClr val="accent3"/>
              </a:solidFill>
            </a:endParaRPr>
          </a:p>
          <a:p>
            <a:pPr marL="285750" indent="-285750">
              <a:buFont typeface="Trebuchet MS" panose="020B0603020202020204" pitchFamily="34" charset="0"/>
              <a:buChar char="•"/>
            </a:pPr>
            <a:endParaRPr lang="en-US" sz="1600" dirty="0">
              <a:solidFill>
                <a:schemeClr val="accent3"/>
              </a:solidFill>
            </a:endParaRPr>
          </a:p>
          <a:p>
            <a:pPr marL="285750" indent="-285750">
              <a:buFont typeface="Trebuchet MS" panose="020B0603020202020204" pitchFamily="34" charset="0"/>
              <a:buChar char="•"/>
            </a:pPr>
            <a:endParaRPr lang="en-US" sz="1600" dirty="0">
              <a:solidFill>
                <a:schemeClr val="accent3"/>
              </a:solidFill>
              <a:latin typeface="Calibri" panose="020F0502020204030204" pitchFamily="34" charset="0"/>
              <a:cs typeface="Calibri" panose="020F0502020204030204" pitchFamily="34" charset="0"/>
            </a:endParaRPr>
          </a:p>
          <a:p>
            <a:pPr algn="r"/>
            <a:r>
              <a:rPr lang="en-US" sz="2000" b="1" dirty="0">
                <a:ln w="3175">
                  <a:noFill/>
                </a:ln>
                <a:solidFill>
                  <a:schemeClr val="accent2">
                    <a:lumMod val="75000"/>
                  </a:schemeClr>
                </a:solidFill>
                <a:cs typeface="Calibri" panose="020F0502020204030204" pitchFamily="34" charset="0"/>
              </a:rPr>
              <a:t>Result: </a:t>
            </a:r>
            <a:r>
              <a:rPr lang="en-US" sz="2000" dirty="0">
                <a:ln w="3175">
                  <a:noFill/>
                </a:ln>
                <a:solidFill>
                  <a:schemeClr val="accent2">
                    <a:lumMod val="75000"/>
                  </a:schemeClr>
                </a:solidFill>
                <a:cs typeface="Calibri" panose="020F0502020204030204" pitchFamily="34" charset="0"/>
              </a:rPr>
              <a:t>product of a field measurement, observation, or lab analysis  </a:t>
            </a:r>
          </a:p>
          <a:p>
            <a:pPr algn="r"/>
            <a:endParaRPr lang="en-US" sz="2000" b="1" dirty="0">
              <a:ln w="3175">
                <a:noFill/>
              </a:ln>
              <a:solidFill>
                <a:schemeClr val="accent2">
                  <a:lumMod val="75000"/>
                </a:schemeClr>
              </a:solidFill>
              <a:cs typeface="Calibri" panose="020F0502020204030204" pitchFamily="34" charset="0"/>
            </a:endParaRPr>
          </a:p>
          <a:p>
            <a:pPr algn="r"/>
            <a:r>
              <a:rPr lang="en-US" sz="2000" b="1" dirty="0">
                <a:ln w="3175">
                  <a:noFill/>
                </a:ln>
                <a:solidFill>
                  <a:schemeClr val="accent2">
                    <a:lumMod val="75000"/>
                  </a:schemeClr>
                </a:solidFill>
                <a:cs typeface="Calibri" panose="020F0502020204030204" pitchFamily="34" charset="0"/>
              </a:rPr>
              <a:t>Metadata: </a:t>
            </a:r>
            <a:r>
              <a:rPr lang="en-US" sz="2000" dirty="0">
                <a:ln w="3175">
                  <a:noFill/>
                </a:ln>
                <a:solidFill>
                  <a:schemeClr val="accent2">
                    <a:lumMod val="75000"/>
                  </a:schemeClr>
                </a:solidFill>
                <a:cs typeface="Calibri" panose="020F0502020204030204" pitchFamily="34" charset="0"/>
              </a:rPr>
              <a:t>pieces of data providing context or further information on a result </a:t>
            </a:r>
          </a:p>
          <a:p>
            <a:pPr algn="r"/>
            <a:endParaRPr lang="en-US" sz="2000" b="1" dirty="0">
              <a:ln w="3175">
                <a:noFill/>
              </a:ln>
              <a:solidFill>
                <a:schemeClr val="accent2">
                  <a:lumMod val="75000"/>
                </a:schemeClr>
              </a:solidFill>
              <a:cs typeface="Calibri" panose="020F0502020204030204" pitchFamily="34" charset="0"/>
            </a:endParaRPr>
          </a:p>
          <a:p>
            <a:pPr algn="r"/>
            <a:r>
              <a:rPr lang="en-US" sz="2000" b="1" dirty="0">
                <a:ln w="3175">
                  <a:noFill/>
                </a:ln>
                <a:solidFill>
                  <a:schemeClr val="accent2">
                    <a:lumMod val="75000"/>
                  </a:schemeClr>
                </a:solidFill>
                <a:cs typeface="Calibri" panose="020F0502020204030204" pitchFamily="34" charset="0"/>
              </a:rPr>
              <a:t>Activity: </a:t>
            </a:r>
            <a:r>
              <a:rPr lang="en-US" sz="2000" dirty="0">
                <a:ln w="3175">
                  <a:noFill/>
                </a:ln>
                <a:solidFill>
                  <a:schemeClr val="accent2">
                    <a:lumMod val="75000"/>
                  </a:schemeClr>
                </a:solidFill>
                <a:cs typeface="Calibri" panose="020F0502020204030204" pitchFamily="34" charset="0"/>
              </a:rPr>
              <a:t>a group of results that were collected together</a:t>
            </a:r>
          </a:p>
          <a:p>
            <a:pPr algn="r"/>
            <a:endParaRPr lang="en-US" dirty="0">
              <a:solidFill>
                <a:schemeClr val="accent3"/>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0460D561-9694-5BEE-4AD4-0BE36FF1A37A}"/>
              </a:ext>
            </a:extLst>
          </p:cNvPr>
          <p:cNvSpPr/>
          <p:nvPr/>
        </p:nvSpPr>
        <p:spPr>
          <a:xfrm>
            <a:off x="508990" y="1331357"/>
            <a:ext cx="1991953" cy="1792931"/>
          </a:xfrm>
          <a:custGeom>
            <a:avLst/>
            <a:gdLst>
              <a:gd name="connsiteX0" fmla="*/ 0 w 1991953"/>
              <a:gd name="connsiteY0" fmla="*/ 896466 h 1792931"/>
              <a:gd name="connsiteX1" fmla="*/ 995977 w 1991953"/>
              <a:gd name="connsiteY1" fmla="*/ 0 h 1792931"/>
              <a:gd name="connsiteX2" fmla="*/ 1991954 w 1991953"/>
              <a:gd name="connsiteY2" fmla="*/ 896466 h 1792931"/>
              <a:gd name="connsiteX3" fmla="*/ 995977 w 1991953"/>
              <a:gd name="connsiteY3" fmla="*/ 1792932 h 1792931"/>
              <a:gd name="connsiteX4" fmla="*/ 0 w 1991953"/>
              <a:gd name="connsiteY4" fmla="*/ 896466 h 179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953" h="1792931" fill="none" extrusionOk="0">
                <a:moveTo>
                  <a:pt x="0" y="896466"/>
                </a:moveTo>
                <a:cubicBezTo>
                  <a:pt x="-33761" y="379083"/>
                  <a:pt x="460714" y="-5910"/>
                  <a:pt x="995977" y="0"/>
                </a:cubicBezTo>
                <a:cubicBezTo>
                  <a:pt x="1465704" y="-50843"/>
                  <a:pt x="2031558" y="459861"/>
                  <a:pt x="1991954" y="896466"/>
                </a:cubicBezTo>
                <a:cubicBezTo>
                  <a:pt x="2031565" y="1318240"/>
                  <a:pt x="1557772" y="1835134"/>
                  <a:pt x="995977" y="1792932"/>
                </a:cubicBezTo>
                <a:cubicBezTo>
                  <a:pt x="464748" y="1881424"/>
                  <a:pt x="39858" y="1352138"/>
                  <a:pt x="0" y="896466"/>
                </a:cubicBezTo>
                <a:close/>
              </a:path>
              <a:path w="1991953" h="1792931" stroke="0" extrusionOk="0">
                <a:moveTo>
                  <a:pt x="0" y="896466"/>
                </a:moveTo>
                <a:cubicBezTo>
                  <a:pt x="65663" y="288631"/>
                  <a:pt x="325898" y="20801"/>
                  <a:pt x="995977" y="0"/>
                </a:cubicBezTo>
                <a:cubicBezTo>
                  <a:pt x="1536457" y="-36103"/>
                  <a:pt x="2025842" y="472924"/>
                  <a:pt x="1991954" y="896466"/>
                </a:cubicBezTo>
                <a:cubicBezTo>
                  <a:pt x="2004940" y="1422453"/>
                  <a:pt x="1462565" y="1812516"/>
                  <a:pt x="995977" y="1792932"/>
                </a:cubicBezTo>
                <a:cubicBezTo>
                  <a:pt x="529127" y="1765199"/>
                  <a:pt x="9128" y="1367723"/>
                  <a:pt x="0" y="896466"/>
                </a:cubicBezTo>
                <a:close/>
              </a:path>
            </a:pathLst>
          </a:custGeom>
          <a:solidFill>
            <a:schemeClr val="accent4">
              <a:lumMod val="75000"/>
              <a:alpha val="96000"/>
            </a:schemeClr>
          </a:solidFill>
          <a:ln w="38100">
            <a:solidFill>
              <a:schemeClr val="accent4">
                <a:lumMod val="50000"/>
              </a:schemeClr>
            </a:solidFill>
            <a:extLst>
              <a:ext uri="{C807C97D-BFC1-408E-A445-0C87EB9F89A2}">
                <ask:lineSketchStyleProps xmlns:ask="http://schemas.microsoft.com/office/drawing/2018/sketchyshapes" sd="3210775291">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50800" dist="38100" dir="8100000" algn="tr" rotWithShape="0">
                    <a:prstClr val="black">
                      <a:alpha val="40000"/>
                    </a:prstClr>
                  </a:outerShdw>
                </a:effectLst>
              </a:rPr>
              <a:t>Habitat Specialist</a:t>
            </a:r>
          </a:p>
        </p:txBody>
      </p:sp>
      <p:sp>
        <p:nvSpPr>
          <p:cNvPr id="9" name="Oval 8">
            <a:extLst>
              <a:ext uri="{FF2B5EF4-FFF2-40B4-BE49-F238E27FC236}">
                <a16:creationId xmlns:a16="http://schemas.microsoft.com/office/drawing/2014/main" id="{DA9B886C-C7F5-1790-BC17-0FC9CF9EB43A}"/>
              </a:ext>
            </a:extLst>
          </p:cNvPr>
          <p:cNvSpPr/>
          <p:nvPr/>
        </p:nvSpPr>
        <p:spPr>
          <a:xfrm>
            <a:off x="4438605" y="863599"/>
            <a:ext cx="1588500" cy="1515533"/>
          </a:xfrm>
          <a:custGeom>
            <a:avLst/>
            <a:gdLst>
              <a:gd name="connsiteX0" fmla="*/ 0 w 1588500"/>
              <a:gd name="connsiteY0" fmla="*/ 757767 h 1515533"/>
              <a:gd name="connsiteX1" fmla="*/ 794250 w 1588500"/>
              <a:gd name="connsiteY1" fmla="*/ 0 h 1515533"/>
              <a:gd name="connsiteX2" fmla="*/ 1588500 w 1588500"/>
              <a:gd name="connsiteY2" fmla="*/ 757767 h 1515533"/>
              <a:gd name="connsiteX3" fmla="*/ 794250 w 1588500"/>
              <a:gd name="connsiteY3" fmla="*/ 1515534 h 1515533"/>
              <a:gd name="connsiteX4" fmla="*/ 0 w 1588500"/>
              <a:gd name="connsiteY4" fmla="*/ 757767 h 1515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500" h="1515533" fill="none" extrusionOk="0">
                <a:moveTo>
                  <a:pt x="0" y="757767"/>
                </a:moveTo>
                <a:cubicBezTo>
                  <a:pt x="22449" y="434773"/>
                  <a:pt x="303255" y="-5633"/>
                  <a:pt x="794250" y="0"/>
                </a:cubicBezTo>
                <a:cubicBezTo>
                  <a:pt x="1230780" y="-20300"/>
                  <a:pt x="1611546" y="307477"/>
                  <a:pt x="1588500" y="757767"/>
                </a:cubicBezTo>
                <a:cubicBezTo>
                  <a:pt x="1603882" y="1217746"/>
                  <a:pt x="1289376" y="1458073"/>
                  <a:pt x="794250" y="1515534"/>
                </a:cubicBezTo>
                <a:cubicBezTo>
                  <a:pt x="370891" y="1565850"/>
                  <a:pt x="31825" y="1255958"/>
                  <a:pt x="0" y="757767"/>
                </a:cubicBezTo>
                <a:close/>
              </a:path>
              <a:path w="1588500" h="1515533" stroke="0" extrusionOk="0">
                <a:moveTo>
                  <a:pt x="0" y="757767"/>
                </a:moveTo>
                <a:cubicBezTo>
                  <a:pt x="-73048" y="350353"/>
                  <a:pt x="380257" y="80958"/>
                  <a:pt x="794250" y="0"/>
                </a:cubicBezTo>
                <a:cubicBezTo>
                  <a:pt x="1223589" y="-83050"/>
                  <a:pt x="1545751" y="329583"/>
                  <a:pt x="1588500" y="757767"/>
                </a:cubicBezTo>
                <a:cubicBezTo>
                  <a:pt x="1494499" y="1130837"/>
                  <a:pt x="1208156" y="1462978"/>
                  <a:pt x="794250" y="1515534"/>
                </a:cubicBezTo>
                <a:cubicBezTo>
                  <a:pt x="336373" y="1561108"/>
                  <a:pt x="63281" y="1103626"/>
                  <a:pt x="0" y="757767"/>
                </a:cubicBezTo>
                <a:close/>
              </a:path>
            </a:pathLst>
          </a:custGeom>
          <a:solidFill>
            <a:schemeClr val="accent2"/>
          </a:solidFill>
          <a:ln w="28575">
            <a:solidFill>
              <a:schemeClr val="accent2">
                <a:lumMod val="50000"/>
              </a:schemeClr>
            </a:solidFill>
            <a:extLst>
              <a:ext uri="{C807C97D-BFC1-408E-A445-0C87EB9F89A2}">
                <ask:lineSketchStyleProps xmlns:ask="http://schemas.microsoft.com/office/drawing/2018/sketchyshapes" sd="2478698725">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50800" dist="38100" dir="13500000" algn="br" rotWithShape="0">
                    <a:prstClr val="black">
                      <a:alpha val="40000"/>
                    </a:prstClr>
                  </a:outerShdw>
                </a:effectLst>
              </a:rPr>
              <a:t>Data</a:t>
            </a:r>
          </a:p>
        </p:txBody>
      </p:sp>
      <p:sp>
        <p:nvSpPr>
          <p:cNvPr id="10" name="Oval 9">
            <a:extLst>
              <a:ext uri="{FF2B5EF4-FFF2-40B4-BE49-F238E27FC236}">
                <a16:creationId xmlns:a16="http://schemas.microsoft.com/office/drawing/2014/main" id="{406000F0-C1CE-966B-B230-CE36E7B385F4}"/>
              </a:ext>
            </a:extLst>
          </p:cNvPr>
          <p:cNvSpPr/>
          <p:nvPr/>
        </p:nvSpPr>
        <p:spPr>
          <a:xfrm>
            <a:off x="7873920" y="66483"/>
            <a:ext cx="1588500" cy="1515532"/>
          </a:xfrm>
          <a:custGeom>
            <a:avLst/>
            <a:gdLst>
              <a:gd name="connsiteX0" fmla="*/ 0 w 1588500"/>
              <a:gd name="connsiteY0" fmla="*/ 757766 h 1515532"/>
              <a:gd name="connsiteX1" fmla="*/ 794250 w 1588500"/>
              <a:gd name="connsiteY1" fmla="*/ 0 h 1515532"/>
              <a:gd name="connsiteX2" fmla="*/ 1588500 w 1588500"/>
              <a:gd name="connsiteY2" fmla="*/ 757766 h 1515532"/>
              <a:gd name="connsiteX3" fmla="*/ 794250 w 1588500"/>
              <a:gd name="connsiteY3" fmla="*/ 1515532 h 1515532"/>
              <a:gd name="connsiteX4" fmla="*/ 0 w 1588500"/>
              <a:gd name="connsiteY4" fmla="*/ 757766 h 151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500" h="1515532" fill="none" extrusionOk="0">
                <a:moveTo>
                  <a:pt x="0" y="757766"/>
                </a:moveTo>
                <a:cubicBezTo>
                  <a:pt x="-53345" y="356149"/>
                  <a:pt x="360105" y="-44357"/>
                  <a:pt x="794250" y="0"/>
                </a:cubicBezTo>
                <a:cubicBezTo>
                  <a:pt x="1302384" y="38517"/>
                  <a:pt x="1562955" y="318698"/>
                  <a:pt x="1588500" y="757766"/>
                </a:cubicBezTo>
                <a:cubicBezTo>
                  <a:pt x="1577024" y="1210321"/>
                  <a:pt x="1193552" y="1573981"/>
                  <a:pt x="794250" y="1515532"/>
                </a:cubicBezTo>
                <a:cubicBezTo>
                  <a:pt x="383927" y="1485476"/>
                  <a:pt x="15537" y="1174337"/>
                  <a:pt x="0" y="757766"/>
                </a:cubicBezTo>
                <a:close/>
              </a:path>
              <a:path w="1588500" h="1515532" stroke="0" extrusionOk="0">
                <a:moveTo>
                  <a:pt x="0" y="757766"/>
                </a:moveTo>
                <a:cubicBezTo>
                  <a:pt x="-18466" y="319515"/>
                  <a:pt x="365204" y="-5434"/>
                  <a:pt x="794250" y="0"/>
                </a:cubicBezTo>
                <a:cubicBezTo>
                  <a:pt x="1209114" y="-49271"/>
                  <a:pt x="1508275" y="319514"/>
                  <a:pt x="1588500" y="757766"/>
                </a:cubicBezTo>
                <a:cubicBezTo>
                  <a:pt x="1506095" y="1146383"/>
                  <a:pt x="1309891" y="1544391"/>
                  <a:pt x="794250" y="1515532"/>
                </a:cubicBezTo>
                <a:cubicBezTo>
                  <a:pt x="324642" y="1474040"/>
                  <a:pt x="61358" y="1184803"/>
                  <a:pt x="0" y="757766"/>
                </a:cubicBezTo>
                <a:close/>
              </a:path>
            </a:pathLst>
          </a:custGeom>
          <a:solidFill>
            <a:schemeClr val="accent5"/>
          </a:solidFill>
          <a:ln w="28575">
            <a:solidFill>
              <a:schemeClr val="accent5">
                <a:lumMod val="75000"/>
              </a:schemeClr>
            </a:solidFill>
            <a:extLst>
              <a:ext uri="{C807C97D-BFC1-408E-A445-0C87EB9F89A2}">
                <ask:lineSketchStyleProps xmlns:ask="http://schemas.microsoft.com/office/drawing/2018/sketchyshapes" sd="4118538232">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glow rad="228600">
                    <a:schemeClr val="accent2">
                      <a:satMod val="175000"/>
                      <a:alpha val="68000"/>
                    </a:schemeClr>
                  </a:glow>
                  <a:outerShdw blurRad="50800" dist="38100" dir="10800000" algn="r" rotWithShape="0">
                    <a:prstClr val="black">
                      <a:alpha val="40000"/>
                    </a:prstClr>
                  </a:outerShdw>
                </a:effectLst>
              </a:rPr>
              <a:t>Result</a:t>
            </a:r>
          </a:p>
        </p:txBody>
      </p:sp>
      <p:sp>
        <p:nvSpPr>
          <p:cNvPr id="12" name="Oval 11">
            <a:extLst>
              <a:ext uri="{FF2B5EF4-FFF2-40B4-BE49-F238E27FC236}">
                <a16:creationId xmlns:a16="http://schemas.microsoft.com/office/drawing/2014/main" id="{E101A39D-A4F0-5DAD-E55A-038D3E04EEA4}"/>
              </a:ext>
            </a:extLst>
          </p:cNvPr>
          <p:cNvSpPr/>
          <p:nvPr/>
        </p:nvSpPr>
        <p:spPr>
          <a:xfrm>
            <a:off x="1616142" y="196279"/>
            <a:ext cx="2016057" cy="1792931"/>
          </a:xfrm>
          <a:custGeom>
            <a:avLst/>
            <a:gdLst>
              <a:gd name="connsiteX0" fmla="*/ 0 w 2016057"/>
              <a:gd name="connsiteY0" fmla="*/ 896466 h 1792931"/>
              <a:gd name="connsiteX1" fmla="*/ 1008029 w 2016057"/>
              <a:gd name="connsiteY1" fmla="*/ 0 h 1792931"/>
              <a:gd name="connsiteX2" fmla="*/ 2016058 w 2016057"/>
              <a:gd name="connsiteY2" fmla="*/ 896466 h 1792931"/>
              <a:gd name="connsiteX3" fmla="*/ 1008029 w 2016057"/>
              <a:gd name="connsiteY3" fmla="*/ 1792932 h 1792931"/>
              <a:gd name="connsiteX4" fmla="*/ 0 w 2016057"/>
              <a:gd name="connsiteY4" fmla="*/ 896466 h 179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057" h="1792931" fill="none" extrusionOk="0">
                <a:moveTo>
                  <a:pt x="0" y="896466"/>
                </a:moveTo>
                <a:cubicBezTo>
                  <a:pt x="-90392" y="410667"/>
                  <a:pt x="376527" y="111457"/>
                  <a:pt x="1008029" y="0"/>
                </a:cubicBezTo>
                <a:cubicBezTo>
                  <a:pt x="1593622" y="-7245"/>
                  <a:pt x="2037135" y="415501"/>
                  <a:pt x="2016058" y="896466"/>
                </a:cubicBezTo>
                <a:cubicBezTo>
                  <a:pt x="1928265" y="1430903"/>
                  <a:pt x="1595985" y="1797196"/>
                  <a:pt x="1008029" y="1792932"/>
                </a:cubicBezTo>
                <a:cubicBezTo>
                  <a:pt x="363684" y="1875802"/>
                  <a:pt x="-71006" y="1442784"/>
                  <a:pt x="0" y="896466"/>
                </a:cubicBezTo>
                <a:close/>
              </a:path>
              <a:path w="2016057" h="1792931" stroke="0" extrusionOk="0">
                <a:moveTo>
                  <a:pt x="0" y="896466"/>
                </a:moveTo>
                <a:cubicBezTo>
                  <a:pt x="103813" y="481155"/>
                  <a:pt x="474424" y="-69075"/>
                  <a:pt x="1008029" y="0"/>
                </a:cubicBezTo>
                <a:cubicBezTo>
                  <a:pt x="1581394" y="79477"/>
                  <a:pt x="1981033" y="322127"/>
                  <a:pt x="2016058" y="896466"/>
                </a:cubicBezTo>
                <a:cubicBezTo>
                  <a:pt x="1971794" y="1277910"/>
                  <a:pt x="1553418" y="1815076"/>
                  <a:pt x="1008029" y="1792932"/>
                </a:cubicBezTo>
                <a:cubicBezTo>
                  <a:pt x="533949" y="1794338"/>
                  <a:pt x="-11674" y="1380451"/>
                  <a:pt x="0" y="896466"/>
                </a:cubicBezTo>
                <a:close/>
              </a:path>
            </a:pathLst>
          </a:custGeom>
          <a:solidFill>
            <a:schemeClr val="accent1">
              <a:lumMod val="75000"/>
            </a:schemeClr>
          </a:solidFill>
          <a:ln w="28575">
            <a:solidFill>
              <a:schemeClr val="accent1">
                <a:lumMod val="50000"/>
              </a:schemeClr>
            </a:solidFill>
            <a:extLst>
              <a:ext uri="{C807C97D-BFC1-408E-A445-0C87EB9F89A2}">
                <ask:lineSketchStyleProps xmlns:ask="http://schemas.microsoft.com/office/drawing/2018/sketchyshapes" sd="4118601303">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a:r>
              <a:rPr lang="en-US" sz="1500" b="1" dirty="0">
                <a:effectLst>
                  <a:outerShdw blurRad="50800" dist="38100" dir="10800000" algn="r" rotWithShape="0">
                    <a:prstClr val="black">
                      <a:alpha val="40000"/>
                    </a:prstClr>
                  </a:outerShdw>
                </a:effectLst>
              </a:rPr>
              <a:t>Data Management Specialist</a:t>
            </a:r>
          </a:p>
        </p:txBody>
      </p:sp>
      <p:sp>
        <p:nvSpPr>
          <p:cNvPr id="13" name="Arrow: Right 12">
            <a:extLst>
              <a:ext uri="{FF2B5EF4-FFF2-40B4-BE49-F238E27FC236}">
                <a16:creationId xmlns:a16="http://schemas.microsoft.com/office/drawing/2014/main" id="{4F384504-BC5D-E114-C92E-20A9CEE06AB6}"/>
              </a:ext>
            </a:extLst>
          </p:cNvPr>
          <p:cNvSpPr/>
          <p:nvPr/>
        </p:nvSpPr>
        <p:spPr>
          <a:xfrm rot="20159340">
            <a:off x="6162154" y="711866"/>
            <a:ext cx="1377150" cy="541867"/>
          </a:xfrm>
          <a:custGeom>
            <a:avLst/>
            <a:gdLst>
              <a:gd name="connsiteX0" fmla="*/ 0 w 1377150"/>
              <a:gd name="connsiteY0" fmla="*/ 135467 h 541867"/>
              <a:gd name="connsiteX1" fmla="*/ 542046 w 1377150"/>
              <a:gd name="connsiteY1" fmla="*/ 135467 h 541867"/>
              <a:gd name="connsiteX2" fmla="*/ 1106217 w 1377150"/>
              <a:gd name="connsiteY2" fmla="*/ 135467 h 541867"/>
              <a:gd name="connsiteX3" fmla="*/ 1106217 w 1377150"/>
              <a:gd name="connsiteY3" fmla="*/ 0 h 541867"/>
              <a:gd name="connsiteX4" fmla="*/ 1377150 w 1377150"/>
              <a:gd name="connsiteY4" fmla="*/ 270934 h 541867"/>
              <a:gd name="connsiteX5" fmla="*/ 1106217 w 1377150"/>
              <a:gd name="connsiteY5" fmla="*/ 541867 h 541867"/>
              <a:gd name="connsiteX6" fmla="*/ 1106217 w 1377150"/>
              <a:gd name="connsiteY6" fmla="*/ 406400 h 541867"/>
              <a:gd name="connsiteX7" fmla="*/ 575233 w 1377150"/>
              <a:gd name="connsiteY7" fmla="*/ 406400 h 541867"/>
              <a:gd name="connsiteX8" fmla="*/ 0 w 1377150"/>
              <a:gd name="connsiteY8" fmla="*/ 406400 h 541867"/>
              <a:gd name="connsiteX9" fmla="*/ 0 w 1377150"/>
              <a:gd name="connsiteY9" fmla="*/ 135467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7150" h="541867" fill="none" extrusionOk="0">
                <a:moveTo>
                  <a:pt x="0" y="135467"/>
                </a:moveTo>
                <a:cubicBezTo>
                  <a:pt x="207472" y="141082"/>
                  <a:pt x="297400" y="117312"/>
                  <a:pt x="542046" y="135467"/>
                </a:cubicBezTo>
                <a:cubicBezTo>
                  <a:pt x="786692" y="153622"/>
                  <a:pt x="936605" y="141021"/>
                  <a:pt x="1106217" y="135467"/>
                </a:cubicBezTo>
                <a:cubicBezTo>
                  <a:pt x="1100587" y="77106"/>
                  <a:pt x="1107193" y="46864"/>
                  <a:pt x="1106217" y="0"/>
                </a:cubicBezTo>
                <a:cubicBezTo>
                  <a:pt x="1162853" y="72063"/>
                  <a:pt x="1294177" y="169600"/>
                  <a:pt x="1377150" y="270934"/>
                </a:cubicBezTo>
                <a:cubicBezTo>
                  <a:pt x="1285369" y="363624"/>
                  <a:pt x="1215476" y="447525"/>
                  <a:pt x="1106217" y="541867"/>
                </a:cubicBezTo>
                <a:cubicBezTo>
                  <a:pt x="1109640" y="494468"/>
                  <a:pt x="1110442" y="463458"/>
                  <a:pt x="1106217" y="406400"/>
                </a:cubicBezTo>
                <a:cubicBezTo>
                  <a:pt x="860633" y="382891"/>
                  <a:pt x="743173" y="423661"/>
                  <a:pt x="575233" y="406400"/>
                </a:cubicBezTo>
                <a:cubicBezTo>
                  <a:pt x="407293" y="389139"/>
                  <a:pt x="265302" y="393811"/>
                  <a:pt x="0" y="406400"/>
                </a:cubicBezTo>
                <a:cubicBezTo>
                  <a:pt x="-12354" y="327247"/>
                  <a:pt x="6581" y="215458"/>
                  <a:pt x="0" y="135467"/>
                </a:cubicBezTo>
                <a:close/>
              </a:path>
              <a:path w="1377150" h="541867" stroke="0" extrusionOk="0">
                <a:moveTo>
                  <a:pt x="0" y="135467"/>
                </a:moveTo>
                <a:cubicBezTo>
                  <a:pt x="113478" y="110887"/>
                  <a:pt x="403501" y="129119"/>
                  <a:pt x="519922" y="135467"/>
                </a:cubicBezTo>
                <a:cubicBezTo>
                  <a:pt x="636343" y="141815"/>
                  <a:pt x="967220" y="147353"/>
                  <a:pt x="1106217" y="135467"/>
                </a:cubicBezTo>
                <a:cubicBezTo>
                  <a:pt x="1104242" y="100720"/>
                  <a:pt x="1102626" y="63739"/>
                  <a:pt x="1106217" y="0"/>
                </a:cubicBezTo>
                <a:cubicBezTo>
                  <a:pt x="1182272" y="73361"/>
                  <a:pt x="1321257" y="209643"/>
                  <a:pt x="1377150" y="270934"/>
                </a:cubicBezTo>
                <a:cubicBezTo>
                  <a:pt x="1270740" y="372827"/>
                  <a:pt x="1203698" y="431408"/>
                  <a:pt x="1106217" y="541867"/>
                </a:cubicBezTo>
                <a:cubicBezTo>
                  <a:pt x="1100374" y="483503"/>
                  <a:pt x="1104506" y="471930"/>
                  <a:pt x="1106217" y="406400"/>
                </a:cubicBezTo>
                <a:cubicBezTo>
                  <a:pt x="966865" y="429771"/>
                  <a:pt x="831617" y="393250"/>
                  <a:pt x="586295" y="406400"/>
                </a:cubicBezTo>
                <a:cubicBezTo>
                  <a:pt x="340973" y="419550"/>
                  <a:pt x="278648" y="378150"/>
                  <a:pt x="0" y="406400"/>
                </a:cubicBezTo>
                <a:cubicBezTo>
                  <a:pt x="11661" y="286311"/>
                  <a:pt x="10850" y="248650"/>
                  <a:pt x="0" y="135467"/>
                </a:cubicBezTo>
                <a:close/>
              </a:path>
            </a:pathLst>
          </a:custGeom>
          <a:solidFill>
            <a:schemeClr val="accent6">
              <a:alpha val="96000"/>
            </a:schemeClr>
          </a:solidFill>
          <a:ln w="28575">
            <a:solidFill>
              <a:schemeClr val="accent6">
                <a:lumMod val="50000"/>
              </a:schemeClr>
            </a:solidFill>
            <a:extLst>
              <a:ext uri="{C807C97D-BFC1-408E-A445-0C87EB9F89A2}">
                <ask:lineSketchStyleProps xmlns:ask="http://schemas.microsoft.com/office/drawing/2018/sketchyshapes" sd="2155157434">
                  <a:prstGeom prst="rightArrow">
                    <a:avLst/>
                  </a:prstGeom>
                  <ask:type>
                    <ask:lineSketchFreehand/>
                  </ask:type>
                </ask:lineSketchStyleProps>
              </a:ext>
            </a:extLst>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1DA2BF12-0551-2558-2650-E02953AE59A4}"/>
              </a:ext>
            </a:extLst>
          </p:cNvPr>
          <p:cNvSpPr/>
          <p:nvPr/>
        </p:nvSpPr>
        <p:spPr>
          <a:xfrm rot="955325">
            <a:off x="6212805" y="1956887"/>
            <a:ext cx="1377150" cy="541867"/>
          </a:xfrm>
          <a:custGeom>
            <a:avLst/>
            <a:gdLst>
              <a:gd name="connsiteX0" fmla="*/ 0 w 1377150"/>
              <a:gd name="connsiteY0" fmla="*/ 135467 h 541867"/>
              <a:gd name="connsiteX1" fmla="*/ 575233 w 1377150"/>
              <a:gd name="connsiteY1" fmla="*/ 135467 h 541867"/>
              <a:gd name="connsiteX2" fmla="*/ 1106217 w 1377150"/>
              <a:gd name="connsiteY2" fmla="*/ 135467 h 541867"/>
              <a:gd name="connsiteX3" fmla="*/ 1106217 w 1377150"/>
              <a:gd name="connsiteY3" fmla="*/ 0 h 541867"/>
              <a:gd name="connsiteX4" fmla="*/ 1377150 w 1377150"/>
              <a:gd name="connsiteY4" fmla="*/ 270934 h 541867"/>
              <a:gd name="connsiteX5" fmla="*/ 1106217 w 1377150"/>
              <a:gd name="connsiteY5" fmla="*/ 541867 h 541867"/>
              <a:gd name="connsiteX6" fmla="*/ 1106217 w 1377150"/>
              <a:gd name="connsiteY6" fmla="*/ 406400 h 541867"/>
              <a:gd name="connsiteX7" fmla="*/ 553109 w 1377150"/>
              <a:gd name="connsiteY7" fmla="*/ 406400 h 541867"/>
              <a:gd name="connsiteX8" fmla="*/ 0 w 1377150"/>
              <a:gd name="connsiteY8" fmla="*/ 406400 h 541867"/>
              <a:gd name="connsiteX9" fmla="*/ 0 w 1377150"/>
              <a:gd name="connsiteY9" fmla="*/ 135467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7150" h="541867" fill="none" extrusionOk="0">
                <a:moveTo>
                  <a:pt x="0" y="135467"/>
                </a:moveTo>
                <a:cubicBezTo>
                  <a:pt x="209050" y="149866"/>
                  <a:pt x="360158" y="125583"/>
                  <a:pt x="575233" y="135467"/>
                </a:cubicBezTo>
                <a:cubicBezTo>
                  <a:pt x="790308" y="145351"/>
                  <a:pt x="886667" y="133758"/>
                  <a:pt x="1106217" y="135467"/>
                </a:cubicBezTo>
                <a:cubicBezTo>
                  <a:pt x="1107424" y="88062"/>
                  <a:pt x="1109532" y="44207"/>
                  <a:pt x="1106217" y="0"/>
                </a:cubicBezTo>
                <a:cubicBezTo>
                  <a:pt x="1188578" y="96103"/>
                  <a:pt x="1283705" y="167799"/>
                  <a:pt x="1377150" y="270934"/>
                </a:cubicBezTo>
                <a:cubicBezTo>
                  <a:pt x="1300627" y="344548"/>
                  <a:pt x="1194698" y="447814"/>
                  <a:pt x="1106217" y="541867"/>
                </a:cubicBezTo>
                <a:cubicBezTo>
                  <a:pt x="1106256" y="510441"/>
                  <a:pt x="1111475" y="437824"/>
                  <a:pt x="1106217" y="406400"/>
                </a:cubicBezTo>
                <a:cubicBezTo>
                  <a:pt x="875701" y="393901"/>
                  <a:pt x="733689" y="429354"/>
                  <a:pt x="553109" y="406400"/>
                </a:cubicBezTo>
                <a:cubicBezTo>
                  <a:pt x="372529" y="383446"/>
                  <a:pt x="233426" y="430475"/>
                  <a:pt x="0" y="406400"/>
                </a:cubicBezTo>
                <a:cubicBezTo>
                  <a:pt x="13120" y="322919"/>
                  <a:pt x="11107" y="237042"/>
                  <a:pt x="0" y="135467"/>
                </a:cubicBezTo>
                <a:close/>
              </a:path>
              <a:path w="1377150" h="541867" stroke="0" extrusionOk="0">
                <a:moveTo>
                  <a:pt x="0" y="135467"/>
                </a:moveTo>
                <a:cubicBezTo>
                  <a:pt x="164965" y="149830"/>
                  <a:pt x="305125" y="138879"/>
                  <a:pt x="542046" y="135467"/>
                </a:cubicBezTo>
                <a:cubicBezTo>
                  <a:pt x="778967" y="132055"/>
                  <a:pt x="966594" y="147310"/>
                  <a:pt x="1106217" y="135467"/>
                </a:cubicBezTo>
                <a:cubicBezTo>
                  <a:pt x="1102203" y="86495"/>
                  <a:pt x="1106433" y="45694"/>
                  <a:pt x="1106217" y="0"/>
                </a:cubicBezTo>
                <a:cubicBezTo>
                  <a:pt x="1204340" y="109663"/>
                  <a:pt x="1254390" y="158718"/>
                  <a:pt x="1377150" y="270934"/>
                </a:cubicBezTo>
                <a:cubicBezTo>
                  <a:pt x="1251447" y="400622"/>
                  <a:pt x="1179343" y="457217"/>
                  <a:pt x="1106217" y="541867"/>
                </a:cubicBezTo>
                <a:cubicBezTo>
                  <a:pt x="1105516" y="495772"/>
                  <a:pt x="1100186" y="473802"/>
                  <a:pt x="1106217" y="406400"/>
                </a:cubicBezTo>
                <a:cubicBezTo>
                  <a:pt x="877332" y="408572"/>
                  <a:pt x="786548" y="392311"/>
                  <a:pt x="564171" y="406400"/>
                </a:cubicBezTo>
                <a:cubicBezTo>
                  <a:pt x="341794" y="420489"/>
                  <a:pt x="154125" y="381312"/>
                  <a:pt x="0" y="406400"/>
                </a:cubicBezTo>
                <a:cubicBezTo>
                  <a:pt x="6409" y="284761"/>
                  <a:pt x="-13179" y="236033"/>
                  <a:pt x="0" y="135467"/>
                </a:cubicBezTo>
                <a:close/>
              </a:path>
            </a:pathLst>
          </a:custGeom>
          <a:solidFill>
            <a:schemeClr val="accent6">
              <a:alpha val="96000"/>
            </a:schemeClr>
          </a:solidFill>
          <a:ln w="28575">
            <a:solidFill>
              <a:schemeClr val="accent6">
                <a:lumMod val="50000"/>
              </a:schemeClr>
            </a:solidFill>
            <a:extLst>
              <a:ext uri="{C807C97D-BFC1-408E-A445-0C87EB9F89A2}">
                <ask:lineSketchStyleProps xmlns:ask="http://schemas.microsoft.com/office/drawing/2018/sketchyshapes" sd="2077749161">
                  <a:prstGeom prst="rightArrow">
                    <a:avLst/>
                  </a:prstGeom>
                  <ask:type>
                    <ask:lineSketchFreehand/>
                  </ask:type>
                </ask:lineSketchStyleProps>
              </a:ext>
            </a:extLst>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6" name="Graphic 15" descr="Brain in head with solid fill">
            <a:extLst>
              <a:ext uri="{FF2B5EF4-FFF2-40B4-BE49-F238E27FC236}">
                <a16:creationId xmlns:a16="http://schemas.microsoft.com/office/drawing/2014/main" id="{C83AF38F-BFBF-F37B-8271-65FE14694F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0859" y="1425494"/>
            <a:ext cx="1131255" cy="1131255"/>
          </a:xfrm>
          <a:prstGeom prst="rect">
            <a:avLst/>
          </a:prstGeom>
          <a:effectLst>
            <a:outerShdw blurRad="50800" dist="38100" dir="8100000" algn="tr" rotWithShape="0">
              <a:prstClr val="black">
                <a:alpha val="40000"/>
              </a:prstClr>
            </a:outerShdw>
          </a:effectLst>
        </p:spPr>
      </p:pic>
      <p:pic>
        <p:nvPicPr>
          <p:cNvPr id="18" name="Picture 17" descr="Graphical user interface&#10;&#10;Description automatically generated with medium confidence">
            <a:extLst>
              <a:ext uri="{FF2B5EF4-FFF2-40B4-BE49-F238E27FC236}">
                <a16:creationId xmlns:a16="http://schemas.microsoft.com/office/drawing/2014/main" id="{970F449F-32E1-A0DD-43A8-F7F48A6897D3}"/>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17581" y="6248400"/>
            <a:ext cx="2256904" cy="677673"/>
          </a:xfrm>
          <a:prstGeom prst="rect">
            <a:avLst/>
          </a:prstGeom>
        </p:spPr>
      </p:pic>
      <p:sp>
        <p:nvSpPr>
          <p:cNvPr id="19" name="Oval 18">
            <a:extLst>
              <a:ext uri="{FF2B5EF4-FFF2-40B4-BE49-F238E27FC236}">
                <a16:creationId xmlns:a16="http://schemas.microsoft.com/office/drawing/2014/main" id="{3AE408E9-4429-E245-31CD-44CED62A0E0F}"/>
              </a:ext>
            </a:extLst>
          </p:cNvPr>
          <p:cNvSpPr/>
          <p:nvPr/>
        </p:nvSpPr>
        <p:spPr>
          <a:xfrm>
            <a:off x="7873920" y="1828258"/>
            <a:ext cx="1701880" cy="1600742"/>
          </a:xfrm>
          <a:custGeom>
            <a:avLst/>
            <a:gdLst>
              <a:gd name="connsiteX0" fmla="*/ 0 w 1701880"/>
              <a:gd name="connsiteY0" fmla="*/ 800371 h 1600742"/>
              <a:gd name="connsiteX1" fmla="*/ 850940 w 1701880"/>
              <a:gd name="connsiteY1" fmla="*/ 0 h 1600742"/>
              <a:gd name="connsiteX2" fmla="*/ 1701880 w 1701880"/>
              <a:gd name="connsiteY2" fmla="*/ 800371 h 1600742"/>
              <a:gd name="connsiteX3" fmla="*/ 850940 w 1701880"/>
              <a:gd name="connsiteY3" fmla="*/ 1600742 h 1600742"/>
              <a:gd name="connsiteX4" fmla="*/ 0 w 1701880"/>
              <a:gd name="connsiteY4" fmla="*/ 800371 h 1600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80" h="1600742" fill="none" extrusionOk="0">
                <a:moveTo>
                  <a:pt x="0" y="800371"/>
                </a:moveTo>
                <a:cubicBezTo>
                  <a:pt x="-34953" y="374800"/>
                  <a:pt x="376518" y="101346"/>
                  <a:pt x="850940" y="0"/>
                </a:cubicBezTo>
                <a:cubicBezTo>
                  <a:pt x="1303631" y="66432"/>
                  <a:pt x="1667244" y="388950"/>
                  <a:pt x="1701880" y="800371"/>
                </a:cubicBezTo>
                <a:cubicBezTo>
                  <a:pt x="1656736" y="1162173"/>
                  <a:pt x="1294648" y="1568342"/>
                  <a:pt x="850940" y="1600742"/>
                </a:cubicBezTo>
                <a:cubicBezTo>
                  <a:pt x="424529" y="1595917"/>
                  <a:pt x="17788" y="1275430"/>
                  <a:pt x="0" y="800371"/>
                </a:cubicBezTo>
                <a:close/>
              </a:path>
              <a:path w="1701880" h="1600742" stroke="0" extrusionOk="0">
                <a:moveTo>
                  <a:pt x="0" y="800371"/>
                </a:moveTo>
                <a:cubicBezTo>
                  <a:pt x="55468" y="257498"/>
                  <a:pt x="389878" y="11066"/>
                  <a:pt x="850940" y="0"/>
                </a:cubicBezTo>
                <a:cubicBezTo>
                  <a:pt x="1318724" y="-45183"/>
                  <a:pt x="1762829" y="387017"/>
                  <a:pt x="1701880" y="800371"/>
                </a:cubicBezTo>
                <a:cubicBezTo>
                  <a:pt x="1785842" y="1174776"/>
                  <a:pt x="1213448" y="1617235"/>
                  <a:pt x="850940" y="1600742"/>
                </a:cubicBezTo>
                <a:cubicBezTo>
                  <a:pt x="345231" y="1613387"/>
                  <a:pt x="-50959" y="1316208"/>
                  <a:pt x="0" y="800371"/>
                </a:cubicBezTo>
                <a:close/>
              </a:path>
            </a:pathLst>
          </a:custGeom>
          <a:solidFill>
            <a:schemeClr val="accent5"/>
          </a:solidFill>
          <a:ln w="28575">
            <a:solidFill>
              <a:schemeClr val="accent5">
                <a:lumMod val="75000"/>
              </a:schemeClr>
            </a:solidFill>
            <a:extLst>
              <a:ext uri="{C807C97D-BFC1-408E-A445-0C87EB9F89A2}">
                <ask:lineSketchStyleProps xmlns:ask="http://schemas.microsoft.com/office/drawing/2018/sketchyshapes" sd="1075188741">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effectLst>
                  <a:glow rad="228600">
                    <a:schemeClr val="accent2">
                      <a:satMod val="175000"/>
                      <a:alpha val="68000"/>
                    </a:schemeClr>
                  </a:glow>
                  <a:outerShdw blurRad="50800" dist="38100" dir="10800000" algn="r" rotWithShape="0">
                    <a:prstClr val="black">
                      <a:alpha val="40000"/>
                    </a:prstClr>
                  </a:outerShdw>
                </a:effectLst>
              </a:rPr>
              <a:t>Metadata</a:t>
            </a:r>
          </a:p>
        </p:txBody>
      </p:sp>
    </p:spTree>
    <p:extLst>
      <p:ext uri="{BB962C8B-B14F-4D97-AF65-F5344CB8AC3E}">
        <p14:creationId xmlns:p14="http://schemas.microsoft.com/office/powerpoint/2010/main" val="607268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878A14-37D1-2D6C-88AF-8D506BE8E029}"/>
              </a:ext>
            </a:extLst>
          </p:cNvPr>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B1EA541-45C2-D934-A60D-054DB124B9CF}"/>
              </a:ext>
            </a:extLst>
          </p:cNvPr>
          <p:cNvSpPr txBox="1">
            <a:spLocks/>
          </p:cNvSpPr>
          <p:nvPr/>
        </p:nvSpPr>
        <p:spPr>
          <a:xfrm>
            <a:off x="2696633" y="-135467"/>
            <a:ext cx="6798734" cy="880532"/>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r>
              <a:rPr lang="en-US" sz="4000" dirty="0">
                <a:solidFill>
                  <a:schemeClr val="bg1"/>
                </a:solidFill>
                <a:effectLst>
                  <a:outerShdw blurRad="152400" dist="165100" dir="8100000" algn="tr" rotWithShape="0">
                    <a:prstClr val="black">
                      <a:alpha val="95000"/>
                    </a:prstClr>
                  </a:outerShdw>
                </a:effectLst>
              </a:rPr>
              <a:t>Monitoring Location</a:t>
            </a:r>
          </a:p>
        </p:txBody>
      </p:sp>
      <p:pic>
        <p:nvPicPr>
          <p:cNvPr id="6" name="Picture 5" descr="Text&#10;&#10;Description automatically generated with medium confidence">
            <a:extLst>
              <a:ext uri="{FF2B5EF4-FFF2-40B4-BE49-F238E27FC236}">
                <a16:creationId xmlns:a16="http://schemas.microsoft.com/office/drawing/2014/main" id="{172718E7-12E9-CDBA-3696-C7A1E9057A40}"/>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9202209" y="6189133"/>
            <a:ext cx="2989792" cy="668867"/>
          </a:xfrm>
          <a:prstGeom prst="rect">
            <a:avLst/>
          </a:prstGeom>
        </p:spPr>
      </p:pic>
    </p:spTree>
    <p:extLst>
      <p:ext uri="{BB962C8B-B14F-4D97-AF65-F5344CB8AC3E}">
        <p14:creationId xmlns:p14="http://schemas.microsoft.com/office/powerpoint/2010/main" val="3087954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A5F3DC-D853-6AE0-2777-80BF3AD48E7A}"/>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cxnSp>
        <p:nvCxnSpPr>
          <p:cNvPr id="13" name="Straight Connector 12">
            <a:extLst>
              <a:ext uri="{FF2B5EF4-FFF2-40B4-BE49-F238E27FC236}">
                <a16:creationId xmlns:a16="http://schemas.microsoft.com/office/drawing/2014/main" id="{AC295DE1-59BE-388B-1356-1F51A07E7F40}"/>
              </a:ext>
            </a:extLst>
          </p:cNvPr>
          <p:cNvCxnSpPr/>
          <p:nvPr/>
        </p:nvCxnSpPr>
        <p:spPr>
          <a:xfrm flipV="1">
            <a:off x="5467350" y="2419350"/>
            <a:ext cx="3133725" cy="2409825"/>
          </a:xfrm>
          <a:prstGeom prst="line">
            <a:avLst/>
          </a:prstGeom>
          <a:ln w="76200">
            <a:solidFill>
              <a:schemeClr val="accent1"/>
            </a:solidFill>
          </a:ln>
        </p:spPr>
        <p:style>
          <a:lnRef idx="1">
            <a:schemeClr val="accent4"/>
          </a:lnRef>
          <a:fillRef idx="0">
            <a:schemeClr val="accent4"/>
          </a:fillRef>
          <a:effectRef idx="0">
            <a:schemeClr val="accent4"/>
          </a:effectRef>
          <a:fontRef idx="minor">
            <a:schemeClr val="tx1"/>
          </a:fontRef>
        </p:style>
      </p:cxnSp>
      <p:cxnSp>
        <p:nvCxnSpPr>
          <p:cNvPr id="15" name="Straight Connector 14">
            <a:extLst>
              <a:ext uri="{FF2B5EF4-FFF2-40B4-BE49-F238E27FC236}">
                <a16:creationId xmlns:a16="http://schemas.microsoft.com/office/drawing/2014/main" id="{4BE291C8-D180-6C97-BE0E-3703F0E51A58}"/>
              </a:ext>
            </a:extLst>
          </p:cNvPr>
          <p:cNvCxnSpPr>
            <a:cxnSpLocks/>
          </p:cNvCxnSpPr>
          <p:nvPr/>
        </p:nvCxnSpPr>
        <p:spPr>
          <a:xfrm flipV="1">
            <a:off x="1467426" y="1510566"/>
            <a:ext cx="1260627" cy="813951"/>
          </a:xfrm>
          <a:prstGeom prst="line">
            <a:avLst/>
          </a:prstGeom>
          <a:ln w="38100">
            <a:solidFill>
              <a:schemeClr val="accent1"/>
            </a:solidFill>
          </a:ln>
        </p:spPr>
        <p:style>
          <a:lnRef idx="1">
            <a:schemeClr val="accent4"/>
          </a:lnRef>
          <a:fillRef idx="0">
            <a:schemeClr val="accent4"/>
          </a:fillRef>
          <a:effectRef idx="0">
            <a:schemeClr val="accent4"/>
          </a:effectRef>
          <a:fontRef idx="minor">
            <a:schemeClr val="tx1"/>
          </a:fontRef>
        </p:style>
      </p:cxnSp>
      <p:sp>
        <p:nvSpPr>
          <p:cNvPr id="17" name="Rectangle 16">
            <a:extLst>
              <a:ext uri="{FF2B5EF4-FFF2-40B4-BE49-F238E27FC236}">
                <a16:creationId xmlns:a16="http://schemas.microsoft.com/office/drawing/2014/main" id="{4C5DF548-BE9E-5A94-9EB7-321BAB00719C}"/>
              </a:ext>
            </a:extLst>
          </p:cNvPr>
          <p:cNvSpPr/>
          <p:nvPr/>
        </p:nvSpPr>
        <p:spPr>
          <a:xfrm>
            <a:off x="7190951" y="1525608"/>
            <a:ext cx="3738446" cy="707886"/>
          </a:xfrm>
          <a:prstGeom prst="rect">
            <a:avLst/>
          </a:prstGeom>
          <a:noFill/>
        </p:spPr>
        <p:txBody>
          <a:bodyPr wrap="square" lIns="91440" tIns="45720" rIns="91440" bIns="45720">
            <a:spAutoFit/>
          </a:bodyPr>
          <a:lstStyle/>
          <a:p>
            <a:pPr algn="ctr"/>
            <a:r>
              <a:rPr lang="en-US" sz="4000" b="1" cap="none" spc="0" dirty="0">
                <a:ln w="0">
                  <a:solidFill>
                    <a:schemeClr val="tx1"/>
                  </a:solidFill>
                </a:ln>
                <a:solidFill>
                  <a:schemeClr val="accent3"/>
                </a:solidFill>
                <a:effectLst>
                  <a:outerShdw blurRad="190500" dist="88900" dir="3000000" algn="tl" rotWithShape="0">
                    <a:prstClr val="black"/>
                  </a:outerShdw>
                </a:effectLst>
                <a:latin typeface="+mj-lt"/>
                <a:cs typeface="Calibri" panose="020F0502020204030204" pitchFamily="34" charset="0"/>
              </a:rPr>
              <a:t>Transect A</a:t>
            </a:r>
          </a:p>
        </p:txBody>
      </p:sp>
      <p:sp>
        <p:nvSpPr>
          <p:cNvPr id="20" name="Oval 19">
            <a:extLst>
              <a:ext uri="{FF2B5EF4-FFF2-40B4-BE49-F238E27FC236}">
                <a16:creationId xmlns:a16="http://schemas.microsoft.com/office/drawing/2014/main" id="{2ED550FB-B8CF-B633-89A0-7E75D0BE0C67}"/>
              </a:ext>
            </a:extLst>
          </p:cNvPr>
          <p:cNvSpPr/>
          <p:nvPr/>
        </p:nvSpPr>
        <p:spPr>
          <a:xfrm rot="21419257">
            <a:off x="8382737" y="2207527"/>
            <a:ext cx="436675" cy="423646"/>
          </a:xfrm>
          <a:prstGeom prst="ellipse">
            <a:avLst/>
          </a:prstGeom>
          <a:solidFill>
            <a:schemeClr val="accent2"/>
          </a:solidFill>
          <a:ln>
            <a:solidFill>
              <a:schemeClr val="accent2">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L</a:t>
            </a:r>
          </a:p>
        </p:txBody>
      </p:sp>
      <p:sp>
        <p:nvSpPr>
          <p:cNvPr id="21" name="Oval 20">
            <a:extLst>
              <a:ext uri="{FF2B5EF4-FFF2-40B4-BE49-F238E27FC236}">
                <a16:creationId xmlns:a16="http://schemas.microsoft.com/office/drawing/2014/main" id="{251875BD-8040-3B8F-26A7-70825059C4A0}"/>
              </a:ext>
            </a:extLst>
          </p:cNvPr>
          <p:cNvSpPr/>
          <p:nvPr/>
        </p:nvSpPr>
        <p:spPr>
          <a:xfrm>
            <a:off x="5330263" y="4534703"/>
            <a:ext cx="436675" cy="423646"/>
          </a:xfrm>
          <a:prstGeom prst="ellipse">
            <a:avLst/>
          </a:prstGeom>
          <a:solidFill>
            <a:schemeClr val="accent2"/>
          </a:solidFill>
          <a:ln>
            <a:solidFill>
              <a:schemeClr val="accent2">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a:t>
            </a:r>
          </a:p>
        </p:txBody>
      </p:sp>
      <p:sp>
        <p:nvSpPr>
          <p:cNvPr id="22" name="Oval 21">
            <a:extLst>
              <a:ext uri="{FF2B5EF4-FFF2-40B4-BE49-F238E27FC236}">
                <a16:creationId xmlns:a16="http://schemas.microsoft.com/office/drawing/2014/main" id="{C7DA6389-3E63-A12D-7C7B-442639CA0ED6}"/>
              </a:ext>
            </a:extLst>
          </p:cNvPr>
          <p:cNvSpPr/>
          <p:nvPr/>
        </p:nvSpPr>
        <p:spPr>
          <a:xfrm>
            <a:off x="7044763" y="3217178"/>
            <a:ext cx="436675" cy="423646"/>
          </a:xfrm>
          <a:prstGeom prst="ellipse">
            <a:avLst/>
          </a:prstGeom>
          <a:solidFill>
            <a:schemeClr val="accent2"/>
          </a:solidFill>
          <a:ln>
            <a:solidFill>
              <a:schemeClr val="accent2">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a:t>
            </a:r>
          </a:p>
        </p:txBody>
      </p:sp>
      <p:sp>
        <p:nvSpPr>
          <p:cNvPr id="23" name="Oval 22">
            <a:extLst>
              <a:ext uri="{FF2B5EF4-FFF2-40B4-BE49-F238E27FC236}">
                <a16:creationId xmlns:a16="http://schemas.microsoft.com/office/drawing/2014/main" id="{F0DE8A24-1C50-058C-7E29-DEDC3E1F4F89}"/>
              </a:ext>
            </a:extLst>
          </p:cNvPr>
          <p:cNvSpPr/>
          <p:nvPr/>
        </p:nvSpPr>
        <p:spPr>
          <a:xfrm>
            <a:off x="6209281" y="3800604"/>
            <a:ext cx="462326" cy="423646"/>
          </a:xfrm>
          <a:prstGeom prst="ellipse">
            <a:avLst/>
          </a:prstGeom>
          <a:solidFill>
            <a:schemeClr val="accent2"/>
          </a:solidFill>
          <a:ln>
            <a:solidFill>
              <a:schemeClr val="accent2">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RC</a:t>
            </a:r>
          </a:p>
        </p:txBody>
      </p:sp>
      <p:sp>
        <p:nvSpPr>
          <p:cNvPr id="24" name="Oval 23">
            <a:extLst>
              <a:ext uri="{FF2B5EF4-FFF2-40B4-BE49-F238E27FC236}">
                <a16:creationId xmlns:a16="http://schemas.microsoft.com/office/drawing/2014/main" id="{5CC28525-5FB6-CA69-57F9-8829CC142621}"/>
              </a:ext>
            </a:extLst>
          </p:cNvPr>
          <p:cNvSpPr/>
          <p:nvPr/>
        </p:nvSpPr>
        <p:spPr>
          <a:xfrm>
            <a:off x="7733280" y="2701439"/>
            <a:ext cx="462326" cy="423646"/>
          </a:xfrm>
          <a:prstGeom prst="ellipse">
            <a:avLst/>
          </a:prstGeom>
          <a:solidFill>
            <a:schemeClr val="accent2"/>
          </a:solidFill>
          <a:ln>
            <a:solidFill>
              <a:schemeClr val="accent2">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LC</a:t>
            </a:r>
          </a:p>
        </p:txBody>
      </p:sp>
      <p:sp>
        <p:nvSpPr>
          <p:cNvPr id="26" name="Freeform: Shape 25">
            <a:extLst>
              <a:ext uri="{FF2B5EF4-FFF2-40B4-BE49-F238E27FC236}">
                <a16:creationId xmlns:a16="http://schemas.microsoft.com/office/drawing/2014/main" id="{883F7562-9F7C-E469-BAB2-5FA751D0643A}"/>
              </a:ext>
            </a:extLst>
          </p:cNvPr>
          <p:cNvSpPr/>
          <p:nvPr/>
        </p:nvSpPr>
        <p:spPr>
          <a:xfrm rot="21397337">
            <a:off x="2339363" y="1791444"/>
            <a:ext cx="4929796" cy="1404451"/>
          </a:xfrm>
          <a:custGeom>
            <a:avLst/>
            <a:gdLst>
              <a:gd name="connsiteX0" fmla="*/ 5288280 w 5288280"/>
              <a:gd name="connsiteY0" fmla="*/ 1348740 h 1348740"/>
              <a:gd name="connsiteX1" fmla="*/ 5250180 w 5288280"/>
              <a:gd name="connsiteY1" fmla="*/ 1341120 h 1348740"/>
              <a:gd name="connsiteX2" fmla="*/ 5204460 w 5288280"/>
              <a:gd name="connsiteY2" fmla="*/ 1318260 h 1348740"/>
              <a:gd name="connsiteX3" fmla="*/ 5181600 w 5288280"/>
              <a:gd name="connsiteY3" fmla="*/ 1310640 h 1348740"/>
              <a:gd name="connsiteX4" fmla="*/ 5158740 w 5288280"/>
              <a:gd name="connsiteY4" fmla="*/ 1287780 h 1348740"/>
              <a:gd name="connsiteX5" fmla="*/ 5097780 w 5288280"/>
              <a:gd name="connsiteY5" fmla="*/ 1272540 h 1348740"/>
              <a:gd name="connsiteX6" fmla="*/ 5021580 w 5288280"/>
              <a:gd name="connsiteY6" fmla="*/ 1242060 h 1348740"/>
              <a:gd name="connsiteX7" fmla="*/ 4899660 w 5288280"/>
              <a:gd name="connsiteY7" fmla="*/ 1173480 h 1348740"/>
              <a:gd name="connsiteX8" fmla="*/ 4724400 w 5288280"/>
              <a:gd name="connsiteY8" fmla="*/ 1089660 h 1348740"/>
              <a:gd name="connsiteX9" fmla="*/ 4678680 w 5288280"/>
              <a:gd name="connsiteY9" fmla="*/ 1066800 h 1348740"/>
              <a:gd name="connsiteX10" fmla="*/ 4564380 w 5288280"/>
              <a:gd name="connsiteY10" fmla="*/ 998220 h 1348740"/>
              <a:gd name="connsiteX11" fmla="*/ 4518660 w 5288280"/>
              <a:gd name="connsiteY11" fmla="*/ 967740 h 1348740"/>
              <a:gd name="connsiteX12" fmla="*/ 4465320 w 5288280"/>
              <a:gd name="connsiteY12" fmla="*/ 944880 h 1348740"/>
              <a:gd name="connsiteX13" fmla="*/ 3931920 w 5288280"/>
              <a:gd name="connsiteY13" fmla="*/ 777240 h 1348740"/>
              <a:gd name="connsiteX14" fmla="*/ 3741420 w 5288280"/>
              <a:gd name="connsiteY14" fmla="*/ 731520 h 1348740"/>
              <a:gd name="connsiteX15" fmla="*/ 3627120 w 5288280"/>
              <a:gd name="connsiteY15" fmla="*/ 701040 h 1348740"/>
              <a:gd name="connsiteX16" fmla="*/ 3451860 w 5288280"/>
              <a:gd name="connsiteY16" fmla="*/ 678180 h 1348740"/>
              <a:gd name="connsiteX17" fmla="*/ 3375660 w 5288280"/>
              <a:gd name="connsiteY17" fmla="*/ 662940 h 1348740"/>
              <a:gd name="connsiteX18" fmla="*/ 3230880 w 5288280"/>
              <a:gd name="connsiteY18" fmla="*/ 632460 h 1348740"/>
              <a:gd name="connsiteX19" fmla="*/ 3048000 w 5288280"/>
              <a:gd name="connsiteY19" fmla="*/ 579120 h 1348740"/>
              <a:gd name="connsiteX20" fmla="*/ 2933700 w 5288280"/>
              <a:gd name="connsiteY20" fmla="*/ 556260 h 1348740"/>
              <a:gd name="connsiteX21" fmla="*/ 2849880 w 5288280"/>
              <a:gd name="connsiteY21" fmla="*/ 533400 h 1348740"/>
              <a:gd name="connsiteX22" fmla="*/ 2796540 w 5288280"/>
              <a:gd name="connsiteY22" fmla="*/ 525780 h 1348740"/>
              <a:gd name="connsiteX23" fmla="*/ 2575560 w 5288280"/>
              <a:gd name="connsiteY23" fmla="*/ 487680 h 1348740"/>
              <a:gd name="connsiteX24" fmla="*/ 2484120 w 5288280"/>
              <a:gd name="connsiteY24" fmla="*/ 472440 h 1348740"/>
              <a:gd name="connsiteX25" fmla="*/ 2171700 w 5288280"/>
              <a:gd name="connsiteY25" fmla="*/ 403860 h 1348740"/>
              <a:gd name="connsiteX26" fmla="*/ 2026920 w 5288280"/>
              <a:gd name="connsiteY26" fmla="*/ 373380 h 1348740"/>
              <a:gd name="connsiteX27" fmla="*/ 1821180 w 5288280"/>
              <a:gd name="connsiteY27" fmla="*/ 342900 h 1348740"/>
              <a:gd name="connsiteX28" fmla="*/ 1714500 w 5288280"/>
              <a:gd name="connsiteY28" fmla="*/ 320040 h 1348740"/>
              <a:gd name="connsiteX29" fmla="*/ 1623060 w 5288280"/>
              <a:gd name="connsiteY29" fmla="*/ 297180 h 1348740"/>
              <a:gd name="connsiteX30" fmla="*/ 1501140 w 5288280"/>
              <a:gd name="connsiteY30" fmla="*/ 274320 h 1348740"/>
              <a:gd name="connsiteX31" fmla="*/ 1409700 w 5288280"/>
              <a:gd name="connsiteY31" fmla="*/ 259080 h 1348740"/>
              <a:gd name="connsiteX32" fmla="*/ 1249680 w 5288280"/>
              <a:gd name="connsiteY32" fmla="*/ 220980 h 1348740"/>
              <a:gd name="connsiteX33" fmla="*/ 1127760 w 5288280"/>
              <a:gd name="connsiteY33" fmla="*/ 205740 h 1348740"/>
              <a:gd name="connsiteX34" fmla="*/ 822960 w 5288280"/>
              <a:gd name="connsiteY34" fmla="*/ 144780 h 1348740"/>
              <a:gd name="connsiteX35" fmla="*/ 739140 w 5288280"/>
              <a:gd name="connsiteY35" fmla="*/ 129540 h 1348740"/>
              <a:gd name="connsiteX36" fmla="*/ 617220 w 5288280"/>
              <a:gd name="connsiteY36" fmla="*/ 114300 h 1348740"/>
              <a:gd name="connsiteX37" fmla="*/ 480060 w 5288280"/>
              <a:gd name="connsiteY37" fmla="*/ 99060 h 1348740"/>
              <a:gd name="connsiteX38" fmla="*/ 403860 w 5288280"/>
              <a:gd name="connsiteY38" fmla="*/ 83820 h 1348740"/>
              <a:gd name="connsiteX39" fmla="*/ 335280 w 5288280"/>
              <a:gd name="connsiteY39" fmla="*/ 68580 h 1348740"/>
              <a:gd name="connsiteX40" fmla="*/ 259080 w 5288280"/>
              <a:gd name="connsiteY40" fmla="*/ 60960 h 1348740"/>
              <a:gd name="connsiteX41" fmla="*/ 220980 w 5288280"/>
              <a:gd name="connsiteY41" fmla="*/ 45720 h 1348740"/>
              <a:gd name="connsiteX42" fmla="*/ 30480 w 5288280"/>
              <a:gd name="connsiteY42" fmla="*/ 7620 h 1348740"/>
              <a:gd name="connsiteX43" fmla="*/ 0 w 5288280"/>
              <a:gd name="connsiteY43" fmla="*/ 0 h 134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88280" h="1348740">
                <a:moveTo>
                  <a:pt x="5288280" y="1348740"/>
                </a:moveTo>
                <a:cubicBezTo>
                  <a:pt x="5275580" y="1346200"/>
                  <a:pt x="5262352" y="1345546"/>
                  <a:pt x="5250180" y="1341120"/>
                </a:cubicBezTo>
                <a:cubicBezTo>
                  <a:pt x="5234167" y="1335297"/>
                  <a:pt x="5220030" y="1325180"/>
                  <a:pt x="5204460" y="1318260"/>
                </a:cubicBezTo>
                <a:cubicBezTo>
                  <a:pt x="5197120" y="1314998"/>
                  <a:pt x="5189220" y="1313180"/>
                  <a:pt x="5181600" y="1310640"/>
                </a:cubicBezTo>
                <a:cubicBezTo>
                  <a:pt x="5173980" y="1303020"/>
                  <a:pt x="5168550" y="1292239"/>
                  <a:pt x="5158740" y="1287780"/>
                </a:cubicBezTo>
                <a:cubicBezTo>
                  <a:pt x="5139672" y="1279113"/>
                  <a:pt x="5117987" y="1278051"/>
                  <a:pt x="5097780" y="1272540"/>
                </a:cubicBezTo>
                <a:cubicBezTo>
                  <a:pt x="5076033" y="1266609"/>
                  <a:pt x="5035427" y="1249285"/>
                  <a:pt x="5021580" y="1242060"/>
                </a:cubicBezTo>
                <a:cubicBezTo>
                  <a:pt x="4980240" y="1220491"/>
                  <a:pt x="4941725" y="1193598"/>
                  <a:pt x="4899660" y="1173480"/>
                </a:cubicBezTo>
                <a:cubicBezTo>
                  <a:pt x="4841240" y="1145540"/>
                  <a:pt x="4782321" y="1118620"/>
                  <a:pt x="4724400" y="1089660"/>
                </a:cubicBezTo>
                <a:cubicBezTo>
                  <a:pt x="4709160" y="1082040"/>
                  <a:pt x="4693474" y="1075254"/>
                  <a:pt x="4678680" y="1066800"/>
                </a:cubicBezTo>
                <a:cubicBezTo>
                  <a:pt x="4640102" y="1044756"/>
                  <a:pt x="4602159" y="1021607"/>
                  <a:pt x="4564380" y="998220"/>
                </a:cubicBezTo>
                <a:cubicBezTo>
                  <a:pt x="4548806" y="988579"/>
                  <a:pt x="4535495" y="974955"/>
                  <a:pt x="4518660" y="967740"/>
                </a:cubicBezTo>
                <a:cubicBezTo>
                  <a:pt x="4500880" y="960120"/>
                  <a:pt x="4483482" y="951539"/>
                  <a:pt x="4465320" y="944880"/>
                </a:cubicBezTo>
                <a:cubicBezTo>
                  <a:pt x="4257581" y="868709"/>
                  <a:pt x="4177816" y="849799"/>
                  <a:pt x="3931920" y="777240"/>
                </a:cubicBezTo>
                <a:cubicBezTo>
                  <a:pt x="3698297" y="708302"/>
                  <a:pt x="3938135" y="776916"/>
                  <a:pt x="3741420" y="731520"/>
                </a:cubicBezTo>
                <a:cubicBezTo>
                  <a:pt x="3702998" y="722653"/>
                  <a:pt x="3665899" y="708183"/>
                  <a:pt x="3627120" y="701040"/>
                </a:cubicBezTo>
                <a:cubicBezTo>
                  <a:pt x="3569180" y="690367"/>
                  <a:pt x="3509631" y="689734"/>
                  <a:pt x="3451860" y="678180"/>
                </a:cubicBezTo>
                <a:lnTo>
                  <a:pt x="3375660" y="662940"/>
                </a:lnTo>
                <a:cubicBezTo>
                  <a:pt x="3327365" y="652948"/>
                  <a:pt x="3278017" y="646964"/>
                  <a:pt x="3230880" y="632460"/>
                </a:cubicBezTo>
                <a:cubicBezTo>
                  <a:pt x="3180369" y="616918"/>
                  <a:pt x="3101250" y="591409"/>
                  <a:pt x="3048000" y="579120"/>
                </a:cubicBezTo>
                <a:cubicBezTo>
                  <a:pt x="3010140" y="570383"/>
                  <a:pt x="2971560" y="564997"/>
                  <a:pt x="2933700" y="556260"/>
                </a:cubicBezTo>
                <a:cubicBezTo>
                  <a:pt x="2905481" y="549748"/>
                  <a:pt x="2878151" y="539682"/>
                  <a:pt x="2849880" y="533400"/>
                </a:cubicBezTo>
                <a:cubicBezTo>
                  <a:pt x="2832347" y="529504"/>
                  <a:pt x="2814256" y="528733"/>
                  <a:pt x="2796540" y="525780"/>
                </a:cubicBezTo>
                <a:lnTo>
                  <a:pt x="2575560" y="487680"/>
                </a:lnTo>
                <a:cubicBezTo>
                  <a:pt x="2545100" y="482480"/>
                  <a:pt x="2513932" y="480570"/>
                  <a:pt x="2484120" y="472440"/>
                </a:cubicBezTo>
                <a:cubicBezTo>
                  <a:pt x="2319634" y="427580"/>
                  <a:pt x="2443979" y="459427"/>
                  <a:pt x="2171700" y="403860"/>
                </a:cubicBezTo>
                <a:cubicBezTo>
                  <a:pt x="2123378" y="393998"/>
                  <a:pt x="2075705" y="380607"/>
                  <a:pt x="2026920" y="373380"/>
                </a:cubicBezTo>
                <a:cubicBezTo>
                  <a:pt x="1958340" y="363220"/>
                  <a:pt x="1888970" y="357426"/>
                  <a:pt x="1821180" y="342900"/>
                </a:cubicBezTo>
                <a:lnTo>
                  <a:pt x="1714500" y="320040"/>
                </a:lnTo>
                <a:cubicBezTo>
                  <a:pt x="1683887" y="312975"/>
                  <a:pt x="1653781" y="303763"/>
                  <a:pt x="1623060" y="297180"/>
                </a:cubicBezTo>
                <a:cubicBezTo>
                  <a:pt x="1582630" y="288516"/>
                  <a:pt x="1541844" y="281589"/>
                  <a:pt x="1501140" y="274320"/>
                </a:cubicBezTo>
                <a:cubicBezTo>
                  <a:pt x="1470721" y="268888"/>
                  <a:pt x="1439895" y="265644"/>
                  <a:pt x="1409700" y="259080"/>
                </a:cubicBezTo>
                <a:cubicBezTo>
                  <a:pt x="1291075" y="233292"/>
                  <a:pt x="1363057" y="238423"/>
                  <a:pt x="1249680" y="220980"/>
                </a:cubicBezTo>
                <a:cubicBezTo>
                  <a:pt x="1209200" y="214752"/>
                  <a:pt x="1167848" y="214130"/>
                  <a:pt x="1127760" y="205740"/>
                </a:cubicBezTo>
                <a:cubicBezTo>
                  <a:pt x="800223" y="137186"/>
                  <a:pt x="1034607" y="161061"/>
                  <a:pt x="822960" y="144780"/>
                </a:cubicBezTo>
                <a:cubicBezTo>
                  <a:pt x="793060" y="138800"/>
                  <a:pt x="769780" y="133718"/>
                  <a:pt x="739140" y="129540"/>
                </a:cubicBezTo>
                <a:cubicBezTo>
                  <a:pt x="698559" y="124006"/>
                  <a:pt x="657896" y="119085"/>
                  <a:pt x="617220" y="114300"/>
                </a:cubicBezTo>
                <a:cubicBezTo>
                  <a:pt x="571534" y="108925"/>
                  <a:pt x="525168" y="108082"/>
                  <a:pt x="480060" y="99060"/>
                </a:cubicBezTo>
                <a:lnTo>
                  <a:pt x="403860" y="83820"/>
                </a:lnTo>
                <a:cubicBezTo>
                  <a:pt x="380945" y="78996"/>
                  <a:pt x="358411" y="72232"/>
                  <a:pt x="335280" y="68580"/>
                </a:cubicBezTo>
                <a:cubicBezTo>
                  <a:pt x="310066" y="64599"/>
                  <a:pt x="284480" y="63500"/>
                  <a:pt x="259080" y="60960"/>
                </a:cubicBezTo>
                <a:cubicBezTo>
                  <a:pt x="246380" y="55880"/>
                  <a:pt x="234301" y="48828"/>
                  <a:pt x="220980" y="45720"/>
                </a:cubicBezTo>
                <a:cubicBezTo>
                  <a:pt x="157916" y="31005"/>
                  <a:pt x="93895" y="20740"/>
                  <a:pt x="30480" y="7620"/>
                </a:cubicBezTo>
                <a:cubicBezTo>
                  <a:pt x="20225" y="5498"/>
                  <a:pt x="10160" y="2540"/>
                  <a:pt x="0" y="0"/>
                </a:cubicBezTo>
              </a:path>
            </a:pathLst>
          </a:custGeom>
          <a:noFill/>
          <a:ln w="76200">
            <a:solidFill>
              <a:schemeClr val="accent1"/>
            </a:solidFill>
            <a:prstDash val="dash"/>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9C8A69A-07EA-45C7-2EC8-93606AF45C41}"/>
              </a:ext>
            </a:extLst>
          </p:cNvPr>
          <p:cNvSpPr/>
          <p:nvPr/>
        </p:nvSpPr>
        <p:spPr>
          <a:xfrm>
            <a:off x="7143605" y="2612064"/>
            <a:ext cx="462326" cy="769441"/>
          </a:xfrm>
          <a:prstGeom prst="rect">
            <a:avLst/>
          </a:prstGeom>
          <a:noFill/>
        </p:spPr>
        <p:txBody>
          <a:bodyPr wrap="square" lIns="91440" tIns="45720" rIns="91440" bIns="45720">
            <a:spAutoFit/>
          </a:bodyPr>
          <a:lstStyle/>
          <a:p>
            <a:pPr algn="ctr"/>
            <a:r>
              <a:rPr lang="en-US" sz="4400" b="1" cap="none" spc="50" dirty="0">
                <a:ln w="0">
                  <a:solidFill>
                    <a:schemeClr val="accent5">
                      <a:lumMod val="50000"/>
                    </a:schemeClr>
                  </a:solidFill>
                </a:ln>
                <a:solidFill>
                  <a:schemeClr val="accent5"/>
                </a:solidFill>
                <a:effectLst>
                  <a:innerShdw blurRad="63500" dist="50800" dir="13500000">
                    <a:srgbClr val="000000">
                      <a:alpha val="50000"/>
                    </a:srgbClr>
                  </a:innerShdw>
                </a:effectLst>
              </a:rPr>
              <a:t>0</a:t>
            </a:r>
          </a:p>
        </p:txBody>
      </p:sp>
      <p:sp>
        <p:nvSpPr>
          <p:cNvPr id="37" name="Rectangle 36">
            <a:extLst>
              <a:ext uri="{FF2B5EF4-FFF2-40B4-BE49-F238E27FC236}">
                <a16:creationId xmlns:a16="http://schemas.microsoft.com/office/drawing/2014/main" id="{F01D20D2-6EE1-AB70-2C2E-4E1C4860FBB4}"/>
              </a:ext>
            </a:extLst>
          </p:cNvPr>
          <p:cNvSpPr/>
          <p:nvPr/>
        </p:nvSpPr>
        <p:spPr>
          <a:xfrm>
            <a:off x="6530672" y="2374972"/>
            <a:ext cx="462326" cy="769441"/>
          </a:xfrm>
          <a:prstGeom prst="rect">
            <a:avLst/>
          </a:prstGeom>
          <a:noFill/>
        </p:spPr>
        <p:txBody>
          <a:bodyPr wrap="square" lIns="91440" tIns="45720" rIns="91440" bIns="45720">
            <a:spAutoFit/>
          </a:bodyPr>
          <a:lstStyle/>
          <a:p>
            <a:pPr algn="ctr"/>
            <a:r>
              <a:rPr lang="en-US" sz="4400" b="1" cap="none" spc="50" dirty="0">
                <a:ln w="0">
                  <a:solidFill>
                    <a:schemeClr val="accent5">
                      <a:lumMod val="50000"/>
                    </a:schemeClr>
                  </a:solidFill>
                </a:ln>
                <a:solidFill>
                  <a:schemeClr val="accent5"/>
                </a:solidFill>
                <a:effectLst>
                  <a:innerShdw blurRad="63500" dist="50800" dir="13500000">
                    <a:srgbClr val="000000">
                      <a:alpha val="50000"/>
                    </a:srgbClr>
                  </a:innerShdw>
                </a:effectLst>
              </a:rPr>
              <a:t>1</a:t>
            </a:r>
          </a:p>
        </p:txBody>
      </p:sp>
      <p:sp>
        <p:nvSpPr>
          <p:cNvPr id="38" name="Rectangle 37">
            <a:extLst>
              <a:ext uri="{FF2B5EF4-FFF2-40B4-BE49-F238E27FC236}">
                <a16:creationId xmlns:a16="http://schemas.microsoft.com/office/drawing/2014/main" id="{CFC090D8-AE28-2F41-81DB-458287CA847F}"/>
              </a:ext>
            </a:extLst>
          </p:cNvPr>
          <p:cNvSpPr/>
          <p:nvPr/>
        </p:nvSpPr>
        <p:spPr>
          <a:xfrm>
            <a:off x="5983421" y="2134307"/>
            <a:ext cx="462326" cy="769441"/>
          </a:xfrm>
          <a:prstGeom prst="rect">
            <a:avLst/>
          </a:prstGeom>
          <a:noFill/>
        </p:spPr>
        <p:txBody>
          <a:bodyPr wrap="square" lIns="91440" tIns="45720" rIns="91440" bIns="45720">
            <a:spAutoFit/>
          </a:bodyPr>
          <a:lstStyle/>
          <a:p>
            <a:pPr algn="ctr"/>
            <a:r>
              <a:rPr lang="en-US" sz="4400" b="1" cap="none" spc="50" dirty="0">
                <a:ln w="0">
                  <a:solidFill>
                    <a:schemeClr val="accent5">
                      <a:lumMod val="50000"/>
                    </a:schemeClr>
                  </a:solidFill>
                </a:ln>
                <a:solidFill>
                  <a:schemeClr val="accent5"/>
                </a:solidFill>
                <a:effectLst>
                  <a:innerShdw blurRad="63500" dist="50800" dir="13500000">
                    <a:srgbClr val="000000">
                      <a:alpha val="50000"/>
                    </a:srgbClr>
                  </a:innerShdw>
                </a:effectLst>
              </a:rPr>
              <a:t>2</a:t>
            </a:r>
          </a:p>
        </p:txBody>
      </p:sp>
      <p:sp>
        <p:nvSpPr>
          <p:cNvPr id="40" name="Rectangle 39">
            <a:extLst>
              <a:ext uri="{FF2B5EF4-FFF2-40B4-BE49-F238E27FC236}">
                <a16:creationId xmlns:a16="http://schemas.microsoft.com/office/drawing/2014/main" id="{F79C5E59-EA9B-3534-8E5D-8FE63103E176}"/>
              </a:ext>
            </a:extLst>
          </p:cNvPr>
          <p:cNvSpPr/>
          <p:nvPr/>
        </p:nvSpPr>
        <p:spPr>
          <a:xfrm>
            <a:off x="5461490" y="2021029"/>
            <a:ext cx="462326" cy="707886"/>
          </a:xfrm>
          <a:prstGeom prst="rect">
            <a:avLst/>
          </a:prstGeom>
          <a:noFill/>
        </p:spPr>
        <p:txBody>
          <a:bodyPr wrap="square" lIns="91440" tIns="45720" rIns="91440" bIns="45720">
            <a:spAutoFit/>
          </a:bodyPr>
          <a:lstStyle/>
          <a:p>
            <a:pPr algn="ctr"/>
            <a:r>
              <a:rPr lang="en-US" sz="4000" b="1" cap="none" spc="50" dirty="0">
                <a:ln w="0">
                  <a:solidFill>
                    <a:schemeClr val="accent5">
                      <a:lumMod val="50000"/>
                    </a:schemeClr>
                  </a:solidFill>
                </a:ln>
                <a:solidFill>
                  <a:schemeClr val="accent5"/>
                </a:solidFill>
                <a:effectLst>
                  <a:innerShdw blurRad="63500" dist="50800" dir="13500000">
                    <a:srgbClr val="000000">
                      <a:alpha val="50000"/>
                    </a:srgbClr>
                  </a:innerShdw>
                </a:effectLst>
              </a:rPr>
              <a:t>3</a:t>
            </a:r>
          </a:p>
        </p:txBody>
      </p:sp>
      <p:sp>
        <p:nvSpPr>
          <p:cNvPr id="41" name="Rectangle 40">
            <a:extLst>
              <a:ext uri="{FF2B5EF4-FFF2-40B4-BE49-F238E27FC236}">
                <a16:creationId xmlns:a16="http://schemas.microsoft.com/office/drawing/2014/main" id="{05BDEB93-7396-ED9D-A8C3-430730D78E52}"/>
              </a:ext>
            </a:extLst>
          </p:cNvPr>
          <p:cNvSpPr/>
          <p:nvPr/>
        </p:nvSpPr>
        <p:spPr>
          <a:xfrm>
            <a:off x="4943873" y="1946563"/>
            <a:ext cx="462326" cy="707886"/>
          </a:xfrm>
          <a:prstGeom prst="rect">
            <a:avLst/>
          </a:prstGeom>
          <a:noFill/>
        </p:spPr>
        <p:txBody>
          <a:bodyPr wrap="square" lIns="91440" tIns="45720" rIns="91440" bIns="45720">
            <a:spAutoFit/>
          </a:bodyPr>
          <a:lstStyle/>
          <a:p>
            <a:pPr algn="ctr"/>
            <a:r>
              <a:rPr lang="en-US" sz="4000" b="1" cap="none" spc="50" dirty="0">
                <a:ln w="0">
                  <a:solidFill>
                    <a:schemeClr val="accent5">
                      <a:lumMod val="50000"/>
                    </a:schemeClr>
                  </a:solidFill>
                </a:ln>
                <a:solidFill>
                  <a:schemeClr val="accent5"/>
                </a:solidFill>
                <a:effectLst>
                  <a:innerShdw blurRad="63500" dist="50800" dir="13500000">
                    <a:srgbClr val="000000">
                      <a:alpha val="50000"/>
                    </a:srgbClr>
                  </a:innerShdw>
                </a:effectLst>
              </a:rPr>
              <a:t>4</a:t>
            </a:r>
          </a:p>
        </p:txBody>
      </p:sp>
      <p:sp>
        <p:nvSpPr>
          <p:cNvPr id="42" name="Rectangle 41">
            <a:extLst>
              <a:ext uri="{FF2B5EF4-FFF2-40B4-BE49-F238E27FC236}">
                <a16:creationId xmlns:a16="http://schemas.microsoft.com/office/drawing/2014/main" id="{B6FE2E06-14B1-1530-4768-6ACB57CF3801}"/>
              </a:ext>
            </a:extLst>
          </p:cNvPr>
          <p:cNvSpPr/>
          <p:nvPr/>
        </p:nvSpPr>
        <p:spPr>
          <a:xfrm>
            <a:off x="4434742" y="1875734"/>
            <a:ext cx="462326" cy="707886"/>
          </a:xfrm>
          <a:prstGeom prst="rect">
            <a:avLst/>
          </a:prstGeom>
          <a:noFill/>
        </p:spPr>
        <p:txBody>
          <a:bodyPr wrap="square" lIns="91440" tIns="45720" rIns="91440" bIns="45720">
            <a:spAutoFit/>
          </a:bodyPr>
          <a:lstStyle/>
          <a:p>
            <a:pPr algn="ctr"/>
            <a:r>
              <a:rPr lang="en-US" sz="4000" b="1" cap="none" spc="50" dirty="0">
                <a:ln w="0">
                  <a:solidFill>
                    <a:schemeClr val="accent5">
                      <a:lumMod val="50000"/>
                    </a:schemeClr>
                  </a:solidFill>
                </a:ln>
                <a:solidFill>
                  <a:schemeClr val="accent5"/>
                </a:solidFill>
                <a:effectLst>
                  <a:innerShdw blurRad="63500" dist="50800" dir="13500000">
                    <a:srgbClr val="000000">
                      <a:alpha val="50000"/>
                    </a:srgbClr>
                  </a:innerShdw>
                </a:effectLst>
              </a:rPr>
              <a:t>5</a:t>
            </a:r>
          </a:p>
        </p:txBody>
      </p:sp>
      <p:sp>
        <p:nvSpPr>
          <p:cNvPr id="43" name="Rectangle 42">
            <a:extLst>
              <a:ext uri="{FF2B5EF4-FFF2-40B4-BE49-F238E27FC236}">
                <a16:creationId xmlns:a16="http://schemas.microsoft.com/office/drawing/2014/main" id="{191A96C6-3D6D-501D-1D5C-C44F28856F4F}"/>
              </a:ext>
            </a:extLst>
          </p:cNvPr>
          <p:cNvSpPr/>
          <p:nvPr/>
        </p:nvSpPr>
        <p:spPr>
          <a:xfrm>
            <a:off x="3895205" y="1839021"/>
            <a:ext cx="462326" cy="646331"/>
          </a:xfrm>
          <a:prstGeom prst="rect">
            <a:avLst/>
          </a:prstGeom>
          <a:noFill/>
        </p:spPr>
        <p:txBody>
          <a:bodyPr wrap="square" lIns="91440" tIns="45720" rIns="91440" bIns="45720">
            <a:spAutoFit/>
          </a:bodyPr>
          <a:lstStyle/>
          <a:p>
            <a:pPr algn="ctr"/>
            <a:r>
              <a:rPr lang="en-US" sz="3600" b="1" cap="none" spc="50" dirty="0">
                <a:ln w="0">
                  <a:solidFill>
                    <a:schemeClr val="accent5">
                      <a:lumMod val="50000"/>
                    </a:schemeClr>
                  </a:solidFill>
                </a:ln>
                <a:solidFill>
                  <a:schemeClr val="accent5"/>
                </a:solidFill>
                <a:effectLst>
                  <a:innerShdw blurRad="63500" dist="50800" dir="13500000">
                    <a:srgbClr val="000000">
                      <a:alpha val="50000"/>
                    </a:srgbClr>
                  </a:innerShdw>
                </a:effectLst>
              </a:rPr>
              <a:t>6</a:t>
            </a:r>
          </a:p>
        </p:txBody>
      </p:sp>
      <p:sp>
        <p:nvSpPr>
          <p:cNvPr id="44" name="Rectangle 43">
            <a:extLst>
              <a:ext uri="{FF2B5EF4-FFF2-40B4-BE49-F238E27FC236}">
                <a16:creationId xmlns:a16="http://schemas.microsoft.com/office/drawing/2014/main" id="{21CD00E7-EFD5-DEAF-5D07-834D22B2015D}"/>
              </a:ext>
            </a:extLst>
          </p:cNvPr>
          <p:cNvSpPr/>
          <p:nvPr/>
        </p:nvSpPr>
        <p:spPr>
          <a:xfrm>
            <a:off x="3406230" y="1755105"/>
            <a:ext cx="462326" cy="646331"/>
          </a:xfrm>
          <a:prstGeom prst="rect">
            <a:avLst/>
          </a:prstGeom>
          <a:noFill/>
        </p:spPr>
        <p:txBody>
          <a:bodyPr wrap="square" lIns="91440" tIns="45720" rIns="91440" bIns="45720">
            <a:spAutoFit/>
          </a:bodyPr>
          <a:lstStyle/>
          <a:p>
            <a:pPr algn="ctr"/>
            <a:r>
              <a:rPr lang="en-US" sz="3600" b="1" cap="none" spc="50" dirty="0">
                <a:ln w="0">
                  <a:solidFill>
                    <a:schemeClr val="accent5">
                      <a:lumMod val="50000"/>
                    </a:schemeClr>
                  </a:solidFill>
                </a:ln>
                <a:solidFill>
                  <a:schemeClr val="accent5"/>
                </a:solidFill>
                <a:effectLst>
                  <a:innerShdw blurRad="63500" dist="50800" dir="13500000">
                    <a:srgbClr val="000000">
                      <a:alpha val="50000"/>
                    </a:srgbClr>
                  </a:innerShdw>
                </a:effectLst>
              </a:rPr>
              <a:t>7</a:t>
            </a:r>
          </a:p>
        </p:txBody>
      </p:sp>
      <p:sp>
        <p:nvSpPr>
          <p:cNvPr id="45" name="Rectangle 44">
            <a:extLst>
              <a:ext uri="{FF2B5EF4-FFF2-40B4-BE49-F238E27FC236}">
                <a16:creationId xmlns:a16="http://schemas.microsoft.com/office/drawing/2014/main" id="{A9BD858B-C0A0-C9C6-2AE5-64F7A97D50C0}"/>
              </a:ext>
            </a:extLst>
          </p:cNvPr>
          <p:cNvSpPr/>
          <p:nvPr/>
        </p:nvSpPr>
        <p:spPr>
          <a:xfrm>
            <a:off x="2853303" y="1678186"/>
            <a:ext cx="462326" cy="646331"/>
          </a:xfrm>
          <a:prstGeom prst="rect">
            <a:avLst/>
          </a:prstGeom>
          <a:noFill/>
        </p:spPr>
        <p:txBody>
          <a:bodyPr wrap="square" lIns="91440" tIns="45720" rIns="91440" bIns="45720">
            <a:spAutoFit/>
          </a:bodyPr>
          <a:lstStyle/>
          <a:p>
            <a:pPr algn="ctr"/>
            <a:r>
              <a:rPr lang="en-US" sz="3600" b="1" cap="none" spc="50" dirty="0">
                <a:ln w="0">
                  <a:solidFill>
                    <a:schemeClr val="accent5">
                      <a:lumMod val="50000"/>
                    </a:schemeClr>
                  </a:solidFill>
                </a:ln>
                <a:solidFill>
                  <a:schemeClr val="accent5"/>
                </a:solidFill>
                <a:effectLst>
                  <a:innerShdw blurRad="63500" dist="50800" dir="13500000">
                    <a:srgbClr val="000000">
                      <a:alpha val="50000"/>
                    </a:srgbClr>
                  </a:innerShdw>
                </a:effectLst>
              </a:rPr>
              <a:t>8</a:t>
            </a:r>
          </a:p>
        </p:txBody>
      </p:sp>
      <p:sp>
        <p:nvSpPr>
          <p:cNvPr id="46" name="Rectangle 45">
            <a:extLst>
              <a:ext uri="{FF2B5EF4-FFF2-40B4-BE49-F238E27FC236}">
                <a16:creationId xmlns:a16="http://schemas.microsoft.com/office/drawing/2014/main" id="{E017D313-80AE-F0F4-07B7-64E1FC4820EA}"/>
              </a:ext>
            </a:extLst>
          </p:cNvPr>
          <p:cNvSpPr/>
          <p:nvPr/>
        </p:nvSpPr>
        <p:spPr>
          <a:xfrm>
            <a:off x="2133357" y="1618426"/>
            <a:ext cx="840531" cy="646331"/>
          </a:xfrm>
          <a:prstGeom prst="rect">
            <a:avLst/>
          </a:prstGeom>
          <a:noFill/>
        </p:spPr>
        <p:txBody>
          <a:bodyPr wrap="square" lIns="91440" tIns="45720" rIns="91440" bIns="45720">
            <a:spAutoFit/>
          </a:bodyPr>
          <a:lstStyle/>
          <a:p>
            <a:pPr algn="ctr"/>
            <a:r>
              <a:rPr lang="en-US" sz="3600" b="1" cap="none" spc="50" dirty="0">
                <a:ln w="0">
                  <a:solidFill>
                    <a:schemeClr val="accent5">
                      <a:lumMod val="50000"/>
                    </a:schemeClr>
                  </a:solidFill>
                </a:ln>
                <a:solidFill>
                  <a:schemeClr val="accent5"/>
                </a:solidFill>
                <a:effectLst>
                  <a:innerShdw blurRad="63500" dist="50800" dir="13500000">
                    <a:srgbClr val="000000">
                      <a:alpha val="50000"/>
                    </a:srgbClr>
                  </a:innerShdw>
                </a:effectLst>
              </a:rPr>
              <a:t>9</a:t>
            </a:r>
          </a:p>
        </p:txBody>
      </p:sp>
      <p:sp>
        <p:nvSpPr>
          <p:cNvPr id="48" name="Arrow: Striped Right 47">
            <a:extLst>
              <a:ext uri="{FF2B5EF4-FFF2-40B4-BE49-F238E27FC236}">
                <a16:creationId xmlns:a16="http://schemas.microsoft.com/office/drawing/2014/main" id="{D46A4371-1AEA-D403-0F1C-13BB54C13301}"/>
              </a:ext>
            </a:extLst>
          </p:cNvPr>
          <p:cNvSpPr/>
          <p:nvPr/>
        </p:nvSpPr>
        <p:spPr>
          <a:xfrm rot="1769458">
            <a:off x="624880" y="3490284"/>
            <a:ext cx="4374319" cy="915315"/>
          </a:xfrm>
          <a:prstGeom prst="stripedRightArrow">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ln w="19050">
                  <a:noFill/>
                </a:ln>
                <a:solidFill>
                  <a:schemeClr val="bg1"/>
                </a:solidFill>
                <a:effectLst>
                  <a:outerShdw blurRad="152400" dist="76200" dir="2700000" algn="tl" rotWithShape="0">
                    <a:prstClr val="black">
                      <a:alpha val="91000"/>
                    </a:prstClr>
                  </a:outerShdw>
                </a:effectLst>
              </a:rPr>
              <a:t>FLOW</a:t>
            </a:r>
          </a:p>
        </p:txBody>
      </p:sp>
      <p:pic>
        <p:nvPicPr>
          <p:cNvPr id="4" name="Picture 3" descr="Text&#10;&#10;Description automatically generated with medium confidence">
            <a:extLst>
              <a:ext uri="{FF2B5EF4-FFF2-40B4-BE49-F238E27FC236}">
                <a16:creationId xmlns:a16="http://schemas.microsoft.com/office/drawing/2014/main" id="{1DE9F4C1-11DF-A771-DDDF-42104475854A}"/>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9202209" y="6189133"/>
            <a:ext cx="2989792" cy="668867"/>
          </a:xfrm>
          <a:prstGeom prst="rect">
            <a:avLst/>
          </a:prstGeom>
        </p:spPr>
      </p:pic>
      <p:sp>
        <p:nvSpPr>
          <p:cNvPr id="5" name="Rectangle 4">
            <a:extLst>
              <a:ext uri="{FF2B5EF4-FFF2-40B4-BE49-F238E27FC236}">
                <a16:creationId xmlns:a16="http://schemas.microsoft.com/office/drawing/2014/main" id="{5ABAF3BF-3CD6-B72F-C721-CAB7635F76C0}"/>
              </a:ext>
            </a:extLst>
          </p:cNvPr>
          <p:cNvSpPr/>
          <p:nvPr/>
        </p:nvSpPr>
        <p:spPr>
          <a:xfrm>
            <a:off x="433048" y="939550"/>
            <a:ext cx="3738446" cy="707886"/>
          </a:xfrm>
          <a:prstGeom prst="rect">
            <a:avLst/>
          </a:prstGeom>
          <a:noFill/>
        </p:spPr>
        <p:txBody>
          <a:bodyPr wrap="square" lIns="91440" tIns="45720" rIns="91440" bIns="45720">
            <a:spAutoFit/>
          </a:bodyPr>
          <a:lstStyle/>
          <a:p>
            <a:pPr algn="ctr"/>
            <a:r>
              <a:rPr lang="en-US" sz="4000" b="1" cap="none" spc="0" dirty="0">
                <a:ln w="0">
                  <a:solidFill>
                    <a:schemeClr val="tx1"/>
                  </a:solidFill>
                </a:ln>
                <a:solidFill>
                  <a:schemeClr val="accent3"/>
                </a:solidFill>
                <a:effectLst>
                  <a:outerShdw blurRad="190500" dist="88900" dir="3000000" algn="tl" rotWithShape="0">
                    <a:prstClr val="black"/>
                  </a:outerShdw>
                </a:effectLst>
                <a:latin typeface="+mj-lt"/>
                <a:cs typeface="Calibri" panose="020F0502020204030204" pitchFamily="34" charset="0"/>
              </a:rPr>
              <a:t>Transect B</a:t>
            </a:r>
          </a:p>
        </p:txBody>
      </p:sp>
      <p:sp>
        <p:nvSpPr>
          <p:cNvPr id="6" name="Title 1">
            <a:extLst>
              <a:ext uri="{FF2B5EF4-FFF2-40B4-BE49-F238E27FC236}">
                <a16:creationId xmlns:a16="http://schemas.microsoft.com/office/drawing/2014/main" id="{19D45E33-02D2-37FE-5D15-A5CE6AEB3097}"/>
              </a:ext>
            </a:extLst>
          </p:cNvPr>
          <p:cNvSpPr txBox="1">
            <a:spLocks/>
          </p:cNvSpPr>
          <p:nvPr/>
        </p:nvSpPr>
        <p:spPr>
          <a:xfrm>
            <a:off x="2696633" y="-135467"/>
            <a:ext cx="6798734" cy="880532"/>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r>
              <a:rPr lang="en-US" sz="4000" dirty="0">
                <a:solidFill>
                  <a:schemeClr val="bg1"/>
                </a:solidFill>
                <a:effectLst>
                  <a:outerShdw blurRad="152400" dist="165100" dir="8100000" algn="tr" rotWithShape="0">
                    <a:prstClr val="black">
                      <a:alpha val="95000"/>
                    </a:prstClr>
                  </a:outerShdw>
                </a:effectLst>
              </a:rPr>
              <a:t>Monitoring Location</a:t>
            </a:r>
          </a:p>
        </p:txBody>
      </p:sp>
    </p:spTree>
    <p:extLst>
      <p:ext uri="{BB962C8B-B14F-4D97-AF65-F5344CB8AC3E}">
        <p14:creationId xmlns:p14="http://schemas.microsoft.com/office/powerpoint/2010/main" val="216960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water, outdoor, nature&#10;&#10;Description automatically generated">
            <a:extLst>
              <a:ext uri="{FF2B5EF4-FFF2-40B4-BE49-F238E27FC236}">
                <a16:creationId xmlns:a16="http://schemas.microsoft.com/office/drawing/2014/main" id="{F5F6CBBA-69FA-79FF-DFD6-33871A2C4B5A}"/>
              </a:ext>
            </a:extLst>
          </p:cNvPr>
          <p:cNvPicPr>
            <a:picLocks noChangeAspect="1"/>
          </p:cNvPicPr>
          <p:nvPr/>
        </p:nvPicPr>
        <p:blipFill rotWithShape="1">
          <a:blip r:embed="rId3">
            <a:extLst>
              <a:ext uri="{28A0092B-C50C-407E-A947-70E740481C1C}">
                <a14:useLocalDpi xmlns:a14="http://schemas.microsoft.com/office/drawing/2010/main" val="0"/>
              </a:ext>
            </a:extLst>
          </a:blip>
          <a:srcRect b="-43"/>
          <a:stretch/>
        </p:blipFill>
        <p:spPr>
          <a:xfrm>
            <a:off x="0" y="0"/>
            <a:ext cx="12192000" cy="6858000"/>
          </a:xfrm>
          <a:prstGeom prst="rect">
            <a:avLst/>
          </a:prstGeom>
        </p:spPr>
      </p:pic>
      <p:sp>
        <p:nvSpPr>
          <p:cNvPr id="9" name="TextBox 8">
            <a:extLst>
              <a:ext uri="{FF2B5EF4-FFF2-40B4-BE49-F238E27FC236}">
                <a16:creationId xmlns:a16="http://schemas.microsoft.com/office/drawing/2014/main" id="{C50CAB4D-EEBB-E3E7-2153-C35BC6D2BF70}"/>
              </a:ext>
            </a:extLst>
          </p:cNvPr>
          <p:cNvSpPr txBox="1"/>
          <p:nvPr/>
        </p:nvSpPr>
        <p:spPr>
          <a:xfrm>
            <a:off x="10277475" y="4238625"/>
            <a:ext cx="184731" cy="369332"/>
          </a:xfrm>
          <a:prstGeom prst="rect">
            <a:avLst/>
          </a:prstGeom>
          <a:noFill/>
        </p:spPr>
        <p:txBody>
          <a:bodyPr wrap="none" rtlCol="0">
            <a:spAutoFit/>
          </a:bodyPr>
          <a:lstStyle/>
          <a:p>
            <a:endParaRPr lang="en-US" dirty="0"/>
          </a:p>
        </p:txBody>
      </p:sp>
      <p:sp>
        <p:nvSpPr>
          <p:cNvPr id="12" name="Teardrop 11">
            <a:extLst>
              <a:ext uri="{FF2B5EF4-FFF2-40B4-BE49-F238E27FC236}">
                <a16:creationId xmlns:a16="http://schemas.microsoft.com/office/drawing/2014/main" id="{1ABE0330-18DF-CA3D-0AEF-C620EB89D01B}"/>
              </a:ext>
            </a:extLst>
          </p:cNvPr>
          <p:cNvSpPr/>
          <p:nvPr/>
        </p:nvSpPr>
        <p:spPr>
          <a:xfrm rot="8178716">
            <a:off x="1363542" y="1263292"/>
            <a:ext cx="957198" cy="987221"/>
          </a:xfrm>
          <a:prstGeom prst="teardrop">
            <a:avLst>
              <a:gd name="adj" fmla="val 124084"/>
            </a:avLst>
          </a:prstGeom>
          <a:solidFill>
            <a:schemeClr val="accent2">
              <a:alpha val="68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chorCtr="0"/>
          <a:lstStyle/>
          <a:p>
            <a:pPr algn="ctr"/>
            <a:endParaRPr lang="en-US" dirty="0">
              <a:solidFill>
                <a:schemeClr val="bg1"/>
              </a:solidFill>
            </a:endParaRPr>
          </a:p>
        </p:txBody>
      </p:sp>
      <p:sp>
        <p:nvSpPr>
          <p:cNvPr id="13" name="Teardrop 12">
            <a:extLst>
              <a:ext uri="{FF2B5EF4-FFF2-40B4-BE49-F238E27FC236}">
                <a16:creationId xmlns:a16="http://schemas.microsoft.com/office/drawing/2014/main" id="{867D6DFC-55E7-A1D6-5F15-15BC5408476C}"/>
              </a:ext>
            </a:extLst>
          </p:cNvPr>
          <p:cNvSpPr/>
          <p:nvPr/>
        </p:nvSpPr>
        <p:spPr>
          <a:xfrm rot="8178716">
            <a:off x="5801403" y="1391853"/>
            <a:ext cx="589196" cy="616622"/>
          </a:xfrm>
          <a:prstGeom prst="teardrop">
            <a:avLst>
              <a:gd name="adj" fmla="val 124084"/>
            </a:avLst>
          </a:prstGeom>
          <a:solidFill>
            <a:schemeClr val="accent2">
              <a:alpha val="68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chorCtr="0"/>
          <a:lstStyle/>
          <a:p>
            <a:pPr algn="ctr"/>
            <a:endParaRPr lang="en-US" dirty="0">
              <a:solidFill>
                <a:schemeClr val="bg1"/>
              </a:solidFill>
            </a:endParaRPr>
          </a:p>
        </p:txBody>
      </p:sp>
      <p:sp>
        <p:nvSpPr>
          <p:cNvPr id="14" name="Teardrop 13">
            <a:extLst>
              <a:ext uri="{FF2B5EF4-FFF2-40B4-BE49-F238E27FC236}">
                <a16:creationId xmlns:a16="http://schemas.microsoft.com/office/drawing/2014/main" id="{77A96212-E434-3A15-5170-E213CE735DCE}"/>
              </a:ext>
            </a:extLst>
          </p:cNvPr>
          <p:cNvSpPr/>
          <p:nvPr/>
        </p:nvSpPr>
        <p:spPr>
          <a:xfrm rot="8178716">
            <a:off x="8693062" y="1099850"/>
            <a:ext cx="432687" cy="455469"/>
          </a:xfrm>
          <a:prstGeom prst="teardrop">
            <a:avLst>
              <a:gd name="adj" fmla="val 124084"/>
            </a:avLst>
          </a:prstGeom>
          <a:solidFill>
            <a:schemeClr val="accent2">
              <a:alpha val="68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chorCtr="0"/>
          <a:lstStyle/>
          <a:p>
            <a:pPr algn="ctr"/>
            <a:endParaRPr lang="en-US" dirty="0">
              <a:solidFill>
                <a:schemeClr val="bg1"/>
              </a:solidFill>
            </a:endParaRPr>
          </a:p>
        </p:txBody>
      </p:sp>
      <p:sp>
        <p:nvSpPr>
          <p:cNvPr id="16" name="TextBox 15">
            <a:extLst>
              <a:ext uri="{FF2B5EF4-FFF2-40B4-BE49-F238E27FC236}">
                <a16:creationId xmlns:a16="http://schemas.microsoft.com/office/drawing/2014/main" id="{9C34943D-49AB-B582-C023-B7F67711BA28}"/>
              </a:ext>
            </a:extLst>
          </p:cNvPr>
          <p:cNvSpPr txBox="1"/>
          <p:nvPr/>
        </p:nvSpPr>
        <p:spPr>
          <a:xfrm>
            <a:off x="1337612" y="1512483"/>
            <a:ext cx="1056700" cy="646331"/>
          </a:xfrm>
          <a:prstGeom prst="rect">
            <a:avLst/>
          </a:prstGeom>
          <a:noFill/>
        </p:spPr>
        <p:txBody>
          <a:bodyPr wrap="none" rtlCol="0">
            <a:spAutoFit/>
          </a:bodyPr>
          <a:lstStyle/>
          <a:p>
            <a:pPr algn="ctr"/>
            <a:r>
              <a:rPr lang="en-US" b="1" dirty="0">
                <a:solidFill>
                  <a:schemeClr val="bg1"/>
                </a:solidFill>
              </a:rPr>
              <a:t>Station</a:t>
            </a:r>
          </a:p>
          <a:p>
            <a:pPr algn="ctr"/>
            <a:r>
              <a:rPr lang="en-US" b="1" dirty="0">
                <a:solidFill>
                  <a:schemeClr val="bg1"/>
                </a:solidFill>
              </a:rPr>
              <a:t>A</a:t>
            </a:r>
          </a:p>
        </p:txBody>
      </p:sp>
      <p:sp>
        <p:nvSpPr>
          <p:cNvPr id="17" name="TextBox 16">
            <a:extLst>
              <a:ext uri="{FF2B5EF4-FFF2-40B4-BE49-F238E27FC236}">
                <a16:creationId xmlns:a16="http://schemas.microsoft.com/office/drawing/2014/main" id="{13DF70A2-526E-B3B6-932C-2924A8687A76}"/>
              </a:ext>
            </a:extLst>
          </p:cNvPr>
          <p:cNvSpPr txBox="1"/>
          <p:nvPr/>
        </p:nvSpPr>
        <p:spPr>
          <a:xfrm>
            <a:off x="5911493" y="1543919"/>
            <a:ext cx="369014" cy="432435"/>
          </a:xfrm>
          <a:prstGeom prst="rect">
            <a:avLst/>
          </a:prstGeom>
          <a:noFill/>
        </p:spPr>
        <p:txBody>
          <a:bodyPr wrap="none" rtlCol="0">
            <a:normAutofit/>
          </a:bodyPr>
          <a:lstStyle/>
          <a:p>
            <a:pPr algn="ctr"/>
            <a:r>
              <a:rPr lang="en-US" b="1" dirty="0">
                <a:solidFill>
                  <a:schemeClr val="bg1"/>
                </a:solidFill>
              </a:rPr>
              <a:t>B</a:t>
            </a:r>
          </a:p>
        </p:txBody>
      </p:sp>
      <p:sp>
        <p:nvSpPr>
          <p:cNvPr id="18" name="TextBox 17">
            <a:extLst>
              <a:ext uri="{FF2B5EF4-FFF2-40B4-BE49-F238E27FC236}">
                <a16:creationId xmlns:a16="http://schemas.microsoft.com/office/drawing/2014/main" id="{C7F06256-597E-6CF7-D601-AEAC605C3E6B}"/>
              </a:ext>
            </a:extLst>
          </p:cNvPr>
          <p:cNvSpPr txBox="1"/>
          <p:nvPr/>
        </p:nvSpPr>
        <p:spPr>
          <a:xfrm>
            <a:off x="8724898" y="1183829"/>
            <a:ext cx="369014" cy="328654"/>
          </a:xfrm>
          <a:prstGeom prst="rect">
            <a:avLst/>
          </a:prstGeom>
          <a:noFill/>
        </p:spPr>
        <p:txBody>
          <a:bodyPr wrap="none" rtlCol="0">
            <a:normAutofit fontScale="92500" lnSpcReduction="10000"/>
          </a:bodyPr>
          <a:lstStyle/>
          <a:p>
            <a:pPr algn="ctr"/>
            <a:r>
              <a:rPr lang="en-US" b="1" dirty="0">
                <a:solidFill>
                  <a:schemeClr val="bg1"/>
                </a:solidFill>
              </a:rPr>
              <a:t>C</a:t>
            </a:r>
          </a:p>
        </p:txBody>
      </p:sp>
      <p:sp>
        <p:nvSpPr>
          <p:cNvPr id="3" name="Title 1">
            <a:extLst>
              <a:ext uri="{FF2B5EF4-FFF2-40B4-BE49-F238E27FC236}">
                <a16:creationId xmlns:a16="http://schemas.microsoft.com/office/drawing/2014/main" id="{5DD2A4D8-D59A-D161-3B49-92A6BAAE284F}"/>
              </a:ext>
            </a:extLst>
          </p:cNvPr>
          <p:cNvSpPr txBox="1">
            <a:spLocks/>
          </p:cNvSpPr>
          <p:nvPr/>
        </p:nvSpPr>
        <p:spPr>
          <a:xfrm>
            <a:off x="2696633" y="-135467"/>
            <a:ext cx="6798734" cy="880532"/>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r>
              <a:rPr lang="en-US" sz="4000" dirty="0">
                <a:solidFill>
                  <a:schemeClr val="accent4"/>
                </a:solidFill>
                <a:effectLst>
                  <a:outerShdw blurRad="152400" dir="8100000" algn="tr" rotWithShape="0">
                    <a:prstClr val="black">
                      <a:alpha val="66000"/>
                    </a:prstClr>
                  </a:outerShdw>
                </a:effectLst>
              </a:rPr>
              <a:t>Monitoring Location</a:t>
            </a:r>
          </a:p>
        </p:txBody>
      </p:sp>
    </p:spTree>
    <p:extLst>
      <p:ext uri="{BB962C8B-B14F-4D97-AF65-F5344CB8AC3E}">
        <p14:creationId xmlns:p14="http://schemas.microsoft.com/office/powerpoint/2010/main" val="2605683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dy of water with grass and trees around it&#10;&#10;Description automatically generated">
            <a:extLst>
              <a:ext uri="{FF2B5EF4-FFF2-40B4-BE49-F238E27FC236}">
                <a16:creationId xmlns:a16="http://schemas.microsoft.com/office/drawing/2014/main" id="{BB44558C-B6CA-D2D7-25DB-5B5251D6D9B0}"/>
              </a:ext>
            </a:extLst>
          </p:cNvPr>
          <p:cNvPicPr>
            <a:picLocks noChangeAspect="1"/>
          </p:cNvPicPr>
          <p:nvPr/>
        </p:nvPicPr>
        <p:blipFill rotWithShape="1">
          <a:blip r:embed="rId3">
            <a:extLst>
              <a:ext uri="{28A0092B-C50C-407E-A947-70E740481C1C}">
                <a14:useLocalDpi xmlns:a14="http://schemas.microsoft.com/office/drawing/2010/main" val="0"/>
              </a:ext>
            </a:extLst>
          </a:blip>
          <a:srcRect b="-236"/>
          <a:stretch/>
        </p:blipFill>
        <p:spPr>
          <a:xfrm>
            <a:off x="6096001" y="0"/>
            <a:ext cx="6096000" cy="6874137"/>
          </a:xfrm>
          <a:prstGeom prst="rect">
            <a:avLst/>
          </a:prstGeom>
        </p:spPr>
      </p:pic>
      <p:sp>
        <p:nvSpPr>
          <p:cNvPr id="14" name="Parallelogram 13">
            <a:extLst>
              <a:ext uri="{FF2B5EF4-FFF2-40B4-BE49-F238E27FC236}">
                <a16:creationId xmlns:a16="http://schemas.microsoft.com/office/drawing/2014/main" id="{A8FCE0A9-3E3E-3EC9-61F7-30209FB2AF73}"/>
              </a:ext>
            </a:extLst>
          </p:cNvPr>
          <p:cNvSpPr/>
          <p:nvPr/>
        </p:nvSpPr>
        <p:spPr>
          <a:xfrm rot="11372046">
            <a:off x="5575665" y="3445906"/>
            <a:ext cx="7147009" cy="1200586"/>
          </a:xfrm>
          <a:prstGeom prst="parallelogram">
            <a:avLst/>
          </a:prstGeom>
          <a:blipFill dpi="0" rotWithShape="1">
            <a:blip r:embed="rId4">
              <a:alphaModFix amt="56000"/>
            </a:blip>
            <a:srcRect/>
            <a:tile tx="0" ty="0" sx="10000" sy="10000" flip="none" algn="tl"/>
          </a:blipFill>
          <a:ln>
            <a:noFill/>
          </a:ln>
          <a:effectLst>
            <a:softEdge rad="127000"/>
          </a:effectLst>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5AF3D181-6169-7608-4E2F-4436FAC9778F}"/>
              </a:ext>
            </a:extLst>
          </p:cNvPr>
          <p:cNvSpPr/>
          <p:nvPr/>
        </p:nvSpPr>
        <p:spPr>
          <a:xfrm rot="21152738">
            <a:off x="9728418" y="4660013"/>
            <a:ext cx="2172897" cy="222662"/>
          </a:xfrm>
          <a:prstGeom prst="roundRect">
            <a:avLst/>
          </a:prstGeom>
          <a:blipFill dpi="0" rotWithShape="1">
            <a:blip r:embed="rId5"/>
            <a:srcRect/>
            <a:tile tx="0" ty="0" sx="100000" sy="100000" flip="none" algn="tl"/>
          </a:blipFill>
          <a:ln w="19050">
            <a:solidFill>
              <a:srgbClr val="492E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Logo&#10;&#10;Description automatically generated">
            <a:extLst>
              <a:ext uri="{FF2B5EF4-FFF2-40B4-BE49-F238E27FC236}">
                <a16:creationId xmlns:a16="http://schemas.microsoft.com/office/drawing/2014/main" id="{C69AC853-61CE-8CAE-35FA-16464287995B}"/>
              </a:ext>
            </a:extLst>
          </p:cNvPr>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7121657">
            <a:off x="5852786" y="3094559"/>
            <a:ext cx="2090979" cy="2403005"/>
          </a:xfrm>
          <a:prstGeom prst="rect">
            <a:avLst/>
          </a:prstGeom>
          <a:effectLst>
            <a:outerShdw blurRad="50800" dist="38100" dir="5400000" algn="t" rotWithShape="0">
              <a:prstClr val="black">
                <a:alpha val="40000"/>
              </a:prstClr>
            </a:outerShdw>
          </a:effectLst>
        </p:spPr>
      </p:pic>
      <p:pic>
        <p:nvPicPr>
          <p:cNvPr id="6" name="Picture 5" descr="A body of water with grass and trees around it&#10;&#10;Description automatically generated">
            <a:extLst>
              <a:ext uri="{FF2B5EF4-FFF2-40B4-BE49-F238E27FC236}">
                <a16:creationId xmlns:a16="http://schemas.microsoft.com/office/drawing/2014/main" id="{0B6B8EA9-02EE-6D60-C810-24012FE45F73}"/>
              </a:ext>
            </a:extLst>
          </p:cNvPr>
          <p:cNvPicPr>
            <a:picLocks noChangeAspect="1"/>
          </p:cNvPicPr>
          <p:nvPr/>
        </p:nvPicPr>
        <p:blipFill rotWithShape="1">
          <a:blip r:embed="rId3">
            <a:extLst>
              <a:ext uri="{28A0092B-C50C-407E-A947-70E740481C1C}">
                <a14:useLocalDpi xmlns:a14="http://schemas.microsoft.com/office/drawing/2010/main" val="0"/>
              </a:ext>
            </a:extLst>
          </a:blip>
          <a:srcRect b="-236"/>
          <a:stretch/>
        </p:blipFill>
        <p:spPr>
          <a:xfrm flipH="1">
            <a:off x="0" y="0"/>
            <a:ext cx="6096000" cy="6874137"/>
          </a:xfrm>
          <a:prstGeom prst="rect">
            <a:avLst/>
          </a:prstGeom>
        </p:spPr>
      </p:pic>
      <p:sp>
        <p:nvSpPr>
          <p:cNvPr id="16" name="Rectangle: Rounded Corners 15">
            <a:extLst>
              <a:ext uri="{FF2B5EF4-FFF2-40B4-BE49-F238E27FC236}">
                <a16:creationId xmlns:a16="http://schemas.microsoft.com/office/drawing/2014/main" id="{18218D67-C673-805E-C706-440344F49ACD}"/>
              </a:ext>
            </a:extLst>
          </p:cNvPr>
          <p:cNvSpPr/>
          <p:nvPr/>
        </p:nvSpPr>
        <p:spPr>
          <a:xfrm rot="11697056">
            <a:off x="7570728" y="4316251"/>
            <a:ext cx="1579342" cy="232087"/>
          </a:xfrm>
          <a:prstGeom prst="roundRect">
            <a:avLst/>
          </a:prstGeom>
          <a:blipFill dpi="0" rotWithShape="1">
            <a:blip r:embed="rId5"/>
            <a:srcRect/>
            <a:tile tx="0" ty="0" sx="100000" sy="100000" flip="none" algn="tl"/>
          </a:blipFill>
          <a:ln w="28575">
            <a:solidFill>
              <a:srgbClr val="492E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8308CA8-ECCF-06D7-1A32-55D26C892E8E}"/>
              </a:ext>
            </a:extLst>
          </p:cNvPr>
          <p:cNvSpPr/>
          <p:nvPr/>
        </p:nvSpPr>
        <p:spPr>
          <a:xfrm>
            <a:off x="11402779" y="4960268"/>
            <a:ext cx="719729" cy="73356"/>
          </a:xfrm>
          <a:prstGeom prst="roundRect">
            <a:avLst/>
          </a:prstGeom>
          <a:blipFill dpi="0" rotWithShape="1">
            <a:blip r:embed="rId5"/>
            <a:srcRect/>
            <a:tile tx="0" ty="0" sx="100000" sy="100000" flip="none" algn="tl"/>
          </a:blipFill>
          <a:ln w="28575">
            <a:solidFill>
              <a:srgbClr val="492E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DAA4C49-43D0-5892-E260-2E5E7A233B09}"/>
              </a:ext>
            </a:extLst>
          </p:cNvPr>
          <p:cNvSpPr/>
          <p:nvPr/>
        </p:nvSpPr>
        <p:spPr>
          <a:xfrm rot="9032019">
            <a:off x="8742787" y="4805174"/>
            <a:ext cx="875070" cy="45719"/>
          </a:xfrm>
          <a:prstGeom prst="roundRect">
            <a:avLst/>
          </a:prstGeom>
          <a:blipFill dpi="0" rotWithShape="1">
            <a:blip r:embed="rId5">
              <a:duotone>
                <a:prstClr val="black"/>
                <a:srgbClr val="D9C3A5">
                  <a:tint val="50000"/>
                  <a:satMod val="180000"/>
                </a:srgbClr>
              </a:duotone>
            </a:blip>
            <a:srcRect/>
            <a:tile tx="0" ty="0" sx="100000" sy="100000" flip="none" algn="tl"/>
          </a:blipFill>
          <a:ln w="28575">
            <a:solidFill>
              <a:srgbClr val="492E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39CBBA41-B15E-1D8A-C075-F6179C943339}"/>
              </a:ext>
            </a:extLst>
          </p:cNvPr>
          <p:cNvSpPr/>
          <p:nvPr/>
        </p:nvSpPr>
        <p:spPr>
          <a:xfrm>
            <a:off x="-74427" y="2638426"/>
            <a:ext cx="6170428" cy="2105776"/>
          </a:xfrm>
          <a:custGeom>
            <a:avLst/>
            <a:gdLst>
              <a:gd name="connsiteX0" fmla="*/ 66675 w 5792551"/>
              <a:gd name="connsiteY0" fmla="*/ 876300 h 2077201"/>
              <a:gd name="connsiteX1" fmla="*/ 276225 w 5792551"/>
              <a:gd name="connsiteY1" fmla="*/ 857250 h 2077201"/>
              <a:gd name="connsiteX2" fmla="*/ 485775 w 5792551"/>
              <a:gd name="connsiteY2" fmla="*/ 809625 h 2077201"/>
              <a:gd name="connsiteX3" fmla="*/ 619125 w 5792551"/>
              <a:gd name="connsiteY3" fmla="*/ 781050 h 2077201"/>
              <a:gd name="connsiteX4" fmla="*/ 876300 w 5792551"/>
              <a:gd name="connsiteY4" fmla="*/ 714375 h 2077201"/>
              <a:gd name="connsiteX5" fmla="*/ 981075 w 5792551"/>
              <a:gd name="connsiteY5" fmla="*/ 685800 h 2077201"/>
              <a:gd name="connsiteX6" fmla="*/ 1419225 w 5792551"/>
              <a:gd name="connsiteY6" fmla="*/ 676275 h 2077201"/>
              <a:gd name="connsiteX7" fmla="*/ 2066925 w 5792551"/>
              <a:gd name="connsiteY7" fmla="*/ 647700 h 2077201"/>
              <a:gd name="connsiteX8" fmla="*/ 2257425 w 5792551"/>
              <a:gd name="connsiteY8" fmla="*/ 600075 h 2077201"/>
              <a:gd name="connsiteX9" fmla="*/ 2657475 w 5792551"/>
              <a:gd name="connsiteY9" fmla="*/ 552450 h 2077201"/>
              <a:gd name="connsiteX10" fmla="*/ 2886075 w 5792551"/>
              <a:gd name="connsiteY10" fmla="*/ 514350 h 2077201"/>
              <a:gd name="connsiteX11" fmla="*/ 3028950 w 5792551"/>
              <a:gd name="connsiteY11" fmla="*/ 495300 h 2077201"/>
              <a:gd name="connsiteX12" fmla="*/ 3638550 w 5792551"/>
              <a:gd name="connsiteY12" fmla="*/ 381000 h 2077201"/>
              <a:gd name="connsiteX13" fmla="*/ 3829050 w 5792551"/>
              <a:gd name="connsiteY13" fmla="*/ 314325 h 2077201"/>
              <a:gd name="connsiteX14" fmla="*/ 4038600 w 5792551"/>
              <a:gd name="connsiteY14" fmla="*/ 266700 h 2077201"/>
              <a:gd name="connsiteX15" fmla="*/ 4162425 w 5792551"/>
              <a:gd name="connsiteY15" fmla="*/ 247650 h 2077201"/>
              <a:gd name="connsiteX16" fmla="*/ 4343400 w 5792551"/>
              <a:gd name="connsiteY16" fmla="*/ 209550 h 2077201"/>
              <a:gd name="connsiteX17" fmla="*/ 4533900 w 5792551"/>
              <a:gd name="connsiteY17" fmla="*/ 161925 h 2077201"/>
              <a:gd name="connsiteX18" fmla="*/ 4810125 w 5792551"/>
              <a:gd name="connsiteY18" fmla="*/ 133350 h 2077201"/>
              <a:gd name="connsiteX19" fmla="*/ 4914900 w 5792551"/>
              <a:gd name="connsiteY19" fmla="*/ 123825 h 2077201"/>
              <a:gd name="connsiteX20" fmla="*/ 5200650 w 5792551"/>
              <a:gd name="connsiteY20" fmla="*/ 95250 h 2077201"/>
              <a:gd name="connsiteX21" fmla="*/ 5391150 w 5792551"/>
              <a:gd name="connsiteY21" fmla="*/ 66675 h 2077201"/>
              <a:gd name="connsiteX22" fmla="*/ 5524500 w 5792551"/>
              <a:gd name="connsiteY22" fmla="*/ 47625 h 2077201"/>
              <a:gd name="connsiteX23" fmla="*/ 5581650 w 5792551"/>
              <a:gd name="connsiteY23" fmla="*/ 38100 h 2077201"/>
              <a:gd name="connsiteX24" fmla="*/ 5715000 w 5792551"/>
              <a:gd name="connsiteY24" fmla="*/ 19050 h 2077201"/>
              <a:gd name="connsiteX25" fmla="*/ 5762625 w 5792551"/>
              <a:gd name="connsiteY25" fmla="*/ 9525 h 2077201"/>
              <a:gd name="connsiteX26" fmla="*/ 5791200 w 5792551"/>
              <a:gd name="connsiteY26" fmla="*/ 0 h 2077201"/>
              <a:gd name="connsiteX27" fmla="*/ 5781675 w 5792551"/>
              <a:gd name="connsiteY27" fmla="*/ 95250 h 2077201"/>
              <a:gd name="connsiteX28" fmla="*/ 5753100 w 5792551"/>
              <a:gd name="connsiteY28" fmla="*/ 180975 h 2077201"/>
              <a:gd name="connsiteX29" fmla="*/ 5743575 w 5792551"/>
              <a:gd name="connsiteY29" fmla="*/ 209550 h 2077201"/>
              <a:gd name="connsiteX30" fmla="*/ 5753100 w 5792551"/>
              <a:gd name="connsiteY30" fmla="*/ 447675 h 2077201"/>
              <a:gd name="connsiteX31" fmla="*/ 5772150 w 5792551"/>
              <a:gd name="connsiteY31" fmla="*/ 552450 h 2077201"/>
              <a:gd name="connsiteX32" fmla="*/ 5781675 w 5792551"/>
              <a:gd name="connsiteY32" fmla="*/ 619125 h 2077201"/>
              <a:gd name="connsiteX33" fmla="*/ 5791200 w 5792551"/>
              <a:gd name="connsiteY33" fmla="*/ 847725 h 2077201"/>
              <a:gd name="connsiteX34" fmla="*/ 5781675 w 5792551"/>
              <a:gd name="connsiteY34" fmla="*/ 962025 h 2077201"/>
              <a:gd name="connsiteX35" fmla="*/ 5724525 w 5792551"/>
              <a:gd name="connsiteY35" fmla="*/ 990600 h 2077201"/>
              <a:gd name="connsiteX36" fmla="*/ 5648325 w 5792551"/>
              <a:gd name="connsiteY36" fmla="*/ 1028700 h 2077201"/>
              <a:gd name="connsiteX37" fmla="*/ 5553075 w 5792551"/>
              <a:gd name="connsiteY37" fmla="*/ 1076325 h 2077201"/>
              <a:gd name="connsiteX38" fmla="*/ 5486400 w 5792551"/>
              <a:gd name="connsiteY38" fmla="*/ 1085850 h 2077201"/>
              <a:gd name="connsiteX39" fmla="*/ 5381625 w 5792551"/>
              <a:gd name="connsiteY39" fmla="*/ 1104900 h 2077201"/>
              <a:gd name="connsiteX40" fmla="*/ 4933950 w 5792551"/>
              <a:gd name="connsiteY40" fmla="*/ 1143000 h 2077201"/>
              <a:gd name="connsiteX41" fmla="*/ 4781550 w 5792551"/>
              <a:gd name="connsiteY41" fmla="*/ 1171575 h 2077201"/>
              <a:gd name="connsiteX42" fmla="*/ 4657725 w 5792551"/>
              <a:gd name="connsiteY42" fmla="*/ 1190625 h 2077201"/>
              <a:gd name="connsiteX43" fmla="*/ 4610100 w 5792551"/>
              <a:gd name="connsiteY43" fmla="*/ 1200150 h 2077201"/>
              <a:gd name="connsiteX44" fmla="*/ 4552950 w 5792551"/>
              <a:gd name="connsiteY44" fmla="*/ 1219200 h 2077201"/>
              <a:gd name="connsiteX45" fmla="*/ 4324350 w 5792551"/>
              <a:gd name="connsiteY45" fmla="*/ 1247775 h 2077201"/>
              <a:gd name="connsiteX46" fmla="*/ 4248150 w 5792551"/>
              <a:gd name="connsiteY46" fmla="*/ 1266825 h 2077201"/>
              <a:gd name="connsiteX47" fmla="*/ 4191000 w 5792551"/>
              <a:gd name="connsiteY47" fmla="*/ 1285875 h 2077201"/>
              <a:gd name="connsiteX48" fmla="*/ 4133850 w 5792551"/>
              <a:gd name="connsiteY48" fmla="*/ 1295400 h 2077201"/>
              <a:gd name="connsiteX49" fmla="*/ 3990975 w 5792551"/>
              <a:gd name="connsiteY49" fmla="*/ 1352550 h 2077201"/>
              <a:gd name="connsiteX50" fmla="*/ 3943350 w 5792551"/>
              <a:gd name="connsiteY50" fmla="*/ 1371600 h 2077201"/>
              <a:gd name="connsiteX51" fmla="*/ 3895725 w 5792551"/>
              <a:gd name="connsiteY51" fmla="*/ 1381125 h 2077201"/>
              <a:gd name="connsiteX52" fmla="*/ 3733800 w 5792551"/>
              <a:gd name="connsiteY52" fmla="*/ 1409700 h 2077201"/>
              <a:gd name="connsiteX53" fmla="*/ 3657600 w 5792551"/>
              <a:gd name="connsiteY53" fmla="*/ 1428750 h 2077201"/>
              <a:gd name="connsiteX54" fmla="*/ 3362325 w 5792551"/>
              <a:gd name="connsiteY54" fmla="*/ 1466850 h 2077201"/>
              <a:gd name="connsiteX55" fmla="*/ 3305175 w 5792551"/>
              <a:gd name="connsiteY55" fmla="*/ 1476375 h 2077201"/>
              <a:gd name="connsiteX56" fmla="*/ 3143250 w 5792551"/>
              <a:gd name="connsiteY56" fmla="*/ 1504950 h 2077201"/>
              <a:gd name="connsiteX57" fmla="*/ 3067050 w 5792551"/>
              <a:gd name="connsiteY57" fmla="*/ 1524000 h 2077201"/>
              <a:gd name="connsiteX58" fmla="*/ 2971800 w 5792551"/>
              <a:gd name="connsiteY58" fmla="*/ 1533525 h 2077201"/>
              <a:gd name="connsiteX59" fmla="*/ 2819400 w 5792551"/>
              <a:gd name="connsiteY59" fmla="*/ 1571625 h 2077201"/>
              <a:gd name="connsiteX60" fmla="*/ 2752725 w 5792551"/>
              <a:gd name="connsiteY60" fmla="*/ 1590675 h 2077201"/>
              <a:gd name="connsiteX61" fmla="*/ 2695575 w 5792551"/>
              <a:gd name="connsiteY61" fmla="*/ 1609725 h 2077201"/>
              <a:gd name="connsiteX62" fmla="*/ 2552700 w 5792551"/>
              <a:gd name="connsiteY62" fmla="*/ 1628775 h 2077201"/>
              <a:gd name="connsiteX63" fmla="*/ 2390775 w 5792551"/>
              <a:gd name="connsiteY63" fmla="*/ 1647825 h 2077201"/>
              <a:gd name="connsiteX64" fmla="*/ 2324100 w 5792551"/>
              <a:gd name="connsiteY64" fmla="*/ 1666875 h 2077201"/>
              <a:gd name="connsiteX65" fmla="*/ 2276475 w 5792551"/>
              <a:gd name="connsiteY65" fmla="*/ 1676400 h 2077201"/>
              <a:gd name="connsiteX66" fmla="*/ 2219325 w 5792551"/>
              <a:gd name="connsiteY66" fmla="*/ 1695450 h 2077201"/>
              <a:gd name="connsiteX67" fmla="*/ 2085975 w 5792551"/>
              <a:gd name="connsiteY67" fmla="*/ 1724025 h 2077201"/>
              <a:gd name="connsiteX68" fmla="*/ 2028825 w 5792551"/>
              <a:gd name="connsiteY68" fmla="*/ 1743075 h 2077201"/>
              <a:gd name="connsiteX69" fmla="*/ 1981200 w 5792551"/>
              <a:gd name="connsiteY69" fmla="*/ 1762125 h 2077201"/>
              <a:gd name="connsiteX70" fmla="*/ 1800225 w 5792551"/>
              <a:gd name="connsiteY70" fmla="*/ 1790700 h 2077201"/>
              <a:gd name="connsiteX71" fmla="*/ 1752600 w 5792551"/>
              <a:gd name="connsiteY71" fmla="*/ 1800225 h 2077201"/>
              <a:gd name="connsiteX72" fmla="*/ 1695450 w 5792551"/>
              <a:gd name="connsiteY72" fmla="*/ 1809750 h 2077201"/>
              <a:gd name="connsiteX73" fmla="*/ 1647825 w 5792551"/>
              <a:gd name="connsiteY73" fmla="*/ 1819275 h 2077201"/>
              <a:gd name="connsiteX74" fmla="*/ 1543050 w 5792551"/>
              <a:gd name="connsiteY74" fmla="*/ 1828800 h 2077201"/>
              <a:gd name="connsiteX75" fmla="*/ 1209675 w 5792551"/>
              <a:gd name="connsiteY75" fmla="*/ 1847850 h 2077201"/>
              <a:gd name="connsiteX76" fmla="*/ 1114425 w 5792551"/>
              <a:gd name="connsiteY76" fmla="*/ 1857375 h 2077201"/>
              <a:gd name="connsiteX77" fmla="*/ 1057275 w 5792551"/>
              <a:gd name="connsiteY77" fmla="*/ 1876425 h 2077201"/>
              <a:gd name="connsiteX78" fmla="*/ 1009650 w 5792551"/>
              <a:gd name="connsiteY78" fmla="*/ 1885950 h 2077201"/>
              <a:gd name="connsiteX79" fmla="*/ 714375 w 5792551"/>
              <a:gd name="connsiteY79" fmla="*/ 1924050 h 2077201"/>
              <a:gd name="connsiteX80" fmla="*/ 552450 w 5792551"/>
              <a:gd name="connsiteY80" fmla="*/ 1962150 h 2077201"/>
              <a:gd name="connsiteX81" fmla="*/ 485775 w 5792551"/>
              <a:gd name="connsiteY81" fmla="*/ 1990725 h 2077201"/>
              <a:gd name="connsiteX82" fmla="*/ 438150 w 5792551"/>
              <a:gd name="connsiteY82" fmla="*/ 2000250 h 2077201"/>
              <a:gd name="connsiteX83" fmla="*/ 409575 w 5792551"/>
              <a:gd name="connsiteY83" fmla="*/ 2009775 h 2077201"/>
              <a:gd name="connsiteX84" fmla="*/ 361950 w 5792551"/>
              <a:gd name="connsiteY84" fmla="*/ 2019300 h 2077201"/>
              <a:gd name="connsiteX85" fmla="*/ 323850 w 5792551"/>
              <a:gd name="connsiteY85" fmla="*/ 2028825 h 2077201"/>
              <a:gd name="connsiteX86" fmla="*/ 276225 w 5792551"/>
              <a:gd name="connsiteY86" fmla="*/ 2038350 h 2077201"/>
              <a:gd name="connsiteX87" fmla="*/ 219075 w 5792551"/>
              <a:gd name="connsiteY87" fmla="*/ 2057400 h 2077201"/>
              <a:gd name="connsiteX88" fmla="*/ 190500 w 5792551"/>
              <a:gd name="connsiteY88" fmla="*/ 2066925 h 2077201"/>
              <a:gd name="connsiteX89" fmla="*/ 0 w 5792551"/>
              <a:gd name="connsiteY89" fmla="*/ 2076450 h 207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792551" h="2077201">
                <a:moveTo>
                  <a:pt x="66675" y="876300"/>
                </a:moveTo>
                <a:cubicBezTo>
                  <a:pt x="92992" y="874107"/>
                  <a:pt x="242902" y="862248"/>
                  <a:pt x="276225" y="857250"/>
                </a:cubicBezTo>
                <a:cubicBezTo>
                  <a:pt x="355785" y="845316"/>
                  <a:pt x="405803" y="828080"/>
                  <a:pt x="485775" y="809625"/>
                </a:cubicBezTo>
                <a:cubicBezTo>
                  <a:pt x="530070" y="799403"/>
                  <a:pt x="574961" y="791822"/>
                  <a:pt x="619125" y="781050"/>
                </a:cubicBezTo>
                <a:cubicBezTo>
                  <a:pt x="705162" y="760065"/>
                  <a:pt x="790657" y="736913"/>
                  <a:pt x="876300" y="714375"/>
                </a:cubicBezTo>
                <a:cubicBezTo>
                  <a:pt x="911309" y="705162"/>
                  <a:pt x="944883" y="686587"/>
                  <a:pt x="981075" y="685800"/>
                </a:cubicBezTo>
                <a:lnTo>
                  <a:pt x="1419225" y="676275"/>
                </a:lnTo>
                <a:lnTo>
                  <a:pt x="2066925" y="647700"/>
                </a:lnTo>
                <a:cubicBezTo>
                  <a:pt x="2130425" y="631825"/>
                  <a:pt x="2193092" y="612137"/>
                  <a:pt x="2257425" y="600075"/>
                </a:cubicBezTo>
                <a:cubicBezTo>
                  <a:pt x="2448696" y="564212"/>
                  <a:pt x="2493873" y="564136"/>
                  <a:pt x="2657475" y="552450"/>
                </a:cubicBezTo>
                <a:cubicBezTo>
                  <a:pt x="2765238" y="532857"/>
                  <a:pt x="2771986" y="530648"/>
                  <a:pt x="2886075" y="514350"/>
                </a:cubicBezTo>
                <a:cubicBezTo>
                  <a:pt x="2933639" y="507555"/>
                  <a:pt x="2981641" y="503684"/>
                  <a:pt x="3028950" y="495300"/>
                </a:cubicBezTo>
                <a:cubicBezTo>
                  <a:pt x="3232519" y="459224"/>
                  <a:pt x="3443416" y="449297"/>
                  <a:pt x="3638550" y="381000"/>
                </a:cubicBezTo>
                <a:cubicBezTo>
                  <a:pt x="3702050" y="358775"/>
                  <a:pt x="3764835" y="334392"/>
                  <a:pt x="3829050" y="314325"/>
                </a:cubicBezTo>
                <a:cubicBezTo>
                  <a:pt x="3878510" y="298869"/>
                  <a:pt x="3984197" y="276161"/>
                  <a:pt x="4038600" y="266700"/>
                </a:cubicBezTo>
                <a:cubicBezTo>
                  <a:pt x="4079743" y="259545"/>
                  <a:pt x="4121380" y="255346"/>
                  <a:pt x="4162425" y="247650"/>
                </a:cubicBezTo>
                <a:cubicBezTo>
                  <a:pt x="4223016" y="236289"/>
                  <a:pt x="4283331" y="223412"/>
                  <a:pt x="4343400" y="209550"/>
                </a:cubicBezTo>
                <a:cubicBezTo>
                  <a:pt x="4407178" y="194832"/>
                  <a:pt x="4468793" y="168660"/>
                  <a:pt x="4533900" y="161925"/>
                </a:cubicBezTo>
                <a:lnTo>
                  <a:pt x="4810125" y="133350"/>
                </a:lnTo>
                <a:cubicBezTo>
                  <a:pt x="4845020" y="129861"/>
                  <a:pt x="4880183" y="128785"/>
                  <a:pt x="4914900" y="123825"/>
                </a:cubicBezTo>
                <a:cubicBezTo>
                  <a:pt x="5098638" y="97577"/>
                  <a:pt x="5003436" y="107576"/>
                  <a:pt x="5200650" y="95250"/>
                </a:cubicBezTo>
                <a:cubicBezTo>
                  <a:pt x="5389897" y="60841"/>
                  <a:pt x="5224638" y="88394"/>
                  <a:pt x="5391150" y="66675"/>
                </a:cubicBezTo>
                <a:cubicBezTo>
                  <a:pt x="5435674" y="60868"/>
                  <a:pt x="5480210" y="55007"/>
                  <a:pt x="5524500" y="47625"/>
                </a:cubicBezTo>
                <a:cubicBezTo>
                  <a:pt x="5543550" y="44450"/>
                  <a:pt x="5562531" y="40831"/>
                  <a:pt x="5581650" y="38100"/>
                </a:cubicBezTo>
                <a:cubicBezTo>
                  <a:pt x="5678250" y="24300"/>
                  <a:pt x="5631668" y="34201"/>
                  <a:pt x="5715000" y="19050"/>
                </a:cubicBezTo>
                <a:cubicBezTo>
                  <a:pt x="5730928" y="16154"/>
                  <a:pt x="5746919" y="13452"/>
                  <a:pt x="5762625" y="9525"/>
                </a:cubicBezTo>
                <a:cubicBezTo>
                  <a:pt x="5772365" y="7090"/>
                  <a:pt x="5781675" y="3175"/>
                  <a:pt x="5791200" y="0"/>
                </a:cubicBezTo>
                <a:cubicBezTo>
                  <a:pt x="5788025" y="31750"/>
                  <a:pt x="5788248" y="64026"/>
                  <a:pt x="5781675" y="95250"/>
                </a:cubicBezTo>
                <a:cubicBezTo>
                  <a:pt x="5775470" y="124725"/>
                  <a:pt x="5762625" y="152400"/>
                  <a:pt x="5753100" y="180975"/>
                </a:cubicBezTo>
                <a:lnTo>
                  <a:pt x="5743575" y="209550"/>
                </a:lnTo>
                <a:cubicBezTo>
                  <a:pt x="5746750" y="288925"/>
                  <a:pt x="5747986" y="368401"/>
                  <a:pt x="5753100" y="447675"/>
                </a:cubicBezTo>
                <a:cubicBezTo>
                  <a:pt x="5754772" y="473586"/>
                  <a:pt x="5767652" y="525461"/>
                  <a:pt x="5772150" y="552450"/>
                </a:cubicBezTo>
                <a:cubicBezTo>
                  <a:pt x="5775841" y="574595"/>
                  <a:pt x="5778500" y="596900"/>
                  <a:pt x="5781675" y="619125"/>
                </a:cubicBezTo>
                <a:cubicBezTo>
                  <a:pt x="5784850" y="695325"/>
                  <a:pt x="5791200" y="771459"/>
                  <a:pt x="5791200" y="847725"/>
                </a:cubicBezTo>
                <a:cubicBezTo>
                  <a:pt x="5791200" y="885957"/>
                  <a:pt x="5797843" y="927380"/>
                  <a:pt x="5781675" y="962025"/>
                </a:cubicBezTo>
                <a:cubicBezTo>
                  <a:pt x="5772668" y="981325"/>
                  <a:pt x="5742788" y="979642"/>
                  <a:pt x="5724525" y="990600"/>
                </a:cubicBezTo>
                <a:cubicBezTo>
                  <a:pt x="5655135" y="1032234"/>
                  <a:pt x="5718992" y="1011033"/>
                  <a:pt x="5648325" y="1028700"/>
                </a:cubicBezTo>
                <a:cubicBezTo>
                  <a:pt x="5616116" y="1048026"/>
                  <a:pt x="5590112" y="1067066"/>
                  <a:pt x="5553075" y="1076325"/>
                </a:cubicBezTo>
                <a:cubicBezTo>
                  <a:pt x="5531295" y="1081770"/>
                  <a:pt x="5508545" y="1082159"/>
                  <a:pt x="5486400" y="1085850"/>
                </a:cubicBezTo>
                <a:cubicBezTo>
                  <a:pt x="5451385" y="1091686"/>
                  <a:pt x="5416803" y="1100146"/>
                  <a:pt x="5381625" y="1104900"/>
                </a:cubicBezTo>
                <a:cubicBezTo>
                  <a:pt x="5138519" y="1137752"/>
                  <a:pt x="5160063" y="1132233"/>
                  <a:pt x="4933950" y="1143000"/>
                </a:cubicBezTo>
                <a:cubicBezTo>
                  <a:pt x="4771381" y="1161063"/>
                  <a:pt x="4919180" y="1139814"/>
                  <a:pt x="4781550" y="1171575"/>
                </a:cubicBezTo>
                <a:cubicBezTo>
                  <a:pt x="4754138" y="1177901"/>
                  <a:pt x="4683206" y="1186378"/>
                  <a:pt x="4657725" y="1190625"/>
                </a:cubicBezTo>
                <a:cubicBezTo>
                  <a:pt x="4641756" y="1193287"/>
                  <a:pt x="4625719" y="1195890"/>
                  <a:pt x="4610100" y="1200150"/>
                </a:cubicBezTo>
                <a:cubicBezTo>
                  <a:pt x="4590727" y="1205434"/>
                  <a:pt x="4572676" y="1215443"/>
                  <a:pt x="4552950" y="1219200"/>
                </a:cubicBezTo>
                <a:cubicBezTo>
                  <a:pt x="4504965" y="1228340"/>
                  <a:pt x="4383992" y="1241148"/>
                  <a:pt x="4324350" y="1247775"/>
                </a:cubicBezTo>
                <a:cubicBezTo>
                  <a:pt x="4298950" y="1254125"/>
                  <a:pt x="4273324" y="1259632"/>
                  <a:pt x="4248150" y="1266825"/>
                </a:cubicBezTo>
                <a:cubicBezTo>
                  <a:pt x="4228842" y="1272342"/>
                  <a:pt x="4210481" y="1281005"/>
                  <a:pt x="4191000" y="1285875"/>
                </a:cubicBezTo>
                <a:cubicBezTo>
                  <a:pt x="4172264" y="1290559"/>
                  <a:pt x="4152900" y="1292225"/>
                  <a:pt x="4133850" y="1295400"/>
                </a:cubicBezTo>
                <a:cubicBezTo>
                  <a:pt x="3979078" y="1364188"/>
                  <a:pt x="4110346" y="1309142"/>
                  <a:pt x="3990975" y="1352550"/>
                </a:cubicBezTo>
                <a:cubicBezTo>
                  <a:pt x="3974907" y="1358393"/>
                  <a:pt x="3959727" y="1366687"/>
                  <a:pt x="3943350" y="1371600"/>
                </a:cubicBezTo>
                <a:cubicBezTo>
                  <a:pt x="3927843" y="1376252"/>
                  <a:pt x="3911500" y="1377485"/>
                  <a:pt x="3895725" y="1381125"/>
                </a:cubicBezTo>
                <a:cubicBezTo>
                  <a:pt x="3774903" y="1409007"/>
                  <a:pt x="3863917" y="1395243"/>
                  <a:pt x="3733800" y="1409700"/>
                </a:cubicBezTo>
                <a:cubicBezTo>
                  <a:pt x="3708400" y="1416050"/>
                  <a:pt x="3683425" y="1424446"/>
                  <a:pt x="3657600" y="1428750"/>
                </a:cubicBezTo>
                <a:cubicBezTo>
                  <a:pt x="3381297" y="1474800"/>
                  <a:pt x="3533721" y="1443997"/>
                  <a:pt x="3362325" y="1466850"/>
                </a:cubicBezTo>
                <a:cubicBezTo>
                  <a:pt x="3343182" y="1469402"/>
                  <a:pt x="3324263" y="1473438"/>
                  <a:pt x="3305175" y="1476375"/>
                </a:cubicBezTo>
                <a:cubicBezTo>
                  <a:pt x="3237444" y="1486795"/>
                  <a:pt x="3215810" y="1486810"/>
                  <a:pt x="3143250" y="1504950"/>
                </a:cubicBezTo>
                <a:cubicBezTo>
                  <a:pt x="3117850" y="1511300"/>
                  <a:pt x="3092875" y="1519696"/>
                  <a:pt x="3067050" y="1524000"/>
                </a:cubicBezTo>
                <a:cubicBezTo>
                  <a:pt x="3035576" y="1529246"/>
                  <a:pt x="3003550" y="1530350"/>
                  <a:pt x="2971800" y="1533525"/>
                </a:cubicBezTo>
                <a:cubicBezTo>
                  <a:pt x="2921000" y="1546225"/>
                  <a:pt x="2869749" y="1557240"/>
                  <a:pt x="2819400" y="1571625"/>
                </a:cubicBezTo>
                <a:cubicBezTo>
                  <a:pt x="2797175" y="1577975"/>
                  <a:pt x="2774817" y="1583877"/>
                  <a:pt x="2752725" y="1590675"/>
                </a:cubicBezTo>
                <a:cubicBezTo>
                  <a:pt x="2733533" y="1596580"/>
                  <a:pt x="2715301" y="1605968"/>
                  <a:pt x="2695575" y="1609725"/>
                </a:cubicBezTo>
                <a:cubicBezTo>
                  <a:pt x="2648377" y="1618715"/>
                  <a:pt x="2600404" y="1623050"/>
                  <a:pt x="2552700" y="1628775"/>
                </a:cubicBezTo>
                <a:cubicBezTo>
                  <a:pt x="2515969" y="1633183"/>
                  <a:pt x="2432146" y="1638960"/>
                  <a:pt x="2390775" y="1647825"/>
                </a:cubicBezTo>
                <a:cubicBezTo>
                  <a:pt x="2368174" y="1652668"/>
                  <a:pt x="2346524" y="1661269"/>
                  <a:pt x="2324100" y="1666875"/>
                </a:cubicBezTo>
                <a:cubicBezTo>
                  <a:pt x="2308394" y="1670802"/>
                  <a:pt x="2292094" y="1672140"/>
                  <a:pt x="2276475" y="1676400"/>
                </a:cubicBezTo>
                <a:cubicBezTo>
                  <a:pt x="2257102" y="1681684"/>
                  <a:pt x="2238806" y="1690580"/>
                  <a:pt x="2219325" y="1695450"/>
                </a:cubicBezTo>
                <a:cubicBezTo>
                  <a:pt x="2175082" y="1706511"/>
                  <a:pt x="2129675" y="1710915"/>
                  <a:pt x="2085975" y="1724025"/>
                </a:cubicBezTo>
                <a:cubicBezTo>
                  <a:pt x="2066741" y="1729795"/>
                  <a:pt x="2047696" y="1736213"/>
                  <a:pt x="2028825" y="1743075"/>
                </a:cubicBezTo>
                <a:cubicBezTo>
                  <a:pt x="2012757" y="1748918"/>
                  <a:pt x="1997843" y="1758209"/>
                  <a:pt x="1981200" y="1762125"/>
                </a:cubicBezTo>
                <a:cubicBezTo>
                  <a:pt x="1918578" y="1776860"/>
                  <a:pt x="1862228" y="1780366"/>
                  <a:pt x="1800225" y="1790700"/>
                </a:cubicBezTo>
                <a:cubicBezTo>
                  <a:pt x="1784256" y="1793362"/>
                  <a:pt x="1768528" y="1797329"/>
                  <a:pt x="1752600" y="1800225"/>
                </a:cubicBezTo>
                <a:cubicBezTo>
                  <a:pt x="1733599" y="1803680"/>
                  <a:pt x="1714451" y="1806295"/>
                  <a:pt x="1695450" y="1809750"/>
                </a:cubicBezTo>
                <a:cubicBezTo>
                  <a:pt x="1679522" y="1812646"/>
                  <a:pt x="1663889" y="1817267"/>
                  <a:pt x="1647825" y="1819275"/>
                </a:cubicBezTo>
                <a:cubicBezTo>
                  <a:pt x="1613027" y="1823625"/>
                  <a:pt x="1577998" y="1825888"/>
                  <a:pt x="1543050" y="1828800"/>
                </a:cubicBezTo>
                <a:cubicBezTo>
                  <a:pt x="1382262" y="1842199"/>
                  <a:pt x="1405257" y="1838960"/>
                  <a:pt x="1209675" y="1847850"/>
                </a:cubicBezTo>
                <a:cubicBezTo>
                  <a:pt x="1177925" y="1851025"/>
                  <a:pt x="1145787" y="1851495"/>
                  <a:pt x="1114425" y="1857375"/>
                </a:cubicBezTo>
                <a:cubicBezTo>
                  <a:pt x="1094688" y="1861076"/>
                  <a:pt x="1076648" y="1871141"/>
                  <a:pt x="1057275" y="1876425"/>
                </a:cubicBezTo>
                <a:cubicBezTo>
                  <a:pt x="1041656" y="1880685"/>
                  <a:pt x="1025578" y="1883054"/>
                  <a:pt x="1009650" y="1885950"/>
                </a:cubicBezTo>
                <a:cubicBezTo>
                  <a:pt x="813810" y="1921557"/>
                  <a:pt x="894288" y="1911199"/>
                  <a:pt x="714375" y="1924050"/>
                </a:cubicBezTo>
                <a:cubicBezTo>
                  <a:pt x="687746" y="1929756"/>
                  <a:pt x="598412" y="1943765"/>
                  <a:pt x="552450" y="1962150"/>
                </a:cubicBezTo>
                <a:cubicBezTo>
                  <a:pt x="529999" y="1971130"/>
                  <a:pt x="508714" y="1983079"/>
                  <a:pt x="485775" y="1990725"/>
                </a:cubicBezTo>
                <a:cubicBezTo>
                  <a:pt x="470416" y="1995845"/>
                  <a:pt x="453856" y="1996323"/>
                  <a:pt x="438150" y="2000250"/>
                </a:cubicBezTo>
                <a:cubicBezTo>
                  <a:pt x="428410" y="2002685"/>
                  <a:pt x="419315" y="2007340"/>
                  <a:pt x="409575" y="2009775"/>
                </a:cubicBezTo>
                <a:cubicBezTo>
                  <a:pt x="393869" y="2013702"/>
                  <a:pt x="377754" y="2015788"/>
                  <a:pt x="361950" y="2019300"/>
                </a:cubicBezTo>
                <a:cubicBezTo>
                  <a:pt x="349171" y="2022140"/>
                  <a:pt x="336629" y="2025985"/>
                  <a:pt x="323850" y="2028825"/>
                </a:cubicBezTo>
                <a:cubicBezTo>
                  <a:pt x="308046" y="2032337"/>
                  <a:pt x="291844" y="2034090"/>
                  <a:pt x="276225" y="2038350"/>
                </a:cubicBezTo>
                <a:cubicBezTo>
                  <a:pt x="256852" y="2043634"/>
                  <a:pt x="238125" y="2051050"/>
                  <a:pt x="219075" y="2057400"/>
                </a:cubicBezTo>
                <a:cubicBezTo>
                  <a:pt x="209550" y="2060575"/>
                  <a:pt x="200463" y="2065680"/>
                  <a:pt x="190500" y="2066925"/>
                </a:cubicBezTo>
                <a:cubicBezTo>
                  <a:pt x="76494" y="2081176"/>
                  <a:pt x="139898" y="2076450"/>
                  <a:pt x="0" y="2076450"/>
                </a:cubicBezTo>
              </a:path>
            </a:pathLst>
          </a:custGeom>
          <a:solidFill>
            <a:schemeClr val="accent4">
              <a:alpha val="27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C3E9232B-6A96-D98D-546E-900FA1C61BCF}"/>
              </a:ext>
            </a:extLst>
          </p:cNvPr>
          <p:cNvSpPr/>
          <p:nvPr/>
        </p:nvSpPr>
        <p:spPr>
          <a:xfrm>
            <a:off x="6132601" y="2476238"/>
            <a:ext cx="6078449" cy="1657702"/>
          </a:xfrm>
          <a:custGeom>
            <a:avLst/>
            <a:gdLst>
              <a:gd name="connsiteX0" fmla="*/ 1499 w 6078449"/>
              <a:gd name="connsiteY0" fmla="*/ 390525 h 1485989"/>
              <a:gd name="connsiteX1" fmla="*/ 11024 w 6078449"/>
              <a:gd name="connsiteY1" fmla="*/ 342900 h 1485989"/>
              <a:gd name="connsiteX2" fmla="*/ 1499 w 6078449"/>
              <a:gd name="connsiteY2" fmla="*/ 76200 h 1485989"/>
              <a:gd name="connsiteX3" fmla="*/ 11024 w 6078449"/>
              <a:gd name="connsiteY3" fmla="*/ 38100 h 1485989"/>
              <a:gd name="connsiteX4" fmla="*/ 439649 w 6078449"/>
              <a:gd name="connsiteY4" fmla="*/ 28575 h 1485989"/>
              <a:gd name="connsiteX5" fmla="*/ 773024 w 6078449"/>
              <a:gd name="connsiteY5" fmla="*/ 0 h 1485989"/>
              <a:gd name="connsiteX6" fmla="*/ 1306424 w 6078449"/>
              <a:gd name="connsiteY6" fmla="*/ 9525 h 1485989"/>
              <a:gd name="connsiteX7" fmla="*/ 1506449 w 6078449"/>
              <a:gd name="connsiteY7" fmla="*/ 28575 h 1485989"/>
              <a:gd name="connsiteX8" fmla="*/ 1611224 w 6078449"/>
              <a:gd name="connsiteY8" fmla="*/ 66675 h 1485989"/>
              <a:gd name="connsiteX9" fmla="*/ 1696949 w 6078449"/>
              <a:gd name="connsiteY9" fmla="*/ 85725 h 1485989"/>
              <a:gd name="connsiteX10" fmla="*/ 1896974 w 6078449"/>
              <a:gd name="connsiteY10" fmla="*/ 142875 h 1485989"/>
              <a:gd name="connsiteX11" fmla="*/ 2001749 w 6078449"/>
              <a:gd name="connsiteY11" fmla="*/ 161925 h 1485989"/>
              <a:gd name="connsiteX12" fmla="*/ 2077949 w 6078449"/>
              <a:gd name="connsiteY12" fmla="*/ 171450 h 1485989"/>
              <a:gd name="connsiteX13" fmla="*/ 2154149 w 6078449"/>
              <a:gd name="connsiteY13" fmla="*/ 190500 h 1485989"/>
              <a:gd name="connsiteX14" fmla="*/ 2354174 w 6078449"/>
              <a:gd name="connsiteY14" fmla="*/ 219075 h 1485989"/>
              <a:gd name="connsiteX15" fmla="*/ 2678024 w 6078449"/>
              <a:gd name="connsiteY15" fmla="*/ 276225 h 1485989"/>
              <a:gd name="connsiteX16" fmla="*/ 2868524 w 6078449"/>
              <a:gd name="connsiteY16" fmla="*/ 295275 h 1485989"/>
              <a:gd name="connsiteX17" fmla="*/ 3030449 w 6078449"/>
              <a:gd name="connsiteY17" fmla="*/ 314325 h 1485989"/>
              <a:gd name="connsiteX18" fmla="*/ 3211424 w 6078449"/>
              <a:gd name="connsiteY18" fmla="*/ 361950 h 1485989"/>
              <a:gd name="connsiteX19" fmla="*/ 3592424 w 6078449"/>
              <a:gd name="connsiteY19" fmla="*/ 428625 h 1485989"/>
              <a:gd name="connsiteX20" fmla="*/ 3754349 w 6078449"/>
              <a:gd name="connsiteY20" fmla="*/ 447675 h 1485989"/>
              <a:gd name="connsiteX21" fmla="*/ 3897224 w 6078449"/>
              <a:gd name="connsiteY21" fmla="*/ 466725 h 1485989"/>
              <a:gd name="connsiteX22" fmla="*/ 4001999 w 6078449"/>
              <a:gd name="connsiteY22" fmla="*/ 485775 h 1485989"/>
              <a:gd name="connsiteX23" fmla="*/ 4411574 w 6078449"/>
              <a:gd name="connsiteY23" fmla="*/ 504825 h 1485989"/>
              <a:gd name="connsiteX24" fmla="*/ 4554449 w 6078449"/>
              <a:gd name="connsiteY24" fmla="*/ 523875 h 1485989"/>
              <a:gd name="connsiteX25" fmla="*/ 4716374 w 6078449"/>
              <a:gd name="connsiteY25" fmla="*/ 542925 h 1485989"/>
              <a:gd name="connsiteX26" fmla="*/ 5030699 w 6078449"/>
              <a:gd name="connsiteY26" fmla="*/ 600075 h 1485989"/>
              <a:gd name="connsiteX27" fmla="*/ 5259299 w 6078449"/>
              <a:gd name="connsiteY27" fmla="*/ 657225 h 1485989"/>
              <a:gd name="connsiteX28" fmla="*/ 5383124 w 6078449"/>
              <a:gd name="connsiteY28" fmla="*/ 685800 h 1485989"/>
              <a:gd name="connsiteX29" fmla="*/ 5468849 w 6078449"/>
              <a:gd name="connsiteY29" fmla="*/ 704850 h 1485989"/>
              <a:gd name="connsiteX30" fmla="*/ 5649824 w 6078449"/>
              <a:gd name="connsiteY30" fmla="*/ 752475 h 1485989"/>
              <a:gd name="connsiteX31" fmla="*/ 5745074 w 6078449"/>
              <a:gd name="connsiteY31" fmla="*/ 781050 h 1485989"/>
              <a:gd name="connsiteX32" fmla="*/ 5840324 w 6078449"/>
              <a:gd name="connsiteY32" fmla="*/ 800100 h 1485989"/>
              <a:gd name="connsiteX33" fmla="*/ 5964149 w 6078449"/>
              <a:gd name="connsiteY33" fmla="*/ 838200 h 1485989"/>
              <a:gd name="connsiteX34" fmla="*/ 6078449 w 6078449"/>
              <a:gd name="connsiteY34" fmla="*/ 866775 h 1485989"/>
              <a:gd name="connsiteX35" fmla="*/ 6059399 w 6078449"/>
              <a:gd name="connsiteY35" fmla="*/ 1047750 h 1485989"/>
              <a:gd name="connsiteX36" fmla="*/ 6049874 w 6078449"/>
              <a:gd name="connsiteY36" fmla="*/ 1076325 h 1485989"/>
              <a:gd name="connsiteX37" fmla="*/ 6059399 w 6078449"/>
              <a:gd name="connsiteY37" fmla="*/ 1219200 h 1485989"/>
              <a:gd name="connsiteX38" fmla="*/ 6068924 w 6078449"/>
              <a:gd name="connsiteY38" fmla="*/ 1257300 h 1485989"/>
              <a:gd name="connsiteX39" fmla="*/ 6078449 w 6078449"/>
              <a:gd name="connsiteY39" fmla="*/ 1304925 h 1485989"/>
              <a:gd name="connsiteX40" fmla="*/ 6068924 w 6078449"/>
              <a:gd name="connsiteY40" fmla="*/ 1466850 h 1485989"/>
              <a:gd name="connsiteX41" fmla="*/ 6040349 w 6078449"/>
              <a:gd name="connsiteY41" fmla="*/ 1485900 h 1485989"/>
              <a:gd name="connsiteX42" fmla="*/ 5954624 w 6078449"/>
              <a:gd name="connsiteY42" fmla="*/ 1466850 h 1485989"/>
              <a:gd name="connsiteX43" fmla="*/ 5821274 w 6078449"/>
              <a:gd name="connsiteY43" fmla="*/ 1447800 h 1485989"/>
              <a:gd name="connsiteX44" fmla="*/ 5773649 w 6078449"/>
              <a:gd name="connsiteY44" fmla="*/ 1438275 h 1485989"/>
              <a:gd name="connsiteX45" fmla="*/ 5659349 w 6078449"/>
              <a:gd name="connsiteY45" fmla="*/ 1390650 h 1485989"/>
              <a:gd name="connsiteX46" fmla="*/ 5573624 w 6078449"/>
              <a:gd name="connsiteY46" fmla="*/ 1371600 h 1485989"/>
              <a:gd name="connsiteX47" fmla="*/ 5535524 w 6078449"/>
              <a:gd name="connsiteY47" fmla="*/ 1362075 h 1485989"/>
              <a:gd name="connsiteX48" fmla="*/ 5468849 w 6078449"/>
              <a:gd name="connsiteY48" fmla="*/ 1352550 h 1485989"/>
              <a:gd name="connsiteX49" fmla="*/ 5392649 w 6078449"/>
              <a:gd name="connsiteY49" fmla="*/ 1333500 h 1485989"/>
              <a:gd name="connsiteX50" fmla="*/ 5297399 w 6078449"/>
              <a:gd name="connsiteY50" fmla="*/ 1314450 h 1485989"/>
              <a:gd name="connsiteX51" fmla="*/ 5221199 w 6078449"/>
              <a:gd name="connsiteY51" fmla="*/ 1295400 h 1485989"/>
              <a:gd name="connsiteX52" fmla="*/ 5106899 w 6078449"/>
              <a:gd name="connsiteY52" fmla="*/ 1276350 h 1485989"/>
              <a:gd name="connsiteX53" fmla="*/ 5049749 w 6078449"/>
              <a:gd name="connsiteY53" fmla="*/ 1266825 h 1485989"/>
              <a:gd name="connsiteX54" fmla="*/ 4983074 w 6078449"/>
              <a:gd name="connsiteY54" fmla="*/ 1257300 h 1485989"/>
              <a:gd name="connsiteX55" fmla="*/ 4897349 w 6078449"/>
              <a:gd name="connsiteY55" fmla="*/ 1238250 h 1485989"/>
              <a:gd name="connsiteX56" fmla="*/ 4678274 w 6078449"/>
              <a:gd name="connsiteY56" fmla="*/ 1209675 h 1485989"/>
              <a:gd name="connsiteX57" fmla="*/ 4592549 w 6078449"/>
              <a:gd name="connsiteY57" fmla="*/ 1190625 h 1485989"/>
              <a:gd name="connsiteX58" fmla="*/ 4478249 w 6078449"/>
              <a:gd name="connsiteY58" fmla="*/ 1162050 h 1485989"/>
              <a:gd name="connsiteX59" fmla="*/ 4392524 w 6078449"/>
              <a:gd name="connsiteY59" fmla="*/ 1143000 h 1485989"/>
              <a:gd name="connsiteX60" fmla="*/ 4173449 w 6078449"/>
              <a:gd name="connsiteY60" fmla="*/ 1133475 h 1485989"/>
              <a:gd name="connsiteX61" fmla="*/ 4030574 w 6078449"/>
              <a:gd name="connsiteY61" fmla="*/ 1123950 h 1485989"/>
              <a:gd name="connsiteX62" fmla="*/ 3716249 w 6078449"/>
              <a:gd name="connsiteY62" fmla="*/ 1066800 h 1485989"/>
              <a:gd name="connsiteX63" fmla="*/ 3582899 w 6078449"/>
              <a:gd name="connsiteY63" fmla="*/ 1057275 h 1485989"/>
              <a:gd name="connsiteX64" fmla="*/ 3487649 w 6078449"/>
              <a:gd name="connsiteY64" fmla="*/ 1038225 h 1485989"/>
              <a:gd name="connsiteX65" fmla="*/ 3449549 w 6078449"/>
              <a:gd name="connsiteY65" fmla="*/ 1028700 h 1485989"/>
              <a:gd name="connsiteX66" fmla="*/ 3268574 w 6078449"/>
              <a:gd name="connsiteY66" fmla="*/ 1000125 h 1485989"/>
              <a:gd name="connsiteX67" fmla="*/ 3201899 w 6078449"/>
              <a:gd name="connsiteY67" fmla="*/ 990600 h 1485989"/>
              <a:gd name="connsiteX68" fmla="*/ 3116174 w 6078449"/>
              <a:gd name="connsiteY68" fmla="*/ 971550 h 1485989"/>
              <a:gd name="connsiteX69" fmla="*/ 2963774 w 6078449"/>
              <a:gd name="connsiteY69" fmla="*/ 942975 h 1485989"/>
              <a:gd name="connsiteX70" fmla="*/ 2878049 w 6078449"/>
              <a:gd name="connsiteY70" fmla="*/ 923925 h 1485989"/>
              <a:gd name="connsiteX71" fmla="*/ 2573249 w 6078449"/>
              <a:gd name="connsiteY71" fmla="*/ 838200 h 1485989"/>
              <a:gd name="connsiteX72" fmla="*/ 2325599 w 6078449"/>
              <a:gd name="connsiteY72" fmla="*/ 771525 h 1485989"/>
              <a:gd name="connsiteX73" fmla="*/ 2258924 w 6078449"/>
              <a:gd name="connsiteY73" fmla="*/ 762000 h 1485989"/>
              <a:gd name="connsiteX74" fmla="*/ 2201774 w 6078449"/>
              <a:gd name="connsiteY74" fmla="*/ 752475 h 1485989"/>
              <a:gd name="connsiteX75" fmla="*/ 2106524 w 6078449"/>
              <a:gd name="connsiteY75" fmla="*/ 733425 h 1485989"/>
              <a:gd name="connsiteX76" fmla="*/ 1839824 w 6078449"/>
              <a:gd name="connsiteY76" fmla="*/ 714375 h 1485989"/>
              <a:gd name="connsiteX77" fmla="*/ 1668374 w 6078449"/>
              <a:gd name="connsiteY77" fmla="*/ 695325 h 1485989"/>
              <a:gd name="connsiteX78" fmla="*/ 1496924 w 6078449"/>
              <a:gd name="connsiteY78" fmla="*/ 666750 h 1485989"/>
              <a:gd name="connsiteX79" fmla="*/ 1392149 w 6078449"/>
              <a:gd name="connsiteY79" fmla="*/ 647700 h 1485989"/>
              <a:gd name="connsiteX80" fmla="*/ 1334999 w 6078449"/>
              <a:gd name="connsiteY80" fmla="*/ 638175 h 1485989"/>
              <a:gd name="connsiteX81" fmla="*/ 1230224 w 6078449"/>
              <a:gd name="connsiteY81" fmla="*/ 609600 h 1485989"/>
              <a:gd name="connsiteX82" fmla="*/ 1163549 w 6078449"/>
              <a:gd name="connsiteY82" fmla="*/ 600075 h 1485989"/>
              <a:gd name="connsiteX83" fmla="*/ 1087349 w 6078449"/>
              <a:gd name="connsiteY83" fmla="*/ 581025 h 1485989"/>
              <a:gd name="connsiteX84" fmla="*/ 915899 w 6078449"/>
              <a:gd name="connsiteY84" fmla="*/ 552450 h 1485989"/>
              <a:gd name="connsiteX85" fmla="*/ 811124 w 6078449"/>
              <a:gd name="connsiteY85" fmla="*/ 533400 h 1485989"/>
              <a:gd name="connsiteX86" fmla="*/ 734924 w 6078449"/>
              <a:gd name="connsiteY86" fmla="*/ 514350 h 1485989"/>
              <a:gd name="connsiteX87" fmla="*/ 706349 w 6078449"/>
              <a:gd name="connsiteY87" fmla="*/ 504825 h 1485989"/>
              <a:gd name="connsiteX88" fmla="*/ 572999 w 6078449"/>
              <a:gd name="connsiteY88" fmla="*/ 485775 h 1485989"/>
              <a:gd name="connsiteX89" fmla="*/ 439649 w 6078449"/>
              <a:gd name="connsiteY89" fmla="*/ 466725 h 1485989"/>
              <a:gd name="connsiteX90" fmla="*/ 353924 w 6078449"/>
              <a:gd name="connsiteY90" fmla="*/ 447675 h 1485989"/>
              <a:gd name="connsiteX91" fmla="*/ 182474 w 6078449"/>
              <a:gd name="connsiteY91" fmla="*/ 419100 h 1485989"/>
              <a:gd name="connsiteX92" fmla="*/ 49124 w 6078449"/>
              <a:gd name="connsiteY92" fmla="*/ 400050 h 1485989"/>
              <a:gd name="connsiteX93" fmla="*/ 1499 w 6078449"/>
              <a:gd name="connsiteY93" fmla="*/ 390525 h 148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078449" h="1485989">
                <a:moveTo>
                  <a:pt x="1499" y="390525"/>
                </a:moveTo>
                <a:cubicBezTo>
                  <a:pt x="-4851" y="381000"/>
                  <a:pt x="11024" y="359089"/>
                  <a:pt x="11024" y="342900"/>
                </a:cubicBezTo>
                <a:cubicBezTo>
                  <a:pt x="11024" y="253943"/>
                  <a:pt x="1499" y="165157"/>
                  <a:pt x="1499" y="76200"/>
                </a:cubicBezTo>
                <a:cubicBezTo>
                  <a:pt x="1499" y="63109"/>
                  <a:pt x="-1990" y="39515"/>
                  <a:pt x="11024" y="38100"/>
                </a:cubicBezTo>
                <a:cubicBezTo>
                  <a:pt x="153097" y="22657"/>
                  <a:pt x="296774" y="31750"/>
                  <a:pt x="439649" y="28575"/>
                </a:cubicBezTo>
                <a:cubicBezTo>
                  <a:pt x="651991" y="2032"/>
                  <a:pt x="540924" y="12216"/>
                  <a:pt x="773024" y="0"/>
                </a:cubicBezTo>
                <a:lnTo>
                  <a:pt x="1306424" y="9525"/>
                </a:lnTo>
                <a:cubicBezTo>
                  <a:pt x="1324120" y="10053"/>
                  <a:pt x="1484448" y="26375"/>
                  <a:pt x="1506449" y="28575"/>
                </a:cubicBezTo>
                <a:cubicBezTo>
                  <a:pt x="1720725" y="89797"/>
                  <a:pt x="1470166" y="13778"/>
                  <a:pt x="1611224" y="66675"/>
                </a:cubicBezTo>
                <a:cubicBezTo>
                  <a:pt x="1633442" y="75007"/>
                  <a:pt x="1675552" y="79964"/>
                  <a:pt x="1696949" y="85725"/>
                </a:cubicBezTo>
                <a:cubicBezTo>
                  <a:pt x="1763908" y="103752"/>
                  <a:pt x="1828749" y="130471"/>
                  <a:pt x="1896974" y="142875"/>
                </a:cubicBezTo>
                <a:cubicBezTo>
                  <a:pt x="1931899" y="149225"/>
                  <a:pt x="1966686" y="156389"/>
                  <a:pt x="2001749" y="161925"/>
                </a:cubicBezTo>
                <a:cubicBezTo>
                  <a:pt x="2027033" y="165917"/>
                  <a:pt x="2052790" y="166733"/>
                  <a:pt x="2077949" y="171450"/>
                </a:cubicBezTo>
                <a:cubicBezTo>
                  <a:pt x="2103682" y="176275"/>
                  <a:pt x="2128354" y="186014"/>
                  <a:pt x="2154149" y="190500"/>
                </a:cubicBezTo>
                <a:cubicBezTo>
                  <a:pt x="2401269" y="233477"/>
                  <a:pt x="2215424" y="193059"/>
                  <a:pt x="2354174" y="219075"/>
                </a:cubicBezTo>
                <a:cubicBezTo>
                  <a:pt x="2486574" y="243900"/>
                  <a:pt x="2509581" y="255170"/>
                  <a:pt x="2678024" y="276225"/>
                </a:cubicBezTo>
                <a:cubicBezTo>
                  <a:pt x="2812962" y="293092"/>
                  <a:pt x="2697646" y="279741"/>
                  <a:pt x="2868524" y="295275"/>
                </a:cubicBezTo>
                <a:cubicBezTo>
                  <a:pt x="2890685" y="297290"/>
                  <a:pt x="2999329" y="307144"/>
                  <a:pt x="3030449" y="314325"/>
                </a:cubicBezTo>
                <a:cubicBezTo>
                  <a:pt x="3091230" y="328351"/>
                  <a:pt x="3150531" y="348418"/>
                  <a:pt x="3211424" y="361950"/>
                </a:cubicBezTo>
                <a:cubicBezTo>
                  <a:pt x="3349367" y="392604"/>
                  <a:pt x="3458007" y="411281"/>
                  <a:pt x="3592424" y="428625"/>
                </a:cubicBezTo>
                <a:cubicBezTo>
                  <a:pt x="3646324" y="435580"/>
                  <a:pt x="3700421" y="440934"/>
                  <a:pt x="3754349" y="447675"/>
                </a:cubicBezTo>
                <a:cubicBezTo>
                  <a:pt x="3802024" y="453634"/>
                  <a:pt x="3849736" y="459419"/>
                  <a:pt x="3897224" y="466725"/>
                </a:cubicBezTo>
                <a:cubicBezTo>
                  <a:pt x="3932309" y="472123"/>
                  <a:pt x="3966719" y="481855"/>
                  <a:pt x="4001999" y="485775"/>
                </a:cubicBezTo>
                <a:cubicBezTo>
                  <a:pt x="4083817" y="494866"/>
                  <a:pt x="4366787" y="503166"/>
                  <a:pt x="4411574" y="504825"/>
                </a:cubicBezTo>
                <a:lnTo>
                  <a:pt x="4554449" y="523875"/>
                </a:lnTo>
                <a:cubicBezTo>
                  <a:pt x="4608377" y="530616"/>
                  <a:pt x="4662802" y="533779"/>
                  <a:pt x="4716374" y="542925"/>
                </a:cubicBezTo>
                <a:cubicBezTo>
                  <a:pt x="5135046" y="614406"/>
                  <a:pt x="4807803" y="575309"/>
                  <a:pt x="5030699" y="600075"/>
                </a:cubicBezTo>
                <a:lnTo>
                  <a:pt x="5259299" y="657225"/>
                </a:lnTo>
                <a:cubicBezTo>
                  <a:pt x="5300459" y="667237"/>
                  <a:pt x="5341818" y="676412"/>
                  <a:pt x="5383124" y="685800"/>
                </a:cubicBezTo>
                <a:cubicBezTo>
                  <a:pt x="5411668" y="692287"/>
                  <a:pt x="5440541" y="697400"/>
                  <a:pt x="5468849" y="704850"/>
                </a:cubicBezTo>
                <a:cubicBezTo>
                  <a:pt x="5529174" y="720725"/>
                  <a:pt x="5590646" y="732749"/>
                  <a:pt x="5649824" y="752475"/>
                </a:cubicBezTo>
                <a:cubicBezTo>
                  <a:pt x="5683276" y="763626"/>
                  <a:pt x="5708000" y="772327"/>
                  <a:pt x="5745074" y="781050"/>
                </a:cubicBezTo>
                <a:cubicBezTo>
                  <a:pt x="5776592" y="788466"/>
                  <a:pt x="5809607" y="789861"/>
                  <a:pt x="5840324" y="800100"/>
                </a:cubicBezTo>
                <a:cubicBezTo>
                  <a:pt x="5895392" y="818456"/>
                  <a:pt x="5905803" y="822846"/>
                  <a:pt x="5964149" y="838200"/>
                </a:cubicBezTo>
                <a:cubicBezTo>
                  <a:pt x="6002129" y="848195"/>
                  <a:pt x="6078449" y="866775"/>
                  <a:pt x="6078449" y="866775"/>
                </a:cubicBezTo>
                <a:cubicBezTo>
                  <a:pt x="6072099" y="927100"/>
                  <a:pt x="6067595" y="987648"/>
                  <a:pt x="6059399" y="1047750"/>
                </a:cubicBezTo>
                <a:cubicBezTo>
                  <a:pt x="6058042" y="1057698"/>
                  <a:pt x="6049874" y="1066285"/>
                  <a:pt x="6049874" y="1076325"/>
                </a:cubicBezTo>
                <a:cubicBezTo>
                  <a:pt x="6049874" y="1124056"/>
                  <a:pt x="6054402" y="1171732"/>
                  <a:pt x="6059399" y="1219200"/>
                </a:cubicBezTo>
                <a:cubicBezTo>
                  <a:pt x="6060769" y="1232219"/>
                  <a:pt x="6066084" y="1244521"/>
                  <a:pt x="6068924" y="1257300"/>
                </a:cubicBezTo>
                <a:cubicBezTo>
                  <a:pt x="6072436" y="1273104"/>
                  <a:pt x="6075274" y="1289050"/>
                  <a:pt x="6078449" y="1304925"/>
                </a:cubicBezTo>
                <a:cubicBezTo>
                  <a:pt x="6075274" y="1358900"/>
                  <a:pt x="6080063" y="1413941"/>
                  <a:pt x="6068924" y="1466850"/>
                </a:cubicBezTo>
                <a:cubicBezTo>
                  <a:pt x="6066566" y="1478052"/>
                  <a:pt x="6051708" y="1484480"/>
                  <a:pt x="6040349" y="1485900"/>
                </a:cubicBezTo>
                <a:cubicBezTo>
                  <a:pt x="6028247" y="1487413"/>
                  <a:pt x="5969326" y="1469300"/>
                  <a:pt x="5954624" y="1466850"/>
                </a:cubicBezTo>
                <a:cubicBezTo>
                  <a:pt x="5706225" y="1425450"/>
                  <a:pt x="6019135" y="1483775"/>
                  <a:pt x="5821274" y="1447800"/>
                </a:cubicBezTo>
                <a:cubicBezTo>
                  <a:pt x="5805346" y="1444904"/>
                  <a:pt x="5789122" y="1443036"/>
                  <a:pt x="5773649" y="1438275"/>
                </a:cubicBezTo>
                <a:cubicBezTo>
                  <a:pt x="5552380" y="1370192"/>
                  <a:pt x="5790686" y="1439901"/>
                  <a:pt x="5659349" y="1390650"/>
                </a:cubicBezTo>
                <a:cubicBezTo>
                  <a:pt x="5642455" y="1384315"/>
                  <a:pt x="5588437" y="1374892"/>
                  <a:pt x="5573624" y="1371600"/>
                </a:cubicBezTo>
                <a:cubicBezTo>
                  <a:pt x="5560845" y="1368760"/>
                  <a:pt x="5548404" y="1364417"/>
                  <a:pt x="5535524" y="1362075"/>
                </a:cubicBezTo>
                <a:cubicBezTo>
                  <a:pt x="5513435" y="1358059"/>
                  <a:pt x="5490864" y="1356953"/>
                  <a:pt x="5468849" y="1352550"/>
                </a:cubicBezTo>
                <a:cubicBezTo>
                  <a:pt x="5443176" y="1347415"/>
                  <a:pt x="5418207" y="1339180"/>
                  <a:pt x="5392649" y="1333500"/>
                </a:cubicBezTo>
                <a:cubicBezTo>
                  <a:pt x="5361041" y="1326476"/>
                  <a:pt x="5329007" y="1321474"/>
                  <a:pt x="5297399" y="1314450"/>
                </a:cubicBezTo>
                <a:cubicBezTo>
                  <a:pt x="5271841" y="1308770"/>
                  <a:pt x="5246872" y="1300535"/>
                  <a:pt x="5221199" y="1295400"/>
                </a:cubicBezTo>
                <a:cubicBezTo>
                  <a:pt x="5183324" y="1287825"/>
                  <a:pt x="5144999" y="1282700"/>
                  <a:pt x="5106899" y="1276350"/>
                </a:cubicBezTo>
                <a:cubicBezTo>
                  <a:pt x="5087849" y="1273175"/>
                  <a:pt x="5068868" y="1269556"/>
                  <a:pt x="5049749" y="1266825"/>
                </a:cubicBezTo>
                <a:cubicBezTo>
                  <a:pt x="5027524" y="1263650"/>
                  <a:pt x="5005140" y="1261437"/>
                  <a:pt x="4983074" y="1257300"/>
                </a:cubicBezTo>
                <a:cubicBezTo>
                  <a:pt x="4954303" y="1251905"/>
                  <a:pt x="4926223" y="1243062"/>
                  <a:pt x="4897349" y="1238250"/>
                </a:cubicBezTo>
                <a:cubicBezTo>
                  <a:pt x="4813309" y="1224243"/>
                  <a:pt x="4767759" y="1232046"/>
                  <a:pt x="4678274" y="1209675"/>
                </a:cubicBezTo>
                <a:cubicBezTo>
                  <a:pt x="4507133" y="1166890"/>
                  <a:pt x="4798119" y="1238994"/>
                  <a:pt x="4592549" y="1190625"/>
                </a:cubicBezTo>
                <a:cubicBezTo>
                  <a:pt x="4554320" y="1181630"/>
                  <a:pt x="4516454" y="1171146"/>
                  <a:pt x="4478249" y="1162050"/>
                </a:cubicBezTo>
                <a:cubicBezTo>
                  <a:pt x="4449773" y="1155270"/>
                  <a:pt x="4421668" y="1145732"/>
                  <a:pt x="4392524" y="1143000"/>
                </a:cubicBezTo>
                <a:cubicBezTo>
                  <a:pt x="4319749" y="1136177"/>
                  <a:pt x="4246442" y="1137317"/>
                  <a:pt x="4173449" y="1133475"/>
                </a:cubicBezTo>
                <a:cubicBezTo>
                  <a:pt x="4125784" y="1130966"/>
                  <a:pt x="4078199" y="1127125"/>
                  <a:pt x="4030574" y="1123950"/>
                </a:cubicBezTo>
                <a:cubicBezTo>
                  <a:pt x="3939155" y="1105666"/>
                  <a:pt x="3813776" y="1077636"/>
                  <a:pt x="3716249" y="1066800"/>
                </a:cubicBezTo>
                <a:cubicBezTo>
                  <a:pt x="3671958" y="1061879"/>
                  <a:pt x="3627349" y="1060450"/>
                  <a:pt x="3582899" y="1057275"/>
                </a:cubicBezTo>
                <a:lnTo>
                  <a:pt x="3487649" y="1038225"/>
                </a:lnTo>
                <a:cubicBezTo>
                  <a:pt x="3474849" y="1035482"/>
                  <a:pt x="3462446" y="1030943"/>
                  <a:pt x="3449549" y="1028700"/>
                </a:cubicBezTo>
                <a:cubicBezTo>
                  <a:pt x="3389380" y="1018236"/>
                  <a:pt x="3329033" y="1008762"/>
                  <a:pt x="3268574" y="1000125"/>
                </a:cubicBezTo>
                <a:cubicBezTo>
                  <a:pt x="3246349" y="996950"/>
                  <a:pt x="3223965" y="994737"/>
                  <a:pt x="3201899" y="990600"/>
                </a:cubicBezTo>
                <a:cubicBezTo>
                  <a:pt x="3173128" y="985205"/>
                  <a:pt x="3144878" y="977291"/>
                  <a:pt x="3116174" y="971550"/>
                </a:cubicBezTo>
                <a:cubicBezTo>
                  <a:pt x="3022595" y="952834"/>
                  <a:pt x="3033837" y="957988"/>
                  <a:pt x="2963774" y="942975"/>
                </a:cubicBezTo>
                <a:cubicBezTo>
                  <a:pt x="2935152" y="936842"/>
                  <a:pt x="2906132" y="932185"/>
                  <a:pt x="2878049" y="923925"/>
                </a:cubicBezTo>
                <a:cubicBezTo>
                  <a:pt x="2574137" y="834539"/>
                  <a:pt x="2734388" y="861220"/>
                  <a:pt x="2573249" y="838200"/>
                </a:cubicBezTo>
                <a:cubicBezTo>
                  <a:pt x="2457327" y="799559"/>
                  <a:pt x="2475595" y="802774"/>
                  <a:pt x="2325599" y="771525"/>
                </a:cubicBezTo>
                <a:cubicBezTo>
                  <a:pt x="2303620" y="766946"/>
                  <a:pt x="2281114" y="765414"/>
                  <a:pt x="2258924" y="762000"/>
                </a:cubicBezTo>
                <a:cubicBezTo>
                  <a:pt x="2239836" y="759063"/>
                  <a:pt x="2220756" y="756034"/>
                  <a:pt x="2201774" y="752475"/>
                </a:cubicBezTo>
                <a:cubicBezTo>
                  <a:pt x="2169950" y="746508"/>
                  <a:pt x="2138545" y="738228"/>
                  <a:pt x="2106524" y="733425"/>
                </a:cubicBezTo>
                <a:cubicBezTo>
                  <a:pt x="2021249" y="720634"/>
                  <a:pt x="1923074" y="721313"/>
                  <a:pt x="1839824" y="714375"/>
                </a:cubicBezTo>
                <a:cubicBezTo>
                  <a:pt x="1782521" y="709600"/>
                  <a:pt x="1725329" y="703235"/>
                  <a:pt x="1668374" y="695325"/>
                </a:cubicBezTo>
                <a:cubicBezTo>
                  <a:pt x="1610987" y="687355"/>
                  <a:pt x="1554074" y="676275"/>
                  <a:pt x="1496924" y="666750"/>
                </a:cubicBezTo>
                <a:cubicBezTo>
                  <a:pt x="1328519" y="638683"/>
                  <a:pt x="1538587" y="674325"/>
                  <a:pt x="1392149" y="647700"/>
                </a:cubicBezTo>
                <a:cubicBezTo>
                  <a:pt x="1373148" y="644245"/>
                  <a:pt x="1353798" y="642598"/>
                  <a:pt x="1334999" y="638175"/>
                </a:cubicBezTo>
                <a:cubicBezTo>
                  <a:pt x="1299761" y="629884"/>
                  <a:pt x="1265563" y="617453"/>
                  <a:pt x="1230224" y="609600"/>
                </a:cubicBezTo>
                <a:cubicBezTo>
                  <a:pt x="1208308" y="604730"/>
                  <a:pt x="1185564" y="604478"/>
                  <a:pt x="1163549" y="600075"/>
                </a:cubicBezTo>
                <a:cubicBezTo>
                  <a:pt x="1137876" y="594940"/>
                  <a:pt x="1112969" y="586419"/>
                  <a:pt x="1087349" y="581025"/>
                </a:cubicBezTo>
                <a:cubicBezTo>
                  <a:pt x="956132" y="553400"/>
                  <a:pt x="1020468" y="569878"/>
                  <a:pt x="915899" y="552450"/>
                </a:cubicBezTo>
                <a:cubicBezTo>
                  <a:pt x="880884" y="546614"/>
                  <a:pt x="845860" y="540713"/>
                  <a:pt x="811124" y="533400"/>
                </a:cubicBezTo>
                <a:cubicBezTo>
                  <a:pt x="785504" y="528006"/>
                  <a:pt x="760183" y="521239"/>
                  <a:pt x="734924" y="514350"/>
                </a:cubicBezTo>
                <a:cubicBezTo>
                  <a:pt x="725238" y="511708"/>
                  <a:pt x="716236" y="506570"/>
                  <a:pt x="706349" y="504825"/>
                </a:cubicBezTo>
                <a:cubicBezTo>
                  <a:pt x="662131" y="497022"/>
                  <a:pt x="617449" y="492125"/>
                  <a:pt x="572999" y="485775"/>
                </a:cubicBezTo>
                <a:cubicBezTo>
                  <a:pt x="528549" y="479425"/>
                  <a:pt x="483481" y="476465"/>
                  <a:pt x="439649" y="466725"/>
                </a:cubicBezTo>
                <a:cubicBezTo>
                  <a:pt x="411074" y="460375"/>
                  <a:pt x="382707" y="453005"/>
                  <a:pt x="353924" y="447675"/>
                </a:cubicBezTo>
                <a:cubicBezTo>
                  <a:pt x="296954" y="437125"/>
                  <a:pt x="239830" y="427294"/>
                  <a:pt x="182474" y="419100"/>
                </a:cubicBezTo>
                <a:lnTo>
                  <a:pt x="49124" y="400050"/>
                </a:lnTo>
                <a:cubicBezTo>
                  <a:pt x="17537" y="389521"/>
                  <a:pt x="7849" y="400050"/>
                  <a:pt x="1499" y="390525"/>
                </a:cubicBezTo>
                <a:close/>
              </a:path>
            </a:pathLst>
          </a:custGeom>
          <a:solidFill>
            <a:schemeClr val="accent4">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208C1BA8-282D-7EA1-C944-8F4F16F44036}"/>
              </a:ext>
            </a:extLst>
          </p:cNvPr>
          <p:cNvSpPr/>
          <p:nvPr/>
        </p:nvSpPr>
        <p:spPr>
          <a:xfrm>
            <a:off x="6076951" y="3022504"/>
            <a:ext cx="6204860" cy="1095429"/>
          </a:xfrm>
          <a:custGeom>
            <a:avLst/>
            <a:gdLst>
              <a:gd name="connsiteX0" fmla="*/ 0 w 6134100"/>
              <a:gd name="connsiteY0" fmla="*/ 0 h 1095429"/>
              <a:gd name="connsiteX1" fmla="*/ 47625 w 6134100"/>
              <a:gd name="connsiteY1" fmla="*/ 9525 h 1095429"/>
              <a:gd name="connsiteX2" fmla="*/ 142875 w 6134100"/>
              <a:gd name="connsiteY2" fmla="*/ 28575 h 1095429"/>
              <a:gd name="connsiteX3" fmla="*/ 295275 w 6134100"/>
              <a:gd name="connsiteY3" fmla="*/ 47625 h 1095429"/>
              <a:gd name="connsiteX4" fmla="*/ 371475 w 6134100"/>
              <a:gd name="connsiteY4" fmla="*/ 66675 h 1095429"/>
              <a:gd name="connsiteX5" fmla="*/ 485775 w 6134100"/>
              <a:gd name="connsiteY5" fmla="*/ 85725 h 1095429"/>
              <a:gd name="connsiteX6" fmla="*/ 523875 w 6134100"/>
              <a:gd name="connsiteY6" fmla="*/ 95250 h 1095429"/>
              <a:gd name="connsiteX7" fmla="*/ 619125 w 6134100"/>
              <a:gd name="connsiteY7" fmla="*/ 104775 h 1095429"/>
              <a:gd name="connsiteX8" fmla="*/ 695325 w 6134100"/>
              <a:gd name="connsiteY8" fmla="*/ 114300 h 1095429"/>
              <a:gd name="connsiteX9" fmla="*/ 762000 w 6134100"/>
              <a:gd name="connsiteY9" fmla="*/ 123825 h 1095429"/>
              <a:gd name="connsiteX10" fmla="*/ 962025 w 6134100"/>
              <a:gd name="connsiteY10" fmla="*/ 142875 h 1095429"/>
              <a:gd name="connsiteX11" fmla="*/ 1000125 w 6134100"/>
              <a:gd name="connsiteY11" fmla="*/ 152400 h 1095429"/>
              <a:gd name="connsiteX12" fmla="*/ 1095375 w 6134100"/>
              <a:gd name="connsiteY12" fmla="*/ 171450 h 1095429"/>
              <a:gd name="connsiteX13" fmla="*/ 1276350 w 6134100"/>
              <a:gd name="connsiteY13" fmla="*/ 209550 h 1095429"/>
              <a:gd name="connsiteX14" fmla="*/ 1333500 w 6134100"/>
              <a:gd name="connsiteY14" fmla="*/ 219075 h 1095429"/>
              <a:gd name="connsiteX15" fmla="*/ 1476375 w 6134100"/>
              <a:gd name="connsiteY15" fmla="*/ 266700 h 1095429"/>
              <a:gd name="connsiteX16" fmla="*/ 1533525 w 6134100"/>
              <a:gd name="connsiteY16" fmla="*/ 276225 h 1095429"/>
              <a:gd name="connsiteX17" fmla="*/ 1562100 w 6134100"/>
              <a:gd name="connsiteY17" fmla="*/ 285750 h 1095429"/>
              <a:gd name="connsiteX18" fmla="*/ 1790700 w 6134100"/>
              <a:gd name="connsiteY18" fmla="*/ 314325 h 1095429"/>
              <a:gd name="connsiteX19" fmla="*/ 1819275 w 6134100"/>
              <a:gd name="connsiteY19" fmla="*/ 323850 h 1095429"/>
              <a:gd name="connsiteX20" fmla="*/ 2019300 w 6134100"/>
              <a:gd name="connsiteY20" fmla="*/ 352425 h 1095429"/>
              <a:gd name="connsiteX21" fmla="*/ 2066925 w 6134100"/>
              <a:gd name="connsiteY21" fmla="*/ 361950 h 1095429"/>
              <a:gd name="connsiteX22" fmla="*/ 2219325 w 6134100"/>
              <a:gd name="connsiteY22" fmla="*/ 371475 h 1095429"/>
              <a:gd name="connsiteX23" fmla="*/ 2352675 w 6134100"/>
              <a:gd name="connsiteY23" fmla="*/ 381000 h 1095429"/>
              <a:gd name="connsiteX24" fmla="*/ 2381250 w 6134100"/>
              <a:gd name="connsiteY24" fmla="*/ 390525 h 1095429"/>
              <a:gd name="connsiteX25" fmla="*/ 2495550 w 6134100"/>
              <a:gd name="connsiteY25" fmla="*/ 409575 h 1095429"/>
              <a:gd name="connsiteX26" fmla="*/ 2619375 w 6134100"/>
              <a:gd name="connsiteY26" fmla="*/ 438150 h 1095429"/>
              <a:gd name="connsiteX27" fmla="*/ 2762250 w 6134100"/>
              <a:gd name="connsiteY27" fmla="*/ 466725 h 1095429"/>
              <a:gd name="connsiteX28" fmla="*/ 2838450 w 6134100"/>
              <a:gd name="connsiteY28" fmla="*/ 485775 h 1095429"/>
              <a:gd name="connsiteX29" fmla="*/ 2905125 w 6134100"/>
              <a:gd name="connsiteY29" fmla="*/ 495300 h 1095429"/>
              <a:gd name="connsiteX30" fmla="*/ 2952750 w 6134100"/>
              <a:gd name="connsiteY30" fmla="*/ 504825 h 1095429"/>
              <a:gd name="connsiteX31" fmla="*/ 3028950 w 6134100"/>
              <a:gd name="connsiteY31" fmla="*/ 514350 h 1095429"/>
              <a:gd name="connsiteX32" fmla="*/ 3057525 w 6134100"/>
              <a:gd name="connsiteY32" fmla="*/ 523875 h 1095429"/>
              <a:gd name="connsiteX33" fmla="*/ 3105150 w 6134100"/>
              <a:gd name="connsiteY33" fmla="*/ 542925 h 1095429"/>
              <a:gd name="connsiteX34" fmla="*/ 3190875 w 6134100"/>
              <a:gd name="connsiteY34" fmla="*/ 552450 h 1095429"/>
              <a:gd name="connsiteX35" fmla="*/ 3248025 w 6134100"/>
              <a:gd name="connsiteY35" fmla="*/ 571500 h 1095429"/>
              <a:gd name="connsiteX36" fmla="*/ 3295650 w 6134100"/>
              <a:gd name="connsiteY36" fmla="*/ 581025 h 1095429"/>
              <a:gd name="connsiteX37" fmla="*/ 3371850 w 6134100"/>
              <a:gd name="connsiteY37" fmla="*/ 600075 h 1095429"/>
              <a:gd name="connsiteX38" fmla="*/ 3467100 w 6134100"/>
              <a:gd name="connsiteY38" fmla="*/ 619125 h 1095429"/>
              <a:gd name="connsiteX39" fmla="*/ 3705225 w 6134100"/>
              <a:gd name="connsiteY39" fmla="*/ 628650 h 1095429"/>
              <a:gd name="connsiteX40" fmla="*/ 3810000 w 6134100"/>
              <a:gd name="connsiteY40" fmla="*/ 647700 h 1095429"/>
              <a:gd name="connsiteX41" fmla="*/ 3838575 w 6134100"/>
              <a:gd name="connsiteY41" fmla="*/ 657225 h 1095429"/>
              <a:gd name="connsiteX42" fmla="*/ 3905250 w 6134100"/>
              <a:gd name="connsiteY42" fmla="*/ 676275 h 1095429"/>
              <a:gd name="connsiteX43" fmla="*/ 3933825 w 6134100"/>
              <a:gd name="connsiteY43" fmla="*/ 685800 h 1095429"/>
              <a:gd name="connsiteX44" fmla="*/ 4000500 w 6134100"/>
              <a:gd name="connsiteY44" fmla="*/ 695325 h 1095429"/>
              <a:gd name="connsiteX45" fmla="*/ 4114800 w 6134100"/>
              <a:gd name="connsiteY45" fmla="*/ 723900 h 1095429"/>
              <a:gd name="connsiteX46" fmla="*/ 4219575 w 6134100"/>
              <a:gd name="connsiteY46" fmla="*/ 752475 h 1095429"/>
              <a:gd name="connsiteX47" fmla="*/ 4286250 w 6134100"/>
              <a:gd name="connsiteY47" fmla="*/ 762000 h 1095429"/>
              <a:gd name="connsiteX48" fmla="*/ 4324350 w 6134100"/>
              <a:gd name="connsiteY48" fmla="*/ 771525 h 1095429"/>
              <a:gd name="connsiteX49" fmla="*/ 4429125 w 6134100"/>
              <a:gd name="connsiteY49" fmla="*/ 790575 h 1095429"/>
              <a:gd name="connsiteX50" fmla="*/ 4505325 w 6134100"/>
              <a:gd name="connsiteY50" fmla="*/ 800100 h 1095429"/>
              <a:gd name="connsiteX51" fmla="*/ 4619625 w 6134100"/>
              <a:gd name="connsiteY51" fmla="*/ 819150 h 1095429"/>
              <a:gd name="connsiteX52" fmla="*/ 4829175 w 6134100"/>
              <a:gd name="connsiteY52" fmla="*/ 847725 h 1095429"/>
              <a:gd name="connsiteX53" fmla="*/ 5095875 w 6134100"/>
              <a:gd name="connsiteY53" fmla="*/ 866775 h 1095429"/>
              <a:gd name="connsiteX54" fmla="*/ 5153025 w 6134100"/>
              <a:gd name="connsiteY54" fmla="*/ 876300 h 1095429"/>
              <a:gd name="connsiteX55" fmla="*/ 5257800 w 6134100"/>
              <a:gd name="connsiteY55" fmla="*/ 885825 h 1095429"/>
              <a:gd name="connsiteX56" fmla="*/ 5400675 w 6134100"/>
              <a:gd name="connsiteY56" fmla="*/ 923925 h 1095429"/>
              <a:gd name="connsiteX57" fmla="*/ 5467350 w 6134100"/>
              <a:gd name="connsiteY57" fmla="*/ 933450 h 1095429"/>
              <a:gd name="connsiteX58" fmla="*/ 5553075 w 6134100"/>
              <a:gd name="connsiteY58" fmla="*/ 962025 h 1095429"/>
              <a:gd name="connsiteX59" fmla="*/ 5629275 w 6134100"/>
              <a:gd name="connsiteY59" fmla="*/ 981075 h 1095429"/>
              <a:gd name="connsiteX60" fmla="*/ 5705475 w 6134100"/>
              <a:gd name="connsiteY60" fmla="*/ 1009650 h 1095429"/>
              <a:gd name="connsiteX61" fmla="*/ 5734050 w 6134100"/>
              <a:gd name="connsiteY61" fmla="*/ 1019175 h 1095429"/>
              <a:gd name="connsiteX62" fmla="*/ 5781675 w 6134100"/>
              <a:gd name="connsiteY62" fmla="*/ 1038225 h 1095429"/>
              <a:gd name="connsiteX63" fmla="*/ 5867400 w 6134100"/>
              <a:gd name="connsiteY63" fmla="*/ 1057275 h 1095429"/>
              <a:gd name="connsiteX64" fmla="*/ 5905500 w 6134100"/>
              <a:gd name="connsiteY64" fmla="*/ 1066800 h 1095429"/>
              <a:gd name="connsiteX65" fmla="*/ 5943600 w 6134100"/>
              <a:gd name="connsiteY65" fmla="*/ 1085850 h 1095429"/>
              <a:gd name="connsiteX66" fmla="*/ 6134100 w 6134100"/>
              <a:gd name="connsiteY66" fmla="*/ 1095375 h 109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134100" h="1095429">
                <a:moveTo>
                  <a:pt x="0" y="0"/>
                </a:moveTo>
                <a:cubicBezTo>
                  <a:pt x="15875" y="3175"/>
                  <a:pt x="31821" y="6013"/>
                  <a:pt x="47625" y="9525"/>
                </a:cubicBezTo>
                <a:cubicBezTo>
                  <a:pt x="104413" y="22145"/>
                  <a:pt x="72883" y="19243"/>
                  <a:pt x="142875" y="28575"/>
                </a:cubicBezTo>
                <a:cubicBezTo>
                  <a:pt x="235914" y="40980"/>
                  <a:pt x="211851" y="33721"/>
                  <a:pt x="295275" y="47625"/>
                </a:cubicBezTo>
                <a:cubicBezTo>
                  <a:pt x="400598" y="65179"/>
                  <a:pt x="297864" y="48272"/>
                  <a:pt x="371475" y="66675"/>
                </a:cubicBezTo>
                <a:cubicBezTo>
                  <a:pt x="424124" y="79837"/>
                  <a:pt x="426635" y="74972"/>
                  <a:pt x="485775" y="85725"/>
                </a:cubicBezTo>
                <a:cubicBezTo>
                  <a:pt x="498655" y="88067"/>
                  <a:pt x="510916" y="93399"/>
                  <a:pt x="523875" y="95250"/>
                </a:cubicBezTo>
                <a:cubicBezTo>
                  <a:pt x="555463" y="99763"/>
                  <a:pt x="587412" y="101251"/>
                  <a:pt x="619125" y="104775"/>
                </a:cubicBezTo>
                <a:cubicBezTo>
                  <a:pt x="644566" y="107602"/>
                  <a:pt x="669952" y="110917"/>
                  <a:pt x="695325" y="114300"/>
                </a:cubicBezTo>
                <a:cubicBezTo>
                  <a:pt x="717579" y="117267"/>
                  <a:pt x="739650" y="121696"/>
                  <a:pt x="762000" y="123825"/>
                </a:cubicBezTo>
                <a:cubicBezTo>
                  <a:pt x="861612" y="133312"/>
                  <a:pt x="879513" y="127873"/>
                  <a:pt x="962025" y="142875"/>
                </a:cubicBezTo>
                <a:cubicBezTo>
                  <a:pt x="974905" y="145217"/>
                  <a:pt x="987325" y="149657"/>
                  <a:pt x="1000125" y="152400"/>
                </a:cubicBezTo>
                <a:cubicBezTo>
                  <a:pt x="1031785" y="159184"/>
                  <a:pt x="1063668" y="164890"/>
                  <a:pt x="1095375" y="171450"/>
                </a:cubicBezTo>
                <a:cubicBezTo>
                  <a:pt x="1155744" y="183940"/>
                  <a:pt x="1215541" y="199415"/>
                  <a:pt x="1276350" y="209550"/>
                </a:cubicBezTo>
                <a:cubicBezTo>
                  <a:pt x="1295400" y="212725"/>
                  <a:pt x="1314930" y="213769"/>
                  <a:pt x="1333500" y="219075"/>
                </a:cubicBezTo>
                <a:cubicBezTo>
                  <a:pt x="1381770" y="232866"/>
                  <a:pt x="1426857" y="258447"/>
                  <a:pt x="1476375" y="266700"/>
                </a:cubicBezTo>
                <a:cubicBezTo>
                  <a:pt x="1495425" y="269875"/>
                  <a:pt x="1514672" y="272035"/>
                  <a:pt x="1533525" y="276225"/>
                </a:cubicBezTo>
                <a:cubicBezTo>
                  <a:pt x="1543326" y="278403"/>
                  <a:pt x="1552161" y="284330"/>
                  <a:pt x="1562100" y="285750"/>
                </a:cubicBezTo>
                <a:cubicBezTo>
                  <a:pt x="1591679" y="289976"/>
                  <a:pt x="1730927" y="301042"/>
                  <a:pt x="1790700" y="314325"/>
                </a:cubicBezTo>
                <a:cubicBezTo>
                  <a:pt x="1800501" y="316503"/>
                  <a:pt x="1809430" y="321881"/>
                  <a:pt x="1819275" y="323850"/>
                </a:cubicBezTo>
                <a:cubicBezTo>
                  <a:pt x="1971351" y="354265"/>
                  <a:pt x="1888177" y="333693"/>
                  <a:pt x="2019300" y="352425"/>
                </a:cubicBezTo>
                <a:cubicBezTo>
                  <a:pt x="2035327" y="354715"/>
                  <a:pt x="2050809" y="360415"/>
                  <a:pt x="2066925" y="361950"/>
                </a:cubicBezTo>
                <a:cubicBezTo>
                  <a:pt x="2117595" y="366776"/>
                  <a:pt x="2168539" y="368089"/>
                  <a:pt x="2219325" y="371475"/>
                </a:cubicBezTo>
                <a:lnTo>
                  <a:pt x="2352675" y="381000"/>
                </a:lnTo>
                <a:cubicBezTo>
                  <a:pt x="2362200" y="384175"/>
                  <a:pt x="2371405" y="388556"/>
                  <a:pt x="2381250" y="390525"/>
                </a:cubicBezTo>
                <a:cubicBezTo>
                  <a:pt x="2461895" y="406654"/>
                  <a:pt x="2427393" y="392536"/>
                  <a:pt x="2495550" y="409575"/>
                </a:cubicBezTo>
                <a:cubicBezTo>
                  <a:pt x="2617328" y="440020"/>
                  <a:pt x="2508900" y="419738"/>
                  <a:pt x="2619375" y="438150"/>
                </a:cubicBezTo>
                <a:cubicBezTo>
                  <a:pt x="2713813" y="475925"/>
                  <a:pt x="2617912" y="442669"/>
                  <a:pt x="2762250" y="466725"/>
                </a:cubicBezTo>
                <a:cubicBezTo>
                  <a:pt x="2788075" y="471029"/>
                  <a:pt x="2812531" y="482072"/>
                  <a:pt x="2838450" y="485775"/>
                </a:cubicBezTo>
                <a:cubicBezTo>
                  <a:pt x="2860675" y="488950"/>
                  <a:pt x="2882980" y="491609"/>
                  <a:pt x="2905125" y="495300"/>
                </a:cubicBezTo>
                <a:cubicBezTo>
                  <a:pt x="2921094" y="497962"/>
                  <a:pt x="2936749" y="502363"/>
                  <a:pt x="2952750" y="504825"/>
                </a:cubicBezTo>
                <a:cubicBezTo>
                  <a:pt x="2978050" y="508717"/>
                  <a:pt x="3003550" y="511175"/>
                  <a:pt x="3028950" y="514350"/>
                </a:cubicBezTo>
                <a:cubicBezTo>
                  <a:pt x="3038475" y="517525"/>
                  <a:pt x="3048124" y="520350"/>
                  <a:pt x="3057525" y="523875"/>
                </a:cubicBezTo>
                <a:cubicBezTo>
                  <a:pt x="3073534" y="529878"/>
                  <a:pt x="3088432" y="539342"/>
                  <a:pt x="3105150" y="542925"/>
                </a:cubicBezTo>
                <a:cubicBezTo>
                  <a:pt x="3133263" y="548949"/>
                  <a:pt x="3162300" y="549275"/>
                  <a:pt x="3190875" y="552450"/>
                </a:cubicBezTo>
                <a:cubicBezTo>
                  <a:pt x="3209925" y="558800"/>
                  <a:pt x="3228652" y="566216"/>
                  <a:pt x="3248025" y="571500"/>
                </a:cubicBezTo>
                <a:cubicBezTo>
                  <a:pt x="3263644" y="575760"/>
                  <a:pt x="3279875" y="577385"/>
                  <a:pt x="3295650" y="581025"/>
                </a:cubicBezTo>
                <a:cubicBezTo>
                  <a:pt x="3321161" y="586912"/>
                  <a:pt x="3346292" y="594395"/>
                  <a:pt x="3371850" y="600075"/>
                </a:cubicBezTo>
                <a:cubicBezTo>
                  <a:pt x="3403458" y="607099"/>
                  <a:pt x="3434840" y="616360"/>
                  <a:pt x="3467100" y="619125"/>
                </a:cubicBezTo>
                <a:cubicBezTo>
                  <a:pt x="3546248" y="625909"/>
                  <a:pt x="3625850" y="625475"/>
                  <a:pt x="3705225" y="628650"/>
                </a:cubicBezTo>
                <a:cubicBezTo>
                  <a:pt x="3818173" y="656887"/>
                  <a:pt x="3639355" y="613571"/>
                  <a:pt x="3810000" y="647700"/>
                </a:cubicBezTo>
                <a:cubicBezTo>
                  <a:pt x="3819845" y="649669"/>
                  <a:pt x="3828958" y="654340"/>
                  <a:pt x="3838575" y="657225"/>
                </a:cubicBezTo>
                <a:cubicBezTo>
                  <a:pt x="3860715" y="663867"/>
                  <a:pt x="3883110" y="669633"/>
                  <a:pt x="3905250" y="676275"/>
                </a:cubicBezTo>
                <a:cubicBezTo>
                  <a:pt x="3914867" y="679160"/>
                  <a:pt x="3923980" y="683831"/>
                  <a:pt x="3933825" y="685800"/>
                </a:cubicBezTo>
                <a:cubicBezTo>
                  <a:pt x="3955840" y="690203"/>
                  <a:pt x="3978275" y="692150"/>
                  <a:pt x="4000500" y="695325"/>
                </a:cubicBezTo>
                <a:cubicBezTo>
                  <a:pt x="4074016" y="732083"/>
                  <a:pt x="4001938" y="701328"/>
                  <a:pt x="4114800" y="723900"/>
                </a:cubicBezTo>
                <a:cubicBezTo>
                  <a:pt x="4166976" y="734335"/>
                  <a:pt x="4174391" y="744260"/>
                  <a:pt x="4219575" y="752475"/>
                </a:cubicBezTo>
                <a:cubicBezTo>
                  <a:pt x="4241664" y="756491"/>
                  <a:pt x="4264161" y="757984"/>
                  <a:pt x="4286250" y="762000"/>
                </a:cubicBezTo>
                <a:cubicBezTo>
                  <a:pt x="4299130" y="764342"/>
                  <a:pt x="4311513" y="768958"/>
                  <a:pt x="4324350" y="771525"/>
                </a:cubicBezTo>
                <a:cubicBezTo>
                  <a:pt x="4359158" y="778487"/>
                  <a:pt x="4394062" y="785039"/>
                  <a:pt x="4429125" y="790575"/>
                </a:cubicBezTo>
                <a:cubicBezTo>
                  <a:pt x="4454409" y="794567"/>
                  <a:pt x="4480011" y="796303"/>
                  <a:pt x="4505325" y="800100"/>
                </a:cubicBezTo>
                <a:cubicBezTo>
                  <a:pt x="4543523" y="805830"/>
                  <a:pt x="4581388" y="813688"/>
                  <a:pt x="4619625" y="819150"/>
                </a:cubicBezTo>
                <a:cubicBezTo>
                  <a:pt x="4630043" y="820638"/>
                  <a:pt x="4792949" y="844706"/>
                  <a:pt x="4829175" y="847725"/>
                </a:cubicBezTo>
                <a:cubicBezTo>
                  <a:pt x="4917994" y="855127"/>
                  <a:pt x="5006975" y="860425"/>
                  <a:pt x="5095875" y="866775"/>
                </a:cubicBezTo>
                <a:cubicBezTo>
                  <a:pt x="5114925" y="869950"/>
                  <a:pt x="5133845" y="874043"/>
                  <a:pt x="5153025" y="876300"/>
                </a:cubicBezTo>
                <a:cubicBezTo>
                  <a:pt x="5187854" y="880398"/>
                  <a:pt x="5223160" y="880356"/>
                  <a:pt x="5257800" y="885825"/>
                </a:cubicBezTo>
                <a:cubicBezTo>
                  <a:pt x="5327120" y="896770"/>
                  <a:pt x="5334697" y="909787"/>
                  <a:pt x="5400675" y="923925"/>
                </a:cubicBezTo>
                <a:cubicBezTo>
                  <a:pt x="5422627" y="928629"/>
                  <a:pt x="5445125" y="930275"/>
                  <a:pt x="5467350" y="933450"/>
                </a:cubicBezTo>
                <a:cubicBezTo>
                  <a:pt x="5495925" y="942975"/>
                  <a:pt x="5523854" y="954720"/>
                  <a:pt x="5553075" y="962025"/>
                </a:cubicBezTo>
                <a:cubicBezTo>
                  <a:pt x="5578475" y="968375"/>
                  <a:pt x="5604285" y="973266"/>
                  <a:pt x="5629275" y="981075"/>
                </a:cubicBezTo>
                <a:cubicBezTo>
                  <a:pt x="5655167" y="989166"/>
                  <a:pt x="5679981" y="1000379"/>
                  <a:pt x="5705475" y="1009650"/>
                </a:cubicBezTo>
                <a:cubicBezTo>
                  <a:pt x="5714911" y="1013081"/>
                  <a:pt x="5724649" y="1015650"/>
                  <a:pt x="5734050" y="1019175"/>
                </a:cubicBezTo>
                <a:cubicBezTo>
                  <a:pt x="5750059" y="1025178"/>
                  <a:pt x="5765455" y="1032818"/>
                  <a:pt x="5781675" y="1038225"/>
                </a:cubicBezTo>
                <a:cubicBezTo>
                  <a:pt x="5804904" y="1045968"/>
                  <a:pt x="5844752" y="1052242"/>
                  <a:pt x="5867400" y="1057275"/>
                </a:cubicBezTo>
                <a:cubicBezTo>
                  <a:pt x="5880179" y="1060115"/>
                  <a:pt x="5893243" y="1062203"/>
                  <a:pt x="5905500" y="1066800"/>
                </a:cubicBezTo>
                <a:cubicBezTo>
                  <a:pt x="5918795" y="1071786"/>
                  <a:pt x="5929594" y="1083516"/>
                  <a:pt x="5943600" y="1085850"/>
                </a:cubicBezTo>
                <a:cubicBezTo>
                  <a:pt x="6008894" y="1096732"/>
                  <a:pt x="6069603" y="1095375"/>
                  <a:pt x="6134100" y="1095375"/>
                </a:cubicBezTo>
              </a:path>
            </a:pathLst>
          </a:custGeom>
          <a:noFill/>
          <a:ln w="158750">
            <a:solidFill>
              <a:schemeClr val="accent3">
                <a:alpha val="7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A7AD1F7B-4014-2851-5CD2-CD7193E1CC0D}"/>
              </a:ext>
            </a:extLst>
          </p:cNvPr>
          <p:cNvSpPr/>
          <p:nvPr/>
        </p:nvSpPr>
        <p:spPr>
          <a:xfrm>
            <a:off x="-62162" y="3591677"/>
            <a:ext cx="6115798" cy="1152525"/>
          </a:xfrm>
          <a:custGeom>
            <a:avLst/>
            <a:gdLst>
              <a:gd name="connsiteX0" fmla="*/ 0 w 5725699"/>
              <a:gd name="connsiteY0" fmla="*/ 1152525 h 1152525"/>
              <a:gd name="connsiteX1" fmla="*/ 152400 w 5725699"/>
              <a:gd name="connsiteY1" fmla="*/ 1133475 h 1152525"/>
              <a:gd name="connsiteX2" fmla="*/ 200025 w 5725699"/>
              <a:gd name="connsiteY2" fmla="*/ 1123950 h 1152525"/>
              <a:gd name="connsiteX3" fmla="*/ 323850 w 5725699"/>
              <a:gd name="connsiteY3" fmla="*/ 1085850 h 1152525"/>
              <a:gd name="connsiteX4" fmla="*/ 428625 w 5725699"/>
              <a:gd name="connsiteY4" fmla="*/ 1066800 h 1152525"/>
              <a:gd name="connsiteX5" fmla="*/ 542925 w 5725699"/>
              <a:gd name="connsiteY5" fmla="*/ 1038225 h 1152525"/>
              <a:gd name="connsiteX6" fmla="*/ 590550 w 5725699"/>
              <a:gd name="connsiteY6" fmla="*/ 1028700 h 1152525"/>
              <a:gd name="connsiteX7" fmla="*/ 638175 w 5725699"/>
              <a:gd name="connsiteY7" fmla="*/ 1009650 h 1152525"/>
              <a:gd name="connsiteX8" fmla="*/ 714375 w 5725699"/>
              <a:gd name="connsiteY8" fmla="*/ 1000125 h 1152525"/>
              <a:gd name="connsiteX9" fmla="*/ 771525 w 5725699"/>
              <a:gd name="connsiteY9" fmla="*/ 990600 h 1152525"/>
              <a:gd name="connsiteX10" fmla="*/ 866775 w 5725699"/>
              <a:gd name="connsiteY10" fmla="*/ 962025 h 1152525"/>
              <a:gd name="connsiteX11" fmla="*/ 923925 w 5725699"/>
              <a:gd name="connsiteY11" fmla="*/ 942975 h 1152525"/>
              <a:gd name="connsiteX12" fmla="*/ 981075 w 5725699"/>
              <a:gd name="connsiteY12" fmla="*/ 933450 h 1152525"/>
              <a:gd name="connsiteX13" fmla="*/ 1019175 w 5725699"/>
              <a:gd name="connsiteY13" fmla="*/ 923925 h 1152525"/>
              <a:gd name="connsiteX14" fmla="*/ 1590675 w 5725699"/>
              <a:gd name="connsiteY14" fmla="*/ 904875 h 1152525"/>
              <a:gd name="connsiteX15" fmla="*/ 1895475 w 5725699"/>
              <a:gd name="connsiteY15" fmla="*/ 876300 h 1152525"/>
              <a:gd name="connsiteX16" fmla="*/ 1952625 w 5725699"/>
              <a:gd name="connsiteY16" fmla="*/ 857250 h 1152525"/>
              <a:gd name="connsiteX17" fmla="*/ 2038350 w 5725699"/>
              <a:gd name="connsiteY17" fmla="*/ 838200 h 1152525"/>
              <a:gd name="connsiteX18" fmla="*/ 2076450 w 5725699"/>
              <a:gd name="connsiteY18" fmla="*/ 828675 h 1152525"/>
              <a:gd name="connsiteX19" fmla="*/ 2162175 w 5725699"/>
              <a:gd name="connsiteY19" fmla="*/ 800100 h 1152525"/>
              <a:gd name="connsiteX20" fmla="*/ 2200275 w 5725699"/>
              <a:gd name="connsiteY20" fmla="*/ 790575 h 1152525"/>
              <a:gd name="connsiteX21" fmla="*/ 2257425 w 5725699"/>
              <a:gd name="connsiteY21" fmla="*/ 762000 h 1152525"/>
              <a:gd name="connsiteX22" fmla="*/ 2314575 w 5725699"/>
              <a:gd name="connsiteY22" fmla="*/ 742950 h 1152525"/>
              <a:gd name="connsiteX23" fmla="*/ 2409825 w 5725699"/>
              <a:gd name="connsiteY23" fmla="*/ 714375 h 1152525"/>
              <a:gd name="connsiteX24" fmla="*/ 2533650 w 5725699"/>
              <a:gd name="connsiteY24" fmla="*/ 695325 h 1152525"/>
              <a:gd name="connsiteX25" fmla="*/ 2676525 w 5725699"/>
              <a:gd name="connsiteY25" fmla="*/ 657225 h 1152525"/>
              <a:gd name="connsiteX26" fmla="*/ 2714625 w 5725699"/>
              <a:gd name="connsiteY26" fmla="*/ 647700 h 1152525"/>
              <a:gd name="connsiteX27" fmla="*/ 2800350 w 5725699"/>
              <a:gd name="connsiteY27" fmla="*/ 619125 h 1152525"/>
              <a:gd name="connsiteX28" fmla="*/ 2895600 w 5725699"/>
              <a:gd name="connsiteY28" fmla="*/ 609600 h 1152525"/>
              <a:gd name="connsiteX29" fmla="*/ 2962275 w 5725699"/>
              <a:gd name="connsiteY29" fmla="*/ 600075 h 1152525"/>
              <a:gd name="connsiteX30" fmla="*/ 2990850 w 5725699"/>
              <a:gd name="connsiteY30" fmla="*/ 590550 h 1152525"/>
              <a:gd name="connsiteX31" fmla="*/ 3152775 w 5725699"/>
              <a:gd name="connsiteY31" fmla="*/ 561975 h 1152525"/>
              <a:gd name="connsiteX32" fmla="*/ 3276600 w 5725699"/>
              <a:gd name="connsiteY32" fmla="*/ 533400 h 1152525"/>
              <a:gd name="connsiteX33" fmla="*/ 3314700 w 5725699"/>
              <a:gd name="connsiteY33" fmla="*/ 523875 h 1152525"/>
              <a:gd name="connsiteX34" fmla="*/ 3629025 w 5725699"/>
              <a:gd name="connsiteY34" fmla="*/ 504825 h 1152525"/>
              <a:gd name="connsiteX35" fmla="*/ 3752850 w 5725699"/>
              <a:gd name="connsiteY35" fmla="*/ 495300 h 1152525"/>
              <a:gd name="connsiteX36" fmla="*/ 3905250 w 5725699"/>
              <a:gd name="connsiteY36" fmla="*/ 457200 h 1152525"/>
              <a:gd name="connsiteX37" fmla="*/ 4038600 w 5725699"/>
              <a:gd name="connsiteY37" fmla="*/ 419100 h 1152525"/>
              <a:gd name="connsiteX38" fmla="*/ 4076700 w 5725699"/>
              <a:gd name="connsiteY38" fmla="*/ 400050 h 1152525"/>
              <a:gd name="connsiteX39" fmla="*/ 4133850 w 5725699"/>
              <a:gd name="connsiteY39" fmla="*/ 390525 h 1152525"/>
              <a:gd name="connsiteX40" fmla="*/ 4286250 w 5725699"/>
              <a:gd name="connsiteY40" fmla="*/ 352425 h 1152525"/>
              <a:gd name="connsiteX41" fmla="*/ 4333875 w 5725699"/>
              <a:gd name="connsiteY41" fmla="*/ 342900 h 1152525"/>
              <a:gd name="connsiteX42" fmla="*/ 4457700 w 5725699"/>
              <a:gd name="connsiteY42" fmla="*/ 304800 h 1152525"/>
              <a:gd name="connsiteX43" fmla="*/ 4505325 w 5725699"/>
              <a:gd name="connsiteY43" fmla="*/ 295275 h 1152525"/>
              <a:gd name="connsiteX44" fmla="*/ 4600575 w 5725699"/>
              <a:gd name="connsiteY44" fmla="*/ 266700 h 1152525"/>
              <a:gd name="connsiteX45" fmla="*/ 4781550 w 5725699"/>
              <a:gd name="connsiteY45" fmla="*/ 247650 h 1152525"/>
              <a:gd name="connsiteX46" fmla="*/ 4838700 w 5725699"/>
              <a:gd name="connsiteY46" fmla="*/ 238125 h 1152525"/>
              <a:gd name="connsiteX47" fmla="*/ 4933950 w 5725699"/>
              <a:gd name="connsiteY47" fmla="*/ 228600 h 1152525"/>
              <a:gd name="connsiteX48" fmla="*/ 5019675 w 5725699"/>
              <a:gd name="connsiteY48" fmla="*/ 209550 h 1152525"/>
              <a:gd name="connsiteX49" fmla="*/ 5086350 w 5725699"/>
              <a:gd name="connsiteY49" fmla="*/ 200025 h 1152525"/>
              <a:gd name="connsiteX50" fmla="*/ 5114925 w 5725699"/>
              <a:gd name="connsiteY50" fmla="*/ 190500 h 1152525"/>
              <a:gd name="connsiteX51" fmla="*/ 5248275 w 5725699"/>
              <a:gd name="connsiteY51" fmla="*/ 171450 h 1152525"/>
              <a:gd name="connsiteX52" fmla="*/ 5353050 w 5725699"/>
              <a:gd name="connsiteY52" fmla="*/ 142875 h 1152525"/>
              <a:gd name="connsiteX53" fmla="*/ 5457825 w 5725699"/>
              <a:gd name="connsiteY53" fmla="*/ 133350 h 1152525"/>
              <a:gd name="connsiteX54" fmla="*/ 5505450 w 5725699"/>
              <a:gd name="connsiteY54" fmla="*/ 114300 h 1152525"/>
              <a:gd name="connsiteX55" fmla="*/ 5543550 w 5725699"/>
              <a:gd name="connsiteY55" fmla="*/ 95250 h 1152525"/>
              <a:gd name="connsiteX56" fmla="*/ 5610225 w 5725699"/>
              <a:gd name="connsiteY56" fmla="*/ 66675 h 1152525"/>
              <a:gd name="connsiteX57" fmla="*/ 5657850 w 5725699"/>
              <a:gd name="connsiteY57" fmla="*/ 38100 h 1152525"/>
              <a:gd name="connsiteX58" fmla="*/ 5695950 w 5725699"/>
              <a:gd name="connsiteY58" fmla="*/ 19050 h 1152525"/>
              <a:gd name="connsiteX59" fmla="*/ 5724525 w 5725699"/>
              <a:gd name="connsiteY59" fmla="*/ 9525 h 1152525"/>
              <a:gd name="connsiteX60" fmla="*/ 5724525 w 5725699"/>
              <a:gd name="connsiteY60" fmla="*/ 0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725699" h="1152525">
                <a:moveTo>
                  <a:pt x="0" y="1152525"/>
                </a:moveTo>
                <a:lnTo>
                  <a:pt x="152400" y="1133475"/>
                </a:lnTo>
                <a:cubicBezTo>
                  <a:pt x="168427" y="1131185"/>
                  <a:pt x="184518" y="1128602"/>
                  <a:pt x="200025" y="1123950"/>
                </a:cubicBezTo>
                <a:cubicBezTo>
                  <a:pt x="288038" y="1097546"/>
                  <a:pt x="206441" y="1105418"/>
                  <a:pt x="323850" y="1085850"/>
                </a:cubicBezTo>
                <a:cubicBezTo>
                  <a:pt x="356132" y="1080470"/>
                  <a:pt x="396295" y="1074407"/>
                  <a:pt x="428625" y="1066800"/>
                </a:cubicBezTo>
                <a:cubicBezTo>
                  <a:pt x="466854" y="1057805"/>
                  <a:pt x="504415" y="1045927"/>
                  <a:pt x="542925" y="1038225"/>
                </a:cubicBezTo>
                <a:cubicBezTo>
                  <a:pt x="558800" y="1035050"/>
                  <a:pt x="575043" y="1033352"/>
                  <a:pt x="590550" y="1028700"/>
                </a:cubicBezTo>
                <a:cubicBezTo>
                  <a:pt x="606927" y="1023787"/>
                  <a:pt x="621515" y="1013495"/>
                  <a:pt x="638175" y="1009650"/>
                </a:cubicBezTo>
                <a:cubicBezTo>
                  <a:pt x="663117" y="1003894"/>
                  <a:pt x="689035" y="1003745"/>
                  <a:pt x="714375" y="1000125"/>
                </a:cubicBezTo>
                <a:cubicBezTo>
                  <a:pt x="733494" y="997394"/>
                  <a:pt x="752475" y="993775"/>
                  <a:pt x="771525" y="990600"/>
                </a:cubicBezTo>
                <a:cubicBezTo>
                  <a:pt x="844337" y="954194"/>
                  <a:pt x="771901" y="985744"/>
                  <a:pt x="866775" y="962025"/>
                </a:cubicBezTo>
                <a:cubicBezTo>
                  <a:pt x="886256" y="957155"/>
                  <a:pt x="904444" y="947845"/>
                  <a:pt x="923925" y="942975"/>
                </a:cubicBezTo>
                <a:cubicBezTo>
                  <a:pt x="942661" y="938291"/>
                  <a:pt x="962137" y="937238"/>
                  <a:pt x="981075" y="933450"/>
                </a:cubicBezTo>
                <a:cubicBezTo>
                  <a:pt x="993912" y="930883"/>
                  <a:pt x="1006185" y="925549"/>
                  <a:pt x="1019175" y="923925"/>
                </a:cubicBezTo>
                <a:cubicBezTo>
                  <a:pt x="1178899" y="903960"/>
                  <a:pt x="1519803" y="906352"/>
                  <a:pt x="1590675" y="904875"/>
                </a:cubicBezTo>
                <a:cubicBezTo>
                  <a:pt x="1819217" y="882021"/>
                  <a:pt x="1717579" y="891125"/>
                  <a:pt x="1895475" y="876300"/>
                </a:cubicBezTo>
                <a:cubicBezTo>
                  <a:pt x="1914525" y="869950"/>
                  <a:pt x="1933223" y="862424"/>
                  <a:pt x="1952625" y="857250"/>
                </a:cubicBezTo>
                <a:cubicBezTo>
                  <a:pt x="1980909" y="849708"/>
                  <a:pt x="2009828" y="844782"/>
                  <a:pt x="2038350" y="838200"/>
                </a:cubicBezTo>
                <a:cubicBezTo>
                  <a:pt x="2051106" y="835256"/>
                  <a:pt x="2063938" y="832525"/>
                  <a:pt x="2076450" y="828675"/>
                </a:cubicBezTo>
                <a:cubicBezTo>
                  <a:pt x="2105239" y="819817"/>
                  <a:pt x="2132954" y="807405"/>
                  <a:pt x="2162175" y="800100"/>
                </a:cubicBezTo>
                <a:cubicBezTo>
                  <a:pt x="2174875" y="796925"/>
                  <a:pt x="2187688" y="794171"/>
                  <a:pt x="2200275" y="790575"/>
                </a:cubicBezTo>
                <a:cubicBezTo>
                  <a:pt x="2273224" y="769732"/>
                  <a:pt x="2182284" y="795396"/>
                  <a:pt x="2257425" y="762000"/>
                </a:cubicBezTo>
                <a:cubicBezTo>
                  <a:pt x="2275775" y="753845"/>
                  <a:pt x="2295525" y="749300"/>
                  <a:pt x="2314575" y="742950"/>
                </a:cubicBezTo>
                <a:cubicBezTo>
                  <a:pt x="2347317" y="732036"/>
                  <a:pt x="2374387" y="722553"/>
                  <a:pt x="2409825" y="714375"/>
                </a:cubicBezTo>
                <a:cubicBezTo>
                  <a:pt x="2431301" y="709419"/>
                  <a:pt x="2515070" y="697979"/>
                  <a:pt x="2533650" y="695325"/>
                </a:cubicBezTo>
                <a:cubicBezTo>
                  <a:pt x="2626292" y="649004"/>
                  <a:pt x="2556435" y="675700"/>
                  <a:pt x="2676525" y="657225"/>
                </a:cubicBezTo>
                <a:cubicBezTo>
                  <a:pt x="2689464" y="655234"/>
                  <a:pt x="2702206" y="651840"/>
                  <a:pt x="2714625" y="647700"/>
                </a:cubicBezTo>
                <a:cubicBezTo>
                  <a:pt x="2755150" y="634192"/>
                  <a:pt x="2760405" y="624831"/>
                  <a:pt x="2800350" y="619125"/>
                </a:cubicBezTo>
                <a:cubicBezTo>
                  <a:pt x="2831938" y="614612"/>
                  <a:pt x="2863910" y="613328"/>
                  <a:pt x="2895600" y="609600"/>
                </a:cubicBezTo>
                <a:cubicBezTo>
                  <a:pt x="2917897" y="606977"/>
                  <a:pt x="2940050" y="603250"/>
                  <a:pt x="2962275" y="600075"/>
                </a:cubicBezTo>
                <a:cubicBezTo>
                  <a:pt x="2971800" y="596900"/>
                  <a:pt x="2981005" y="592519"/>
                  <a:pt x="2990850" y="590550"/>
                </a:cubicBezTo>
                <a:cubicBezTo>
                  <a:pt x="3044595" y="579801"/>
                  <a:pt x="3152775" y="561975"/>
                  <a:pt x="3152775" y="561975"/>
                </a:cubicBezTo>
                <a:cubicBezTo>
                  <a:pt x="3222678" y="527024"/>
                  <a:pt x="3164437" y="550656"/>
                  <a:pt x="3276600" y="533400"/>
                </a:cubicBezTo>
                <a:cubicBezTo>
                  <a:pt x="3289539" y="531409"/>
                  <a:pt x="3301710" y="525499"/>
                  <a:pt x="3314700" y="523875"/>
                </a:cubicBezTo>
                <a:cubicBezTo>
                  <a:pt x="3404771" y="512616"/>
                  <a:pt x="3549252" y="509518"/>
                  <a:pt x="3629025" y="504825"/>
                </a:cubicBezTo>
                <a:cubicBezTo>
                  <a:pt x="3670350" y="502394"/>
                  <a:pt x="3711575" y="498475"/>
                  <a:pt x="3752850" y="495300"/>
                </a:cubicBezTo>
                <a:cubicBezTo>
                  <a:pt x="3915018" y="462866"/>
                  <a:pt x="3788094" y="492347"/>
                  <a:pt x="3905250" y="457200"/>
                </a:cubicBezTo>
                <a:cubicBezTo>
                  <a:pt x="3949529" y="443916"/>
                  <a:pt x="3997252" y="439774"/>
                  <a:pt x="4038600" y="419100"/>
                </a:cubicBezTo>
                <a:cubicBezTo>
                  <a:pt x="4051300" y="412750"/>
                  <a:pt x="4063100" y="404130"/>
                  <a:pt x="4076700" y="400050"/>
                </a:cubicBezTo>
                <a:cubicBezTo>
                  <a:pt x="4095198" y="394501"/>
                  <a:pt x="4114966" y="394572"/>
                  <a:pt x="4133850" y="390525"/>
                </a:cubicBezTo>
                <a:cubicBezTo>
                  <a:pt x="4134073" y="390477"/>
                  <a:pt x="4286091" y="352457"/>
                  <a:pt x="4286250" y="352425"/>
                </a:cubicBezTo>
                <a:cubicBezTo>
                  <a:pt x="4302125" y="349250"/>
                  <a:pt x="4318256" y="347160"/>
                  <a:pt x="4333875" y="342900"/>
                </a:cubicBezTo>
                <a:cubicBezTo>
                  <a:pt x="4506447" y="295835"/>
                  <a:pt x="4264097" y="353201"/>
                  <a:pt x="4457700" y="304800"/>
                </a:cubicBezTo>
                <a:cubicBezTo>
                  <a:pt x="4473406" y="300873"/>
                  <a:pt x="4489706" y="299535"/>
                  <a:pt x="4505325" y="295275"/>
                </a:cubicBezTo>
                <a:cubicBezTo>
                  <a:pt x="4530308" y="288462"/>
                  <a:pt x="4572061" y="270419"/>
                  <a:pt x="4600575" y="266700"/>
                </a:cubicBezTo>
                <a:cubicBezTo>
                  <a:pt x="4660724" y="258855"/>
                  <a:pt x="4721717" y="257622"/>
                  <a:pt x="4781550" y="247650"/>
                </a:cubicBezTo>
                <a:cubicBezTo>
                  <a:pt x="4800600" y="244475"/>
                  <a:pt x="4819536" y="240520"/>
                  <a:pt x="4838700" y="238125"/>
                </a:cubicBezTo>
                <a:cubicBezTo>
                  <a:pt x="4870362" y="234167"/>
                  <a:pt x="4902322" y="232817"/>
                  <a:pt x="4933950" y="228600"/>
                </a:cubicBezTo>
                <a:cubicBezTo>
                  <a:pt x="5004851" y="219147"/>
                  <a:pt x="4957428" y="220868"/>
                  <a:pt x="5019675" y="209550"/>
                </a:cubicBezTo>
                <a:cubicBezTo>
                  <a:pt x="5041764" y="205534"/>
                  <a:pt x="5064125" y="203200"/>
                  <a:pt x="5086350" y="200025"/>
                </a:cubicBezTo>
                <a:cubicBezTo>
                  <a:pt x="5095875" y="196850"/>
                  <a:pt x="5105047" y="192296"/>
                  <a:pt x="5114925" y="190500"/>
                </a:cubicBezTo>
                <a:cubicBezTo>
                  <a:pt x="5194224" y="176082"/>
                  <a:pt x="5177996" y="187068"/>
                  <a:pt x="5248275" y="171450"/>
                </a:cubicBezTo>
                <a:cubicBezTo>
                  <a:pt x="5306956" y="158410"/>
                  <a:pt x="5253374" y="151936"/>
                  <a:pt x="5353050" y="142875"/>
                </a:cubicBezTo>
                <a:lnTo>
                  <a:pt x="5457825" y="133350"/>
                </a:lnTo>
                <a:cubicBezTo>
                  <a:pt x="5473700" y="127000"/>
                  <a:pt x="5489826" y="121244"/>
                  <a:pt x="5505450" y="114300"/>
                </a:cubicBezTo>
                <a:cubicBezTo>
                  <a:pt x="5518425" y="108533"/>
                  <a:pt x="5530499" y="100843"/>
                  <a:pt x="5543550" y="95250"/>
                </a:cubicBezTo>
                <a:cubicBezTo>
                  <a:pt x="5602565" y="69958"/>
                  <a:pt x="5539146" y="106163"/>
                  <a:pt x="5610225" y="66675"/>
                </a:cubicBezTo>
                <a:cubicBezTo>
                  <a:pt x="5626409" y="57684"/>
                  <a:pt x="5641666" y="47091"/>
                  <a:pt x="5657850" y="38100"/>
                </a:cubicBezTo>
                <a:cubicBezTo>
                  <a:pt x="5670262" y="31204"/>
                  <a:pt x="5682899" y="24643"/>
                  <a:pt x="5695950" y="19050"/>
                </a:cubicBezTo>
                <a:cubicBezTo>
                  <a:pt x="5705178" y="15095"/>
                  <a:pt x="5716171" y="15094"/>
                  <a:pt x="5724525" y="9525"/>
                </a:cubicBezTo>
                <a:cubicBezTo>
                  <a:pt x="5727167" y="7764"/>
                  <a:pt x="5724525" y="3175"/>
                  <a:pt x="5724525" y="0"/>
                </a:cubicBezTo>
              </a:path>
            </a:pathLst>
          </a:custGeom>
          <a:noFill/>
          <a:ln w="158750">
            <a:solidFill>
              <a:schemeClr val="accent3">
                <a:alpha val="7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0B1CA98B-9A00-FF31-476B-89B96F16FFA1}"/>
              </a:ext>
            </a:extLst>
          </p:cNvPr>
          <p:cNvCxnSpPr>
            <a:cxnSpLocks/>
          </p:cNvCxnSpPr>
          <p:nvPr/>
        </p:nvCxnSpPr>
        <p:spPr>
          <a:xfrm>
            <a:off x="6096000" y="-95693"/>
            <a:ext cx="0" cy="6969830"/>
          </a:xfrm>
          <a:prstGeom prst="line">
            <a:avLst/>
          </a:prstGeom>
          <a:ln w="1047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1132A83A-0454-9C94-241B-9BB4E29E4D1F}"/>
              </a:ext>
            </a:extLst>
          </p:cNvPr>
          <p:cNvSpPr txBox="1">
            <a:spLocks/>
          </p:cNvSpPr>
          <p:nvPr/>
        </p:nvSpPr>
        <p:spPr>
          <a:xfrm>
            <a:off x="4128697" y="5985979"/>
            <a:ext cx="4007808" cy="810808"/>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r>
              <a:rPr lang="en-US" sz="4000" dirty="0">
                <a:solidFill>
                  <a:schemeClr val="bg1"/>
                </a:solidFill>
                <a:effectLst>
                  <a:outerShdw blurRad="152400" dist="50800" dir="8100000" algn="tr" rotWithShape="0">
                    <a:prstClr val="black">
                      <a:alpha val="95000"/>
                    </a:prstClr>
                  </a:outerShdw>
                </a:effectLst>
              </a:rPr>
              <a:t>Station A</a:t>
            </a:r>
          </a:p>
        </p:txBody>
      </p:sp>
      <p:sp>
        <p:nvSpPr>
          <p:cNvPr id="4" name="Title 1">
            <a:extLst>
              <a:ext uri="{FF2B5EF4-FFF2-40B4-BE49-F238E27FC236}">
                <a16:creationId xmlns:a16="http://schemas.microsoft.com/office/drawing/2014/main" id="{75B54945-7BA4-2317-07C8-E985030B6611}"/>
              </a:ext>
            </a:extLst>
          </p:cNvPr>
          <p:cNvSpPr txBox="1">
            <a:spLocks/>
          </p:cNvSpPr>
          <p:nvPr/>
        </p:nvSpPr>
        <p:spPr>
          <a:xfrm>
            <a:off x="4166523" y="4405311"/>
            <a:ext cx="4007808" cy="810808"/>
          </a:xfrm>
          <a:prstGeom prst="rect">
            <a:avLst/>
          </a:prstGeom>
        </p:spPr>
        <p:txBody>
          <a:bodyPr vert="horz" lIns="91440" tIns="45720" rIns="91440" bIns="45720" rtlCol="0" anchor="b" anchorCtr="0">
            <a:normAutofit fontScale="85000" lnSpcReduction="10000"/>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r>
              <a:rPr lang="en-US" sz="4000" dirty="0">
                <a:solidFill>
                  <a:schemeClr val="accent3"/>
                </a:solidFill>
                <a:effectLst>
                  <a:outerShdw blurRad="152400" dist="50800" dir="8100000" algn="tr" rotWithShape="0">
                    <a:prstClr val="black">
                      <a:alpha val="95000"/>
                    </a:prstClr>
                  </a:outerShdw>
                </a:effectLst>
              </a:rPr>
              <a:t>Riparian Zone</a:t>
            </a:r>
          </a:p>
        </p:txBody>
      </p:sp>
      <p:sp>
        <p:nvSpPr>
          <p:cNvPr id="7" name="Title 1">
            <a:extLst>
              <a:ext uri="{FF2B5EF4-FFF2-40B4-BE49-F238E27FC236}">
                <a16:creationId xmlns:a16="http://schemas.microsoft.com/office/drawing/2014/main" id="{3F7C7D45-CCAD-3C04-3084-DDE96E0A89DA}"/>
              </a:ext>
            </a:extLst>
          </p:cNvPr>
          <p:cNvSpPr txBox="1">
            <a:spLocks/>
          </p:cNvSpPr>
          <p:nvPr/>
        </p:nvSpPr>
        <p:spPr>
          <a:xfrm rot="21039510">
            <a:off x="930811" y="3621966"/>
            <a:ext cx="4007808" cy="810808"/>
          </a:xfrm>
          <a:prstGeom prst="rect">
            <a:avLst/>
          </a:prstGeom>
        </p:spPr>
        <p:txBody>
          <a:bodyPr vert="horz" lIns="91440" tIns="45720" rIns="91440" bIns="45720" rtlCol="0" anchor="b" anchorCtr="0">
            <a:normAutofit fontScale="77500" lnSpcReduction="20000"/>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r>
              <a:rPr lang="en-US" sz="4000" dirty="0">
                <a:solidFill>
                  <a:schemeClr val="accent5">
                    <a:lumMod val="60000"/>
                    <a:lumOff val="40000"/>
                  </a:schemeClr>
                </a:solidFill>
                <a:effectLst>
                  <a:outerShdw blurRad="152400" dist="50800" dir="8100000" algn="tr" rotWithShape="0">
                    <a:prstClr val="black">
                      <a:alpha val="95000"/>
                    </a:prstClr>
                  </a:outerShdw>
                </a:effectLst>
              </a:rPr>
              <a:t>Shoreline Band</a:t>
            </a:r>
          </a:p>
        </p:txBody>
      </p:sp>
      <p:sp>
        <p:nvSpPr>
          <p:cNvPr id="9" name="Title 1">
            <a:extLst>
              <a:ext uri="{FF2B5EF4-FFF2-40B4-BE49-F238E27FC236}">
                <a16:creationId xmlns:a16="http://schemas.microsoft.com/office/drawing/2014/main" id="{EAE97C2E-66BE-524C-090B-B9CAB101956A}"/>
              </a:ext>
            </a:extLst>
          </p:cNvPr>
          <p:cNvSpPr txBox="1">
            <a:spLocks/>
          </p:cNvSpPr>
          <p:nvPr/>
        </p:nvSpPr>
        <p:spPr>
          <a:xfrm rot="590496">
            <a:off x="7073402" y="2912743"/>
            <a:ext cx="4007808" cy="810808"/>
          </a:xfrm>
          <a:prstGeom prst="rect">
            <a:avLst/>
          </a:prstGeom>
        </p:spPr>
        <p:txBody>
          <a:bodyPr vert="horz" lIns="91440" tIns="45720" rIns="91440" bIns="45720" rtlCol="0" anchor="b" anchorCtr="0">
            <a:normAutofit fontScale="77500" lnSpcReduction="20000"/>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r>
              <a:rPr lang="en-US" sz="4000" dirty="0">
                <a:solidFill>
                  <a:schemeClr val="accent5">
                    <a:lumMod val="60000"/>
                    <a:lumOff val="40000"/>
                  </a:schemeClr>
                </a:solidFill>
                <a:effectLst>
                  <a:outerShdw blurRad="152400" dist="50800" dir="8100000" algn="tr" rotWithShape="0">
                    <a:prstClr val="black">
                      <a:alpha val="95000"/>
                    </a:prstClr>
                  </a:outerShdw>
                </a:effectLst>
              </a:rPr>
              <a:t>Shoreline Band</a:t>
            </a:r>
          </a:p>
        </p:txBody>
      </p:sp>
      <p:sp>
        <p:nvSpPr>
          <p:cNvPr id="10" name="Title 1">
            <a:extLst>
              <a:ext uri="{FF2B5EF4-FFF2-40B4-BE49-F238E27FC236}">
                <a16:creationId xmlns:a16="http://schemas.microsoft.com/office/drawing/2014/main" id="{C9D4FA11-9BDE-FC20-022C-06B82A337BBD}"/>
              </a:ext>
            </a:extLst>
          </p:cNvPr>
          <p:cNvSpPr txBox="1">
            <a:spLocks/>
          </p:cNvSpPr>
          <p:nvPr/>
        </p:nvSpPr>
        <p:spPr>
          <a:xfrm rot="21039510">
            <a:off x="692729" y="2892435"/>
            <a:ext cx="4007808" cy="810808"/>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r>
              <a:rPr lang="en-US" sz="2800" dirty="0">
                <a:solidFill>
                  <a:schemeClr val="accent1">
                    <a:lumMod val="40000"/>
                    <a:lumOff val="60000"/>
                  </a:schemeClr>
                </a:solidFill>
                <a:effectLst>
                  <a:outerShdw blurRad="152400" dist="50800" dir="8100000" algn="tr" rotWithShape="0">
                    <a:prstClr val="black">
                      <a:alpha val="95000"/>
                    </a:prstClr>
                  </a:outerShdw>
                </a:effectLst>
              </a:rPr>
              <a:t>Littoral Zone</a:t>
            </a:r>
          </a:p>
        </p:txBody>
      </p:sp>
      <p:sp>
        <p:nvSpPr>
          <p:cNvPr id="11" name="Title 1">
            <a:extLst>
              <a:ext uri="{FF2B5EF4-FFF2-40B4-BE49-F238E27FC236}">
                <a16:creationId xmlns:a16="http://schemas.microsoft.com/office/drawing/2014/main" id="{85BC05DC-E90B-496A-4B16-D1803CFFA5A0}"/>
              </a:ext>
            </a:extLst>
          </p:cNvPr>
          <p:cNvSpPr txBox="1">
            <a:spLocks/>
          </p:cNvSpPr>
          <p:nvPr/>
        </p:nvSpPr>
        <p:spPr>
          <a:xfrm rot="597267">
            <a:off x="7322197" y="2463312"/>
            <a:ext cx="4007808" cy="810808"/>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r>
              <a:rPr lang="en-US" sz="2800" dirty="0">
                <a:solidFill>
                  <a:schemeClr val="accent1">
                    <a:lumMod val="40000"/>
                    <a:lumOff val="60000"/>
                  </a:schemeClr>
                </a:solidFill>
                <a:effectLst>
                  <a:outerShdw blurRad="152400" dist="50800" dir="8100000" algn="tr" rotWithShape="0">
                    <a:prstClr val="black">
                      <a:alpha val="95000"/>
                    </a:prstClr>
                  </a:outerShdw>
                </a:effectLst>
              </a:rPr>
              <a:t>Littoral Zone</a:t>
            </a:r>
          </a:p>
        </p:txBody>
      </p:sp>
      <p:sp>
        <p:nvSpPr>
          <p:cNvPr id="12" name="Title 1">
            <a:extLst>
              <a:ext uri="{FF2B5EF4-FFF2-40B4-BE49-F238E27FC236}">
                <a16:creationId xmlns:a16="http://schemas.microsoft.com/office/drawing/2014/main" id="{82851BCF-D50D-F7A5-934F-04E4F945C0D3}"/>
              </a:ext>
            </a:extLst>
          </p:cNvPr>
          <p:cNvSpPr txBox="1">
            <a:spLocks/>
          </p:cNvSpPr>
          <p:nvPr/>
        </p:nvSpPr>
        <p:spPr>
          <a:xfrm rot="590496">
            <a:off x="6798185" y="3697401"/>
            <a:ext cx="4674433" cy="573040"/>
          </a:xfrm>
          <a:prstGeom prst="rect">
            <a:avLst/>
          </a:prstGeom>
        </p:spPr>
        <p:txBody>
          <a:bodyPr vert="horz" lIns="91440" tIns="45720" rIns="91440" bIns="45720" rtlCol="0" anchor="b" anchorCtr="0">
            <a:no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r>
              <a:rPr lang="en-US" sz="3300" dirty="0">
                <a:solidFill>
                  <a:schemeClr val="accent2">
                    <a:lumMod val="60000"/>
                    <a:lumOff val="40000"/>
                  </a:schemeClr>
                </a:solidFill>
                <a:effectLst>
                  <a:outerShdw blurRad="152400" dist="50800" dir="8100000" algn="tr" rotWithShape="0">
                    <a:prstClr val="black">
                      <a:alpha val="95000"/>
                    </a:prstClr>
                  </a:outerShdw>
                </a:effectLst>
              </a:rPr>
              <a:t>Drawdown Zone</a:t>
            </a:r>
          </a:p>
        </p:txBody>
      </p:sp>
      <p:pic>
        <p:nvPicPr>
          <p:cNvPr id="20" name="Picture 19" descr="Logo&#10;&#10;Description automatically generated">
            <a:extLst>
              <a:ext uri="{FF2B5EF4-FFF2-40B4-BE49-F238E27FC236}">
                <a16:creationId xmlns:a16="http://schemas.microsoft.com/office/drawing/2014/main" id="{EA1E73DC-CA22-5C91-386B-345A6E209487}"/>
              </a:ext>
            </a:extLst>
          </p:cNvPr>
          <p:cNvPicPr>
            <a:picLocks noChangeAspect="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3425403">
            <a:off x="9328744" y="4114065"/>
            <a:ext cx="706816" cy="812290"/>
          </a:xfrm>
          <a:prstGeom prst="rect">
            <a:avLst/>
          </a:prstGeom>
        </p:spPr>
      </p:pic>
      <p:pic>
        <p:nvPicPr>
          <p:cNvPr id="26" name="Picture 25" descr="Text&#10;&#10;Description automatically generated with medium confidence">
            <a:extLst>
              <a:ext uri="{FF2B5EF4-FFF2-40B4-BE49-F238E27FC236}">
                <a16:creationId xmlns:a16="http://schemas.microsoft.com/office/drawing/2014/main" id="{DFF4E600-7902-C74D-AE28-DA5161C4CAB6}"/>
              </a:ext>
            </a:extLst>
          </p:cNvPr>
          <p:cNvPicPr>
            <a:picLocks noChangeAspect="1"/>
          </p:cNvPicPr>
          <p:nvPr/>
        </p:nvPicPr>
        <p:blipFill>
          <a:blip r:embed="rId8">
            <a:alphaModFix amt="50000"/>
            <a:extLst>
              <a:ext uri="{28A0092B-C50C-407E-A947-70E740481C1C}">
                <a14:useLocalDpi xmlns:a14="http://schemas.microsoft.com/office/drawing/2010/main" val="0"/>
              </a:ext>
            </a:extLst>
          </a:blip>
          <a:stretch>
            <a:fillRect/>
          </a:stretch>
        </p:blipFill>
        <p:spPr>
          <a:xfrm>
            <a:off x="9479537" y="6251176"/>
            <a:ext cx="2712464" cy="606824"/>
          </a:xfrm>
          <a:prstGeom prst="rect">
            <a:avLst/>
          </a:prstGeom>
        </p:spPr>
      </p:pic>
      <p:sp>
        <p:nvSpPr>
          <p:cNvPr id="13" name="Title 1">
            <a:extLst>
              <a:ext uri="{FF2B5EF4-FFF2-40B4-BE49-F238E27FC236}">
                <a16:creationId xmlns:a16="http://schemas.microsoft.com/office/drawing/2014/main" id="{72773B8F-F4DE-EF83-9E7E-408B2074B481}"/>
              </a:ext>
            </a:extLst>
          </p:cNvPr>
          <p:cNvSpPr txBox="1">
            <a:spLocks/>
          </p:cNvSpPr>
          <p:nvPr/>
        </p:nvSpPr>
        <p:spPr>
          <a:xfrm>
            <a:off x="2696633" y="-135467"/>
            <a:ext cx="6798734" cy="880532"/>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r>
              <a:rPr lang="en-US" sz="4000" dirty="0">
                <a:solidFill>
                  <a:schemeClr val="accent4"/>
                </a:solidFill>
                <a:effectLst>
                  <a:outerShdw blurRad="152400" dir="8100000" algn="tr" rotWithShape="0">
                    <a:prstClr val="black">
                      <a:alpha val="66000"/>
                    </a:prstClr>
                  </a:outerShdw>
                </a:effectLst>
              </a:rPr>
              <a:t>Monitoring Location</a:t>
            </a:r>
          </a:p>
        </p:txBody>
      </p:sp>
    </p:spTree>
    <p:extLst>
      <p:ext uri="{BB962C8B-B14F-4D97-AF65-F5344CB8AC3E}">
        <p14:creationId xmlns:p14="http://schemas.microsoft.com/office/powerpoint/2010/main" val="1813672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CD3FBBB-F715-F1A8-98C2-6362073B2E57}"/>
              </a:ext>
            </a:extLst>
          </p:cNvPr>
          <p:cNvSpPr txBox="1">
            <a:spLocks/>
          </p:cNvSpPr>
          <p:nvPr/>
        </p:nvSpPr>
        <p:spPr>
          <a:xfrm>
            <a:off x="75346" y="423333"/>
            <a:ext cx="3497588" cy="571505"/>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r>
              <a:rPr lang="en-US" sz="3200" dirty="0">
                <a:solidFill>
                  <a:schemeClr val="accent4"/>
                </a:solidFill>
              </a:rPr>
              <a:t>One Activity</a:t>
            </a:r>
          </a:p>
        </p:txBody>
      </p:sp>
      <p:sp>
        <p:nvSpPr>
          <p:cNvPr id="6" name="TextBox 5">
            <a:extLst>
              <a:ext uri="{FF2B5EF4-FFF2-40B4-BE49-F238E27FC236}">
                <a16:creationId xmlns:a16="http://schemas.microsoft.com/office/drawing/2014/main" id="{8F9C12D9-2121-B40B-59A3-6029D857DF52}"/>
              </a:ext>
            </a:extLst>
          </p:cNvPr>
          <p:cNvSpPr txBox="1"/>
          <p:nvPr/>
        </p:nvSpPr>
        <p:spPr>
          <a:xfrm>
            <a:off x="231161" y="1397456"/>
            <a:ext cx="6268896" cy="3046988"/>
          </a:xfrm>
          <a:prstGeom prst="rect">
            <a:avLst/>
          </a:prstGeom>
          <a:noFill/>
        </p:spPr>
        <p:txBody>
          <a:bodyPr wrap="square">
            <a:spAutoFit/>
          </a:bodyPr>
          <a:lstStyle/>
          <a:p>
            <a:pPr marL="342900" indent="-342900">
              <a:buBlip>
                <a:blip r:embed="rId3"/>
              </a:buBlip>
            </a:pPr>
            <a:r>
              <a:rPr lang="en-US" sz="2400" b="1" dirty="0">
                <a:solidFill>
                  <a:schemeClr val="accent2"/>
                </a:solidFill>
              </a:rPr>
              <a:t>Element</a:t>
            </a:r>
            <a:r>
              <a:rPr lang="en-US" sz="2400" dirty="0">
                <a:solidFill>
                  <a:schemeClr val="accent4">
                    <a:lumMod val="50000"/>
                  </a:schemeClr>
                </a:solidFill>
              </a:rPr>
              <a:t>: an individual storage field in a database, visually one can think of this as a column in an export. Some are </a:t>
            </a:r>
            <a:r>
              <a:rPr lang="en-US" sz="2400" b="1" dirty="0">
                <a:solidFill>
                  <a:schemeClr val="accent2"/>
                </a:solidFill>
              </a:rPr>
              <a:t>activity level</a:t>
            </a:r>
            <a:r>
              <a:rPr lang="en-US" sz="2400" dirty="0">
                <a:solidFill>
                  <a:schemeClr val="accent4">
                    <a:lumMod val="50000"/>
                  </a:schemeClr>
                </a:solidFill>
              </a:rPr>
              <a:t>, meaning they must be the same for all results. Others are </a:t>
            </a:r>
            <a:r>
              <a:rPr lang="en-US" sz="2400" b="1" dirty="0">
                <a:solidFill>
                  <a:schemeClr val="accent2"/>
                </a:solidFill>
              </a:rPr>
              <a:t>result level</a:t>
            </a:r>
            <a:r>
              <a:rPr lang="en-US" sz="2400" dirty="0">
                <a:solidFill>
                  <a:schemeClr val="accent4">
                    <a:lumMod val="50000"/>
                  </a:schemeClr>
                </a:solidFill>
              </a:rPr>
              <a:t>, meaning they can differ for each result in the activity.</a:t>
            </a:r>
          </a:p>
        </p:txBody>
      </p:sp>
      <p:graphicFrame>
        <p:nvGraphicFramePr>
          <p:cNvPr id="7" name="Content Placeholder 1">
            <a:extLst>
              <a:ext uri="{FF2B5EF4-FFF2-40B4-BE49-F238E27FC236}">
                <a16:creationId xmlns:a16="http://schemas.microsoft.com/office/drawing/2014/main" id="{BD27CFC8-866B-869B-18E9-B4C21A9A5947}"/>
              </a:ext>
            </a:extLst>
          </p:cNvPr>
          <p:cNvGraphicFramePr>
            <a:graphicFrameLocks noGrp="1"/>
          </p:cNvGraphicFramePr>
          <p:nvPr>
            <p:ph idx="1"/>
            <p:extLst>
              <p:ext uri="{D42A27DB-BD31-4B8C-83A1-F6EECF244321}">
                <p14:modId xmlns:p14="http://schemas.microsoft.com/office/powerpoint/2010/main" val="1574728304"/>
              </p:ext>
            </p:extLst>
          </p:nvPr>
        </p:nvGraphicFramePr>
        <p:xfrm>
          <a:off x="5742316" y="888521"/>
          <a:ext cx="6331705" cy="54527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descr="Shape&#10;&#10;Description automatically generated with medium confidence">
            <a:extLst>
              <a:ext uri="{FF2B5EF4-FFF2-40B4-BE49-F238E27FC236}">
                <a16:creationId xmlns:a16="http://schemas.microsoft.com/office/drawing/2014/main" id="{BB893CBD-0173-EC76-3C79-DE98F93C3BB8}"/>
              </a:ext>
            </a:extLst>
          </p:cNvPr>
          <p:cNvPicPr>
            <a:picLocks noChangeAspect="1"/>
          </p:cNvPicPr>
          <p:nvPr/>
        </p:nvPicPr>
        <p:blipFill>
          <a:blip r:embed="rId9">
            <a:duotone>
              <a:schemeClr val="accent4">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92281" y="6291707"/>
            <a:ext cx="2204606" cy="506204"/>
          </a:xfrm>
          <a:prstGeom prst="rect">
            <a:avLst/>
          </a:prstGeom>
        </p:spPr>
      </p:pic>
    </p:spTree>
    <p:extLst>
      <p:ext uri="{BB962C8B-B14F-4D97-AF65-F5344CB8AC3E}">
        <p14:creationId xmlns:p14="http://schemas.microsoft.com/office/powerpoint/2010/main" val="1734217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53CE68B-04F1-07A7-18A3-45B8C8EB724A}"/>
              </a:ext>
            </a:extLst>
          </p:cNvPr>
          <p:cNvSpPr txBox="1">
            <a:spLocks/>
          </p:cNvSpPr>
          <p:nvPr/>
        </p:nvSpPr>
        <p:spPr>
          <a:xfrm>
            <a:off x="97116" y="325361"/>
            <a:ext cx="7959522" cy="571505"/>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r>
              <a:rPr lang="en-US" sz="3200" dirty="0">
                <a:solidFill>
                  <a:schemeClr val="accent4"/>
                </a:solidFill>
              </a:rPr>
              <a:t>The Element Addition Problem</a:t>
            </a:r>
          </a:p>
        </p:txBody>
      </p:sp>
      <p:graphicFrame>
        <p:nvGraphicFramePr>
          <p:cNvPr id="6" name="Diagram 5">
            <a:extLst>
              <a:ext uri="{FF2B5EF4-FFF2-40B4-BE49-F238E27FC236}">
                <a16:creationId xmlns:a16="http://schemas.microsoft.com/office/drawing/2014/main" id="{19BAD0C1-7C2F-ADC5-4C61-5A975790CDA7}"/>
              </a:ext>
            </a:extLst>
          </p:cNvPr>
          <p:cNvGraphicFramePr/>
          <p:nvPr>
            <p:extLst>
              <p:ext uri="{D42A27DB-BD31-4B8C-83A1-F6EECF244321}">
                <p14:modId xmlns:p14="http://schemas.microsoft.com/office/powerpoint/2010/main" val="451198171"/>
              </p:ext>
            </p:extLst>
          </p:nvPr>
        </p:nvGraphicFramePr>
        <p:xfrm>
          <a:off x="2643848" y="994838"/>
          <a:ext cx="6904304" cy="5723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Graphical user interface&#10;&#10;Description automatically generated with medium confidence">
            <a:extLst>
              <a:ext uri="{FF2B5EF4-FFF2-40B4-BE49-F238E27FC236}">
                <a16:creationId xmlns:a16="http://schemas.microsoft.com/office/drawing/2014/main" id="{7CE8A5A0-2BAE-89A4-71FD-7100B6720C7A}"/>
              </a:ext>
            </a:extLst>
          </p:cNvPr>
          <p:cNvPicPr>
            <a:picLocks noChangeAspect="1"/>
          </p:cNvPicPr>
          <p:nvPr/>
        </p:nvPicPr>
        <p:blipFill>
          <a:blip r:embed="rId8">
            <a:alphaModFix amt="70000"/>
            <a:extLst>
              <a:ext uri="{28A0092B-C50C-407E-A947-70E740481C1C}">
                <a14:useLocalDpi xmlns:a14="http://schemas.microsoft.com/office/drawing/2010/main" val="0"/>
              </a:ext>
            </a:extLst>
          </a:blip>
          <a:stretch>
            <a:fillRect/>
          </a:stretch>
        </p:blipFill>
        <p:spPr>
          <a:xfrm>
            <a:off x="17581" y="6248400"/>
            <a:ext cx="2256904" cy="677673"/>
          </a:xfrm>
          <a:prstGeom prst="rect">
            <a:avLst/>
          </a:prstGeom>
        </p:spPr>
      </p:pic>
    </p:spTree>
    <p:extLst>
      <p:ext uri="{BB962C8B-B14F-4D97-AF65-F5344CB8AC3E}">
        <p14:creationId xmlns:p14="http://schemas.microsoft.com/office/powerpoint/2010/main" val="2824799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53CE68B-04F1-07A7-18A3-45B8C8EB724A}"/>
              </a:ext>
            </a:extLst>
          </p:cNvPr>
          <p:cNvSpPr txBox="1">
            <a:spLocks/>
          </p:cNvSpPr>
          <p:nvPr/>
        </p:nvSpPr>
        <p:spPr>
          <a:xfrm>
            <a:off x="97116" y="325361"/>
            <a:ext cx="7959522" cy="571505"/>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r>
              <a:rPr lang="en-US" sz="3200" dirty="0">
                <a:solidFill>
                  <a:schemeClr val="accent4"/>
                </a:solidFill>
              </a:rPr>
              <a:t>The Element Addition Problem</a:t>
            </a:r>
          </a:p>
        </p:txBody>
      </p:sp>
      <p:graphicFrame>
        <p:nvGraphicFramePr>
          <p:cNvPr id="6" name="Diagram 5">
            <a:extLst>
              <a:ext uri="{FF2B5EF4-FFF2-40B4-BE49-F238E27FC236}">
                <a16:creationId xmlns:a16="http://schemas.microsoft.com/office/drawing/2014/main" id="{19BAD0C1-7C2F-ADC5-4C61-5A975790CDA7}"/>
              </a:ext>
            </a:extLst>
          </p:cNvPr>
          <p:cNvGraphicFramePr/>
          <p:nvPr/>
        </p:nvGraphicFramePr>
        <p:xfrm>
          <a:off x="2643848" y="994838"/>
          <a:ext cx="6904304" cy="5723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Graphical user interface&#10;&#10;Description automatically generated with medium confidence">
            <a:extLst>
              <a:ext uri="{FF2B5EF4-FFF2-40B4-BE49-F238E27FC236}">
                <a16:creationId xmlns:a16="http://schemas.microsoft.com/office/drawing/2014/main" id="{7CE8A5A0-2BAE-89A4-71FD-7100B6720C7A}"/>
              </a:ext>
            </a:extLst>
          </p:cNvPr>
          <p:cNvPicPr>
            <a:picLocks noChangeAspect="1"/>
          </p:cNvPicPr>
          <p:nvPr/>
        </p:nvPicPr>
        <p:blipFill>
          <a:blip r:embed="rId8">
            <a:alphaModFix amt="70000"/>
            <a:extLst>
              <a:ext uri="{28A0092B-C50C-407E-A947-70E740481C1C}">
                <a14:useLocalDpi xmlns:a14="http://schemas.microsoft.com/office/drawing/2010/main" val="0"/>
              </a:ext>
            </a:extLst>
          </a:blip>
          <a:stretch>
            <a:fillRect/>
          </a:stretch>
        </p:blipFill>
        <p:spPr>
          <a:xfrm>
            <a:off x="17581" y="6248400"/>
            <a:ext cx="2256904" cy="677673"/>
          </a:xfrm>
          <a:prstGeom prst="rect">
            <a:avLst/>
          </a:prstGeom>
        </p:spPr>
      </p:pic>
      <p:pic>
        <p:nvPicPr>
          <p:cNvPr id="3" name="Graphic 2" descr="Construction Barricade with solid fill">
            <a:extLst>
              <a:ext uri="{FF2B5EF4-FFF2-40B4-BE49-F238E27FC236}">
                <a16:creationId xmlns:a16="http://schemas.microsoft.com/office/drawing/2014/main" id="{0457FE41-B36A-B35D-A756-8A56BE6ACEE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96715" y="1263349"/>
            <a:ext cx="8598569" cy="622497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Rounded Corners 3">
            <a:extLst>
              <a:ext uri="{FF2B5EF4-FFF2-40B4-BE49-F238E27FC236}">
                <a16:creationId xmlns:a16="http://schemas.microsoft.com/office/drawing/2014/main" id="{106E266F-1849-A481-9ADF-55715859B441}"/>
              </a:ext>
            </a:extLst>
          </p:cNvPr>
          <p:cNvSpPr/>
          <p:nvPr/>
        </p:nvSpPr>
        <p:spPr>
          <a:xfrm>
            <a:off x="4056646" y="2990297"/>
            <a:ext cx="4078705" cy="1732547"/>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mj-lt"/>
              </a:rPr>
              <a:t>ROAD CLOSED</a:t>
            </a:r>
          </a:p>
        </p:txBody>
      </p:sp>
    </p:spTree>
    <p:extLst>
      <p:ext uri="{BB962C8B-B14F-4D97-AF65-F5344CB8AC3E}">
        <p14:creationId xmlns:p14="http://schemas.microsoft.com/office/powerpoint/2010/main" val="1727799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4D9C8BFD-9FC3-68D0-303C-E1E9EFB2A464}"/>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32374" y="1792706"/>
            <a:ext cx="3238499" cy="3272588"/>
          </a:xfrm>
          <a:prstGeom prst="rect">
            <a:avLst/>
          </a:prstGeom>
        </p:spPr>
      </p:pic>
      <p:sp>
        <p:nvSpPr>
          <p:cNvPr id="6" name="Rectangle 5">
            <a:extLst>
              <a:ext uri="{FF2B5EF4-FFF2-40B4-BE49-F238E27FC236}">
                <a16:creationId xmlns:a16="http://schemas.microsoft.com/office/drawing/2014/main" id="{68B39D8D-AB7A-7978-DDBF-6EF613451F09}"/>
              </a:ext>
            </a:extLst>
          </p:cNvPr>
          <p:cNvSpPr/>
          <p:nvPr/>
        </p:nvSpPr>
        <p:spPr>
          <a:xfrm>
            <a:off x="3510195" y="5065294"/>
            <a:ext cx="5171609" cy="923330"/>
          </a:xfrm>
          <a:prstGeom prst="rect">
            <a:avLst/>
          </a:prstGeom>
          <a:noFill/>
        </p:spPr>
        <p:txBody>
          <a:bodyPr wrap="none" lIns="91440" tIns="45720" rIns="91440" bIns="45720">
            <a:spAutoFit/>
          </a:bodyPr>
          <a:lstStyle/>
          <a:p>
            <a:pPr algn="ctr"/>
            <a:r>
              <a:rPr lang="en-US" sz="5400" b="1" cap="none" spc="0" dirty="0">
                <a:ln w="0">
                  <a:solidFill>
                    <a:schemeClr val="accent1">
                      <a:lumMod val="50000"/>
                    </a:schemeClr>
                  </a:solidFill>
                </a:ln>
                <a:solidFill>
                  <a:schemeClr val="accent1"/>
                </a:solidFill>
                <a:effectLst>
                  <a:outerShdw blurRad="38100" dist="25400" dir="5400000" algn="ctr" rotWithShape="0">
                    <a:srgbClr val="6E747A">
                      <a:alpha val="43000"/>
                    </a:srgbClr>
                  </a:outerShdw>
                  <a:reflection blurRad="6350" stA="60000" endA="900" endPos="60000" dist="29997" dir="5400000" sy="-100000" algn="bl" rotWithShape="0"/>
                </a:effectLst>
              </a:rPr>
              <a:t>Recalculating</a:t>
            </a:r>
          </a:p>
        </p:txBody>
      </p:sp>
      <p:sp>
        <p:nvSpPr>
          <p:cNvPr id="9" name="TextBox 8">
            <a:extLst>
              <a:ext uri="{FF2B5EF4-FFF2-40B4-BE49-F238E27FC236}">
                <a16:creationId xmlns:a16="http://schemas.microsoft.com/office/drawing/2014/main" id="{B616D094-26D2-BA48-D49D-280618D7501C}"/>
              </a:ext>
            </a:extLst>
          </p:cNvPr>
          <p:cNvSpPr txBox="1"/>
          <p:nvPr/>
        </p:nvSpPr>
        <p:spPr>
          <a:xfrm>
            <a:off x="1082054" y="634063"/>
            <a:ext cx="9739140" cy="954107"/>
          </a:xfrm>
          <a:prstGeom prst="rect">
            <a:avLst/>
          </a:prstGeom>
          <a:noFill/>
        </p:spPr>
        <p:txBody>
          <a:bodyPr wrap="square">
            <a:spAutoFit/>
          </a:bodyPr>
          <a:lstStyle/>
          <a:p>
            <a:pPr algn="ctr"/>
            <a:r>
              <a:rPr lang="en-US" sz="2800" b="1" dirty="0">
                <a:solidFill>
                  <a:schemeClr val="accent4">
                    <a:lumMod val="75000"/>
                  </a:schemeClr>
                </a:solidFill>
              </a:rPr>
              <a:t>How we get the elements we need, without creating new ones?</a:t>
            </a:r>
          </a:p>
        </p:txBody>
      </p:sp>
      <p:pic>
        <p:nvPicPr>
          <p:cNvPr id="10" name="Picture 9" descr="Graphical user interface&#10;&#10;Description automatically generated with medium confidence">
            <a:extLst>
              <a:ext uri="{FF2B5EF4-FFF2-40B4-BE49-F238E27FC236}">
                <a16:creationId xmlns:a16="http://schemas.microsoft.com/office/drawing/2014/main" id="{452F5A20-FE3E-810A-1933-3F1294F4A812}"/>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7581" y="6248400"/>
            <a:ext cx="2256904" cy="677673"/>
          </a:xfrm>
          <a:prstGeom prst="rect">
            <a:avLst/>
          </a:prstGeom>
        </p:spPr>
      </p:pic>
    </p:spTree>
    <p:extLst>
      <p:ext uri="{BB962C8B-B14F-4D97-AF65-F5344CB8AC3E}">
        <p14:creationId xmlns:p14="http://schemas.microsoft.com/office/powerpoint/2010/main" val="2806724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body of water with trees and a sunset in the background&#10;&#10;Description automatically generated with medium confidence">
            <a:extLst>
              <a:ext uri="{FF2B5EF4-FFF2-40B4-BE49-F238E27FC236}">
                <a16:creationId xmlns:a16="http://schemas.microsoft.com/office/drawing/2014/main" id="{00894003-2AA3-9DC6-FD29-0DB50010F68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70945" y="0"/>
            <a:ext cx="6166945" cy="6934346"/>
          </a:xfrm>
        </p:spPr>
      </p:pic>
      <p:sp>
        <p:nvSpPr>
          <p:cNvPr id="5" name="Content Placeholder 2">
            <a:extLst>
              <a:ext uri="{FF2B5EF4-FFF2-40B4-BE49-F238E27FC236}">
                <a16:creationId xmlns:a16="http://schemas.microsoft.com/office/drawing/2014/main" id="{BC6FDD3C-3FF9-9874-F4D4-2F2B2C7796C8}"/>
              </a:ext>
            </a:extLst>
          </p:cNvPr>
          <p:cNvSpPr txBox="1">
            <a:spLocks/>
          </p:cNvSpPr>
          <p:nvPr/>
        </p:nvSpPr>
        <p:spPr>
          <a:xfrm>
            <a:off x="6306207" y="654269"/>
            <a:ext cx="5651938" cy="5793828"/>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50000"/>
                    <a:lumOff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nSpc>
                <a:spcPct val="110000"/>
              </a:lnSpc>
              <a:buBlip>
                <a:blip r:embed="rId4"/>
              </a:buBlip>
            </a:pPr>
            <a:r>
              <a:rPr lang="en-US" dirty="0">
                <a:solidFill>
                  <a:schemeClr val="accent4">
                    <a:lumMod val="50000"/>
                  </a:schemeClr>
                </a:solidFill>
              </a:rPr>
              <a:t>  The National Rivers and Streams Assessment </a:t>
            </a:r>
            <a:r>
              <a:rPr lang="en-US" dirty="0">
                <a:solidFill>
                  <a:schemeClr val="accent3"/>
                </a:solidFill>
              </a:rPr>
              <a:t>(NRSA) </a:t>
            </a:r>
            <a:r>
              <a:rPr lang="en-US" dirty="0">
                <a:solidFill>
                  <a:schemeClr val="accent4">
                    <a:lumMod val="50000"/>
                  </a:schemeClr>
                </a:solidFill>
              </a:rPr>
              <a:t>and the National Lakes Assessment </a:t>
            </a:r>
            <a:r>
              <a:rPr lang="en-US" dirty="0">
                <a:solidFill>
                  <a:schemeClr val="accent3"/>
                </a:solidFill>
              </a:rPr>
              <a:t>(NLA) </a:t>
            </a:r>
            <a:r>
              <a:rPr lang="en-US" dirty="0">
                <a:solidFill>
                  <a:schemeClr val="accent4">
                    <a:lumMod val="50000"/>
                  </a:schemeClr>
                </a:solidFill>
              </a:rPr>
              <a:t>are a part of EPA’s National Aquatic Resource Surveys </a:t>
            </a:r>
            <a:r>
              <a:rPr lang="en-US" dirty="0">
                <a:solidFill>
                  <a:schemeClr val="accent3"/>
                </a:solidFill>
              </a:rPr>
              <a:t>(NARS) </a:t>
            </a:r>
            <a:r>
              <a:rPr lang="en-US" dirty="0">
                <a:solidFill>
                  <a:schemeClr val="accent4">
                    <a:lumMod val="50000"/>
                  </a:schemeClr>
                </a:solidFill>
              </a:rPr>
              <a:t>which provide nationally-consistent physical, chemical and biological data collected by EPA, states and tribes.</a:t>
            </a:r>
          </a:p>
          <a:p>
            <a:pPr marL="342900" indent="-342900">
              <a:buBlip>
                <a:blip r:embed="rId4"/>
              </a:buBlip>
            </a:pPr>
            <a:endParaRPr lang="en-US" dirty="0">
              <a:solidFill>
                <a:schemeClr val="accent4">
                  <a:lumMod val="50000"/>
                </a:schemeClr>
              </a:solidFill>
            </a:endParaRPr>
          </a:p>
          <a:p>
            <a:pPr marL="342900" indent="-342900">
              <a:lnSpc>
                <a:spcPct val="100000"/>
              </a:lnSpc>
              <a:buBlip>
                <a:blip r:embed="rId4"/>
              </a:buBlip>
            </a:pPr>
            <a:r>
              <a:rPr lang="en-US" dirty="0">
                <a:solidFill>
                  <a:schemeClr val="accent4">
                    <a:lumMod val="50000"/>
                  </a:schemeClr>
                </a:solidFill>
              </a:rPr>
              <a:t>  The Water Quality Portal </a:t>
            </a:r>
            <a:r>
              <a:rPr lang="en-US" dirty="0">
                <a:solidFill>
                  <a:schemeClr val="accent3"/>
                </a:solidFill>
              </a:rPr>
              <a:t>(WQP) </a:t>
            </a:r>
            <a:r>
              <a:rPr lang="en-US" dirty="0">
                <a:solidFill>
                  <a:schemeClr val="accent4">
                    <a:lumMod val="50000"/>
                  </a:schemeClr>
                </a:solidFill>
              </a:rPr>
              <a:t>is the nation’s largest source for water quality data and is the mechanism for anyone to retrieve water monitoring data from EPA.</a:t>
            </a:r>
          </a:p>
          <a:p>
            <a:pPr marL="342900" indent="-342900">
              <a:buBlip>
                <a:blip r:embed="rId4"/>
              </a:buBlip>
            </a:pPr>
            <a:endParaRPr lang="en-US" dirty="0">
              <a:solidFill>
                <a:schemeClr val="accent4">
                  <a:lumMod val="50000"/>
                </a:schemeClr>
              </a:solidFill>
            </a:endParaRPr>
          </a:p>
          <a:p>
            <a:pPr marL="342900" indent="-342900">
              <a:lnSpc>
                <a:spcPct val="110000"/>
              </a:lnSpc>
              <a:buBlip>
                <a:blip r:embed="rId4"/>
              </a:buBlip>
            </a:pPr>
            <a:r>
              <a:rPr lang="en-US" dirty="0">
                <a:solidFill>
                  <a:schemeClr val="accent4">
                    <a:lumMod val="50000"/>
                  </a:schemeClr>
                </a:solidFill>
              </a:rPr>
              <a:t>  The Water Quality Exchange </a:t>
            </a:r>
            <a:r>
              <a:rPr lang="en-US" dirty="0">
                <a:solidFill>
                  <a:schemeClr val="accent3"/>
                </a:solidFill>
              </a:rPr>
              <a:t>(WQX) </a:t>
            </a:r>
            <a:r>
              <a:rPr lang="en-US" dirty="0">
                <a:solidFill>
                  <a:schemeClr val="accent4">
                    <a:lumMod val="50000"/>
                  </a:schemeClr>
                </a:solidFill>
              </a:rPr>
              <a:t>is the mechanism by which partners can submit data to the WQP. </a:t>
            </a:r>
          </a:p>
          <a:p>
            <a:pPr marL="342900" indent="-342900">
              <a:buBlip>
                <a:blip r:embed="rId4"/>
              </a:buBlip>
            </a:pPr>
            <a:endParaRPr lang="en-US" dirty="0"/>
          </a:p>
        </p:txBody>
      </p:sp>
      <p:pic>
        <p:nvPicPr>
          <p:cNvPr id="11" name="Picture 10" descr="Text&#10;&#10;Description automatically generated with medium confidence">
            <a:extLst>
              <a:ext uri="{FF2B5EF4-FFF2-40B4-BE49-F238E27FC236}">
                <a16:creationId xmlns:a16="http://schemas.microsoft.com/office/drawing/2014/main" id="{CE6D9278-E1BC-EE9C-48B0-D282235B799C}"/>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70945" y="6370748"/>
            <a:ext cx="2177985" cy="487252"/>
          </a:xfrm>
          <a:prstGeom prst="rect">
            <a:avLst/>
          </a:prstGeom>
        </p:spPr>
      </p:pic>
    </p:spTree>
    <p:extLst>
      <p:ext uri="{BB962C8B-B14F-4D97-AF65-F5344CB8AC3E}">
        <p14:creationId xmlns:p14="http://schemas.microsoft.com/office/powerpoint/2010/main" val="3243847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CB6EBA-63B1-78FC-98FA-58769798698F}"/>
              </a:ext>
            </a:extLst>
          </p:cNvPr>
          <p:cNvSpPr/>
          <p:nvPr/>
        </p:nvSpPr>
        <p:spPr>
          <a:xfrm>
            <a:off x="7458075" y="6343651"/>
            <a:ext cx="1438275" cy="514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D9A2C40-44C2-C725-2549-F0B16821475E}"/>
              </a:ext>
            </a:extLst>
          </p:cNvPr>
          <p:cNvSpPr txBox="1">
            <a:spLocks/>
          </p:cNvSpPr>
          <p:nvPr/>
        </p:nvSpPr>
        <p:spPr>
          <a:xfrm>
            <a:off x="184354" y="135890"/>
            <a:ext cx="7959522" cy="571505"/>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pPr algn="l"/>
            <a:r>
              <a:rPr lang="en-US" sz="3200" dirty="0">
                <a:solidFill>
                  <a:schemeClr val="accent4"/>
                </a:solidFill>
              </a:rPr>
              <a:t>Multiple Activities</a:t>
            </a:r>
          </a:p>
        </p:txBody>
      </p:sp>
      <p:graphicFrame>
        <p:nvGraphicFramePr>
          <p:cNvPr id="5" name="Diagram 4">
            <a:extLst>
              <a:ext uri="{FF2B5EF4-FFF2-40B4-BE49-F238E27FC236}">
                <a16:creationId xmlns:a16="http://schemas.microsoft.com/office/drawing/2014/main" id="{74CF8575-2FE0-75EA-50CF-B36DCB32699E}"/>
              </a:ext>
            </a:extLst>
          </p:cNvPr>
          <p:cNvGraphicFramePr/>
          <p:nvPr>
            <p:extLst>
              <p:ext uri="{D42A27DB-BD31-4B8C-83A1-F6EECF244321}">
                <p14:modId xmlns:p14="http://schemas.microsoft.com/office/powerpoint/2010/main" val="600715096"/>
              </p:ext>
            </p:extLst>
          </p:nvPr>
        </p:nvGraphicFramePr>
        <p:xfrm>
          <a:off x="520700" y="1724025"/>
          <a:ext cx="7470776" cy="44265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ABC089D7-9A5E-8C1A-D21E-C43C34C85BD6}"/>
              </a:ext>
            </a:extLst>
          </p:cNvPr>
          <p:cNvSpPr/>
          <p:nvPr/>
        </p:nvSpPr>
        <p:spPr>
          <a:xfrm rot="19922183">
            <a:off x="821342" y="2999668"/>
            <a:ext cx="5691223" cy="1005450"/>
          </a:xfrm>
          <a:prstGeom prst="rect">
            <a:avLst/>
          </a:prstGeom>
          <a:noFill/>
        </p:spPr>
        <p:txBody>
          <a:bodyPr wrap="none" lIns="91440" tIns="45720" rIns="91440" bIns="45720">
            <a:prstTxWarp prst="textArchUp">
              <a:avLst>
                <a:gd name="adj" fmla="val 10554510"/>
              </a:avLst>
            </a:prstTxWarp>
            <a:spAutoFit/>
          </a:bodyPr>
          <a:lstStyle/>
          <a:p>
            <a:pPr algn="ctr"/>
            <a:r>
              <a:rPr lang="en-US" sz="7200" cap="none" spc="0" dirty="0">
                <a:ln w="0"/>
                <a:solidFill>
                  <a:schemeClr val="accent2">
                    <a:lumMod val="75000"/>
                  </a:schemeClr>
                </a:solidFill>
                <a:effectLst>
                  <a:outerShdw blurRad="38100" dist="25400" dir="5400000" algn="ctr" rotWithShape="0">
                    <a:srgbClr val="6E747A">
                      <a:alpha val="43000"/>
                    </a:srgbClr>
                  </a:outerShdw>
                </a:effectLst>
              </a:rPr>
              <a:t>Non-Transect Data</a:t>
            </a:r>
          </a:p>
        </p:txBody>
      </p:sp>
      <p:pic>
        <p:nvPicPr>
          <p:cNvPr id="11" name="Picture 10" descr="A picture containing sky, outdoor, water, nature&#10;&#10;Description automatically generated">
            <a:extLst>
              <a:ext uri="{FF2B5EF4-FFF2-40B4-BE49-F238E27FC236}">
                <a16:creationId xmlns:a16="http://schemas.microsoft.com/office/drawing/2014/main" id="{E9C097D9-92D8-FF58-FDE8-BADA3C493942}"/>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296275" y="0"/>
            <a:ext cx="3895725" cy="6858000"/>
          </a:xfrm>
          <a:prstGeom prst="rect">
            <a:avLst/>
          </a:prstGeom>
        </p:spPr>
      </p:pic>
    </p:spTree>
    <p:extLst>
      <p:ext uri="{BB962C8B-B14F-4D97-AF65-F5344CB8AC3E}">
        <p14:creationId xmlns:p14="http://schemas.microsoft.com/office/powerpoint/2010/main" val="3618571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5C97CAC5-622B-2D6F-1154-9C05BBFF7406}"/>
              </a:ext>
            </a:extLst>
          </p:cNvPr>
          <p:cNvSpPr/>
          <p:nvPr/>
        </p:nvSpPr>
        <p:spPr>
          <a:xfrm>
            <a:off x="8358604" y="5084814"/>
            <a:ext cx="1287671" cy="1190214"/>
          </a:xfrm>
          <a:custGeom>
            <a:avLst/>
            <a:gdLst>
              <a:gd name="connsiteX0" fmla="*/ 0 w 1287671"/>
              <a:gd name="connsiteY0" fmla="*/ 595107 h 1190214"/>
              <a:gd name="connsiteX1" fmla="*/ 643836 w 1287671"/>
              <a:gd name="connsiteY1" fmla="*/ 0 h 1190214"/>
              <a:gd name="connsiteX2" fmla="*/ 1287672 w 1287671"/>
              <a:gd name="connsiteY2" fmla="*/ 595107 h 1190214"/>
              <a:gd name="connsiteX3" fmla="*/ 643836 w 1287671"/>
              <a:gd name="connsiteY3" fmla="*/ 1190214 h 1190214"/>
              <a:gd name="connsiteX4" fmla="*/ 0 w 1287671"/>
              <a:gd name="connsiteY4" fmla="*/ 595107 h 119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671" h="1190214" fill="none" extrusionOk="0">
                <a:moveTo>
                  <a:pt x="0" y="595107"/>
                </a:moveTo>
                <a:cubicBezTo>
                  <a:pt x="-8548" y="268718"/>
                  <a:pt x="280638" y="54467"/>
                  <a:pt x="643836" y="0"/>
                </a:cubicBezTo>
                <a:cubicBezTo>
                  <a:pt x="968543" y="-7409"/>
                  <a:pt x="1296731" y="234938"/>
                  <a:pt x="1287672" y="595107"/>
                </a:cubicBezTo>
                <a:cubicBezTo>
                  <a:pt x="1240628" y="939564"/>
                  <a:pt x="984196" y="1205548"/>
                  <a:pt x="643836" y="1190214"/>
                </a:cubicBezTo>
                <a:cubicBezTo>
                  <a:pt x="286982" y="1200597"/>
                  <a:pt x="-55465" y="907578"/>
                  <a:pt x="0" y="595107"/>
                </a:cubicBezTo>
                <a:close/>
              </a:path>
              <a:path w="1287671" h="1190214" stroke="0" extrusionOk="0">
                <a:moveTo>
                  <a:pt x="0" y="595107"/>
                </a:moveTo>
                <a:cubicBezTo>
                  <a:pt x="-52057" y="216070"/>
                  <a:pt x="318467" y="28183"/>
                  <a:pt x="643836" y="0"/>
                </a:cubicBezTo>
                <a:cubicBezTo>
                  <a:pt x="1018558" y="-30735"/>
                  <a:pt x="1269144" y="283686"/>
                  <a:pt x="1287672" y="595107"/>
                </a:cubicBezTo>
                <a:cubicBezTo>
                  <a:pt x="1301275" y="986748"/>
                  <a:pt x="1026439" y="1247152"/>
                  <a:pt x="643836" y="1190214"/>
                </a:cubicBezTo>
                <a:cubicBezTo>
                  <a:pt x="318820" y="1137058"/>
                  <a:pt x="-13274" y="956364"/>
                  <a:pt x="0" y="595107"/>
                </a:cubicBezTo>
                <a:close/>
              </a:path>
            </a:pathLst>
          </a:custGeom>
          <a:solidFill>
            <a:schemeClr val="accent4">
              <a:alpha val="59000"/>
            </a:schemeClr>
          </a:solidFill>
          <a:ln w="28575">
            <a:solidFill>
              <a:schemeClr val="accent4">
                <a:lumMod val="50000"/>
                <a:alpha val="53000"/>
              </a:schemeClr>
            </a:solidFill>
            <a:extLst>
              <a:ext uri="{C807C97D-BFC1-408E-A445-0C87EB9F89A2}">
                <ask:lineSketchStyleProps xmlns:ask="http://schemas.microsoft.com/office/drawing/2018/sketchyshapes" sd="26888690">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b="1" dirty="0">
              <a:effectLst>
                <a:outerShdw blurRad="50800" dist="38100" dir="5400000" algn="t" rotWithShape="0">
                  <a:prstClr val="black">
                    <a:alpha val="40000"/>
                  </a:prstClr>
                </a:outerShdw>
              </a:effectLst>
              <a:latin typeface="+mj-lt"/>
              <a:cs typeface="Calibri" panose="020F0502020204030204" pitchFamily="34" charset="0"/>
            </a:endParaRPr>
          </a:p>
        </p:txBody>
      </p:sp>
      <p:sp>
        <p:nvSpPr>
          <p:cNvPr id="26" name="Oval 25">
            <a:extLst>
              <a:ext uri="{FF2B5EF4-FFF2-40B4-BE49-F238E27FC236}">
                <a16:creationId xmlns:a16="http://schemas.microsoft.com/office/drawing/2014/main" id="{038E017F-FA71-F866-9999-147229AE77CA}"/>
              </a:ext>
            </a:extLst>
          </p:cNvPr>
          <p:cNvSpPr/>
          <p:nvPr/>
        </p:nvSpPr>
        <p:spPr>
          <a:xfrm>
            <a:off x="7168904" y="4152314"/>
            <a:ext cx="1287671" cy="1190214"/>
          </a:xfrm>
          <a:custGeom>
            <a:avLst/>
            <a:gdLst>
              <a:gd name="connsiteX0" fmla="*/ 0 w 1287671"/>
              <a:gd name="connsiteY0" fmla="*/ 595107 h 1190214"/>
              <a:gd name="connsiteX1" fmla="*/ 643836 w 1287671"/>
              <a:gd name="connsiteY1" fmla="*/ 0 h 1190214"/>
              <a:gd name="connsiteX2" fmla="*/ 1287672 w 1287671"/>
              <a:gd name="connsiteY2" fmla="*/ 595107 h 1190214"/>
              <a:gd name="connsiteX3" fmla="*/ 643836 w 1287671"/>
              <a:gd name="connsiteY3" fmla="*/ 1190214 h 1190214"/>
              <a:gd name="connsiteX4" fmla="*/ 0 w 1287671"/>
              <a:gd name="connsiteY4" fmla="*/ 595107 h 119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671" h="1190214" fill="none" extrusionOk="0">
                <a:moveTo>
                  <a:pt x="0" y="595107"/>
                </a:moveTo>
                <a:cubicBezTo>
                  <a:pt x="-8548" y="268718"/>
                  <a:pt x="280638" y="54467"/>
                  <a:pt x="643836" y="0"/>
                </a:cubicBezTo>
                <a:cubicBezTo>
                  <a:pt x="968543" y="-7409"/>
                  <a:pt x="1296731" y="234938"/>
                  <a:pt x="1287672" y="595107"/>
                </a:cubicBezTo>
                <a:cubicBezTo>
                  <a:pt x="1240628" y="939564"/>
                  <a:pt x="984196" y="1205548"/>
                  <a:pt x="643836" y="1190214"/>
                </a:cubicBezTo>
                <a:cubicBezTo>
                  <a:pt x="286982" y="1200597"/>
                  <a:pt x="-55465" y="907578"/>
                  <a:pt x="0" y="595107"/>
                </a:cubicBezTo>
                <a:close/>
              </a:path>
              <a:path w="1287671" h="1190214" stroke="0" extrusionOk="0">
                <a:moveTo>
                  <a:pt x="0" y="595107"/>
                </a:moveTo>
                <a:cubicBezTo>
                  <a:pt x="-52057" y="216070"/>
                  <a:pt x="318467" y="28183"/>
                  <a:pt x="643836" y="0"/>
                </a:cubicBezTo>
                <a:cubicBezTo>
                  <a:pt x="1018558" y="-30735"/>
                  <a:pt x="1269144" y="283686"/>
                  <a:pt x="1287672" y="595107"/>
                </a:cubicBezTo>
                <a:cubicBezTo>
                  <a:pt x="1301275" y="986748"/>
                  <a:pt x="1026439" y="1247152"/>
                  <a:pt x="643836" y="1190214"/>
                </a:cubicBezTo>
                <a:cubicBezTo>
                  <a:pt x="318820" y="1137058"/>
                  <a:pt x="-13274" y="956364"/>
                  <a:pt x="0" y="595107"/>
                </a:cubicBezTo>
                <a:close/>
              </a:path>
            </a:pathLst>
          </a:custGeom>
          <a:solidFill>
            <a:schemeClr val="accent2">
              <a:alpha val="57000"/>
            </a:schemeClr>
          </a:solidFill>
          <a:ln w="28575">
            <a:solidFill>
              <a:schemeClr val="accent2">
                <a:lumMod val="50000"/>
                <a:alpha val="66000"/>
              </a:schemeClr>
            </a:solidFill>
            <a:extLst>
              <a:ext uri="{C807C97D-BFC1-408E-A445-0C87EB9F89A2}">
                <ask:lineSketchStyleProps xmlns:ask="http://schemas.microsoft.com/office/drawing/2018/sketchyshapes" sd="26888690">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b="1" dirty="0">
              <a:effectLst>
                <a:outerShdw blurRad="50800" dist="38100" dir="5400000" algn="t" rotWithShape="0">
                  <a:prstClr val="black">
                    <a:alpha val="24000"/>
                  </a:prstClr>
                </a:outerShdw>
              </a:effectLst>
              <a:latin typeface="+mj-lt"/>
              <a:cs typeface="Calibri" panose="020F0502020204030204" pitchFamily="34" charset="0"/>
            </a:endParaRPr>
          </a:p>
        </p:txBody>
      </p:sp>
      <p:sp>
        <p:nvSpPr>
          <p:cNvPr id="21" name="Oval 20">
            <a:extLst>
              <a:ext uri="{FF2B5EF4-FFF2-40B4-BE49-F238E27FC236}">
                <a16:creationId xmlns:a16="http://schemas.microsoft.com/office/drawing/2014/main" id="{C0D1AB82-F9A0-4BA4-E098-A89FFB2BEE86}"/>
              </a:ext>
            </a:extLst>
          </p:cNvPr>
          <p:cNvSpPr/>
          <p:nvPr/>
        </p:nvSpPr>
        <p:spPr>
          <a:xfrm>
            <a:off x="2121665" y="4001125"/>
            <a:ext cx="1719942" cy="1658685"/>
          </a:xfrm>
          <a:custGeom>
            <a:avLst/>
            <a:gdLst>
              <a:gd name="connsiteX0" fmla="*/ 0 w 1719942"/>
              <a:gd name="connsiteY0" fmla="*/ 829343 h 1658685"/>
              <a:gd name="connsiteX1" fmla="*/ 859971 w 1719942"/>
              <a:gd name="connsiteY1" fmla="*/ 0 h 1658685"/>
              <a:gd name="connsiteX2" fmla="*/ 1719942 w 1719942"/>
              <a:gd name="connsiteY2" fmla="*/ 829343 h 1658685"/>
              <a:gd name="connsiteX3" fmla="*/ 859971 w 1719942"/>
              <a:gd name="connsiteY3" fmla="*/ 1658686 h 1658685"/>
              <a:gd name="connsiteX4" fmla="*/ 0 w 1719942"/>
              <a:gd name="connsiteY4" fmla="*/ 829343 h 1658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942" h="1658685" fill="none" extrusionOk="0">
                <a:moveTo>
                  <a:pt x="0" y="829343"/>
                </a:moveTo>
                <a:cubicBezTo>
                  <a:pt x="-53775" y="385653"/>
                  <a:pt x="373006" y="85921"/>
                  <a:pt x="859971" y="0"/>
                </a:cubicBezTo>
                <a:cubicBezTo>
                  <a:pt x="1256019" y="-18934"/>
                  <a:pt x="1731168" y="332277"/>
                  <a:pt x="1719942" y="829343"/>
                </a:cubicBezTo>
                <a:cubicBezTo>
                  <a:pt x="1701232" y="1293655"/>
                  <a:pt x="1266860" y="1727251"/>
                  <a:pt x="859971" y="1658686"/>
                </a:cubicBezTo>
                <a:cubicBezTo>
                  <a:pt x="383100" y="1674358"/>
                  <a:pt x="-34033" y="1277437"/>
                  <a:pt x="0" y="829343"/>
                </a:cubicBezTo>
                <a:close/>
              </a:path>
              <a:path w="1719942" h="1658685" stroke="0" extrusionOk="0">
                <a:moveTo>
                  <a:pt x="0" y="829343"/>
                </a:moveTo>
                <a:cubicBezTo>
                  <a:pt x="-32993" y="339388"/>
                  <a:pt x="408491" y="21892"/>
                  <a:pt x="859971" y="0"/>
                </a:cubicBezTo>
                <a:cubicBezTo>
                  <a:pt x="1358501" y="-37864"/>
                  <a:pt x="1669700" y="418082"/>
                  <a:pt x="1719942" y="829343"/>
                </a:cubicBezTo>
                <a:cubicBezTo>
                  <a:pt x="1741231" y="1385927"/>
                  <a:pt x="1384937" y="1764077"/>
                  <a:pt x="859971" y="1658686"/>
                </a:cubicBezTo>
                <a:cubicBezTo>
                  <a:pt x="420117" y="1597652"/>
                  <a:pt x="-4252" y="1297816"/>
                  <a:pt x="0" y="829343"/>
                </a:cubicBezTo>
                <a:close/>
              </a:path>
            </a:pathLst>
          </a:custGeom>
          <a:solidFill>
            <a:schemeClr val="accent1">
              <a:alpha val="60000"/>
            </a:schemeClr>
          </a:solidFill>
          <a:ln w="28575">
            <a:solidFill>
              <a:schemeClr val="accent1">
                <a:lumMod val="50000"/>
                <a:alpha val="73000"/>
              </a:schemeClr>
            </a:solidFill>
            <a:extLst>
              <a:ext uri="{C807C97D-BFC1-408E-A445-0C87EB9F89A2}">
                <ask:lineSketchStyleProps xmlns:ask="http://schemas.microsoft.com/office/drawing/2018/sketchyshapes" sd="26888690">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b="1" dirty="0">
              <a:effectLst>
                <a:outerShdw blurRad="50800" dist="38100" dir="5400000" algn="t" rotWithShape="0">
                  <a:prstClr val="black">
                    <a:alpha val="40000"/>
                  </a:prstClr>
                </a:outerShdw>
              </a:effectLst>
              <a:latin typeface="+mj-lt"/>
              <a:cs typeface="Calibri" panose="020F0502020204030204" pitchFamily="34" charset="0"/>
            </a:endParaRPr>
          </a:p>
        </p:txBody>
      </p:sp>
      <p:pic>
        <p:nvPicPr>
          <p:cNvPr id="16" name="Picture 15" descr="Text&#10;&#10;Description automatically generated with medium confidence">
            <a:extLst>
              <a:ext uri="{FF2B5EF4-FFF2-40B4-BE49-F238E27FC236}">
                <a16:creationId xmlns:a16="http://schemas.microsoft.com/office/drawing/2014/main" id="{CF751F96-2029-BC52-A9B3-76ACAF124359}"/>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70945" y="6370748"/>
            <a:ext cx="2177985" cy="487252"/>
          </a:xfrm>
          <a:prstGeom prst="rect">
            <a:avLst/>
          </a:prstGeom>
        </p:spPr>
      </p:pic>
      <p:sp>
        <p:nvSpPr>
          <p:cNvPr id="4" name="Title 1">
            <a:extLst>
              <a:ext uri="{FF2B5EF4-FFF2-40B4-BE49-F238E27FC236}">
                <a16:creationId xmlns:a16="http://schemas.microsoft.com/office/drawing/2014/main" id="{4F4AB184-A557-F374-8199-B734C5DB905A}"/>
              </a:ext>
            </a:extLst>
          </p:cNvPr>
          <p:cNvSpPr txBox="1">
            <a:spLocks/>
          </p:cNvSpPr>
          <p:nvPr/>
        </p:nvSpPr>
        <p:spPr>
          <a:xfrm>
            <a:off x="266888" y="201474"/>
            <a:ext cx="6401655" cy="996716"/>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pPr algn="l"/>
            <a:r>
              <a:rPr lang="en-US" sz="3200" dirty="0">
                <a:solidFill>
                  <a:schemeClr val="accent4"/>
                </a:solidFill>
              </a:rPr>
              <a:t>Multiple Activities </a:t>
            </a:r>
          </a:p>
          <a:p>
            <a:pPr algn="l"/>
            <a:r>
              <a:rPr lang="en-US" sz="2000" dirty="0">
                <a:solidFill>
                  <a:schemeClr val="accent3"/>
                </a:solidFill>
              </a:rPr>
              <a:t>Streams</a:t>
            </a:r>
            <a:r>
              <a:rPr lang="en-US" sz="3200" dirty="0">
                <a:solidFill>
                  <a:schemeClr val="accent3"/>
                </a:solidFill>
              </a:rPr>
              <a:t> </a:t>
            </a:r>
          </a:p>
        </p:txBody>
      </p:sp>
      <p:sp>
        <p:nvSpPr>
          <p:cNvPr id="6" name="Cylinder 5">
            <a:extLst>
              <a:ext uri="{FF2B5EF4-FFF2-40B4-BE49-F238E27FC236}">
                <a16:creationId xmlns:a16="http://schemas.microsoft.com/office/drawing/2014/main" id="{1BB6107B-742C-0E45-7016-2BE88B11B38D}"/>
              </a:ext>
            </a:extLst>
          </p:cNvPr>
          <p:cNvSpPr/>
          <p:nvPr/>
        </p:nvSpPr>
        <p:spPr>
          <a:xfrm>
            <a:off x="1631505" y="3739868"/>
            <a:ext cx="2658819" cy="2719138"/>
          </a:xfrm>
          <a:custGeom>
            <a:avLst/>
            <a:gdLst>
              <a:gd name="connsiteX0" fmla="*/ 0 w 2658819"/>
              <a:gd name="connsiteY0" fmla="*/ 332352 h 2719138"/>
              <a:gd name="connsiteX1" fmla="*/ 1329410 w 2658819"/>
              <a:gd name="connsiteY1" fmla="*/ 664704 h 2719138"/>
              <a:gd name="connsiteX2" fmla="*/ 2658820 w 2658819"/>
              <a:gd name="connsiteY2" fmla="*/ 332352 h 2719138"/>
              <a:gd name="connsiteX3" fmla="*/ 2658819 w 2658819"/>
              <a:gd name="connsiteY3" fmla="*/ 2386786 h 2719138"/>
              <a:gd name="connsiteX4" fmla="*/ 1329409 w 2658819"/>
              <a:gd name="connsiteY4" fmla="*/ 2719138 h 2719138"/>
              <a:gd name="connsiteX5" fmla="*/ -1 w 2658819"/>
              <a:gd name="connsiteY5" fmla="*/ 2386786 h 2719138"/>
              <a:gd name="connsiteX6" fmla="*/ 0 w 2658819"/>
              <a:gd name="connsiteY6" fmla="*/ 332352 h 2719138"/>
              <a:gd name="connsiteX0" fmla="*/ 0 w 2658819"/>
              <a:gd name="connsiteY0" fmla="*/ 332352 h 2719138"/>
              <a:gd name="connsiteX1" fmla="*/ 1329410 w 2658819"/>
              <a:gd name="connsiteY1" fmla="*/ 0 h 2719138"/>
              <a:gd name="connsiteX2" fmla="*/ 2658820 w 2658819"/>
              <a:gd name="connsiteY2" fmla="*/ 332352 h 2719138"/>
              <a:gd name="connsiteX3" fmla="*/ 1329410 w 2658819"/>
              <a:gd name="connsiteY3" fmla="*/ 664704 h 2719138"/>
              <a:gd name="connsiteX4" fmla="*/ 0 w 2658819"/>
              <a:gd name="connsiteY4" fmla="*/ 332352 h 2719138"/>
              <a:gd name="connsiteX0" fmla="*/ 2658819 w 2658819"/>
              <a:gd name="connsiteY0" fmla="*/ 332352 h 2719138"/>
              <a:gd name="connsiteX1" fmla="*/ 1329409 w 2658819"/>
              <a:gd name="connsiteY1" fmla="*/ 664704 h 2719138"/>
              <a:gd name="connsiteX2" fmla="*/ -1 w 2658819"/>
              <a:gd name="connsiteY2" fmla="*/ 332352 h 2719138"/>
              <a:gd name="connsiteX3" fmla="*/ 1329409 w 2658819"/>
              <a:gd name="connsiteY3" fmla="*/ 0 h 2719138"/>
              <a:gd name="connsiteX4" fmla="*/ 2658819 w 2658819"/>
              <a:gd name="connsiteY4" fmla="*/ 332352 h 2719138"/>
              <a:gd name="connsiteX5" fmla="*/ 2658819 w 2658819"/>
              <a:gd name="connsiteY5" fmla="*/ 1017163 h 2719138"/>
              <a:gd name="connsiteX6" fmla="*/ 2658819 w 2658819"/>
              <a:gd name="connsiteY6" fmla="*/ 1681430 h 2719138"/>
              <a:gd name="connsiteX7" fmla="*/ 2658819 w 2658819"/>
              <a:gd name="connsiteY7" fmla="*/ 2386786 h 2719138"/>
              <a:gd name="connsiteX8" fmla="*/ 1329409 w 2658819"/>
              <a:gd name="connsiteY8" fmla="*/ 2719138 h 2719138"/>
              <a:gd name="connsiteX9" fmla="*/ -1 w 2658819"/>
              <a:gd name="connsiteY9" fmla="*/ 2386786 h 2719138"/>
              <a:gd name="connsiteX10" fmla="*/ 0 w 2658819"/>
              <a:gd name="connsiteY10" fmla="*/ 332352 h 271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819" h="2719138" stroke="0" extrusionOk="0">
                <a:moveTo>
                  <a:pt x="0" y="332352"/>
                </a:moveTo>
                <a:cubicBezTo>
                  <a:pt x="31032" y="548885"/>
                  <a:pt x="520199" y="741724"/>
                  <a:pt x="1329410" y="664704"/>
                </a:cubicBezTo>
                <a:cubicBezTo>
                  <a:pt x="2069479" y="674109"/>
                  <a:pt x="2664052" y="529600"/>
                  <a:pt x="2658820" y="332352"/>
                </a:cubicBezTo>
                <a:cubicBezTo>
                  <a:pt x="2713992" y="1151477"/>
                  <a:pt x="2672358" y="1730291"/>
                  <a:pt x="2658819" y="2386786"/>
                </a:cubicBezTo>
                <a:cubicBezTo>
                  <a:pt x="2709755" y="2493429"/>
                  <a:pt x="2130369" y="2808360"/>
                  <a:pt x="1329409" y="2719138"/>
                </a:cubicBezTo>
                <a:cubicBezTo>
                  <a:pt x="593336" y="2675219"/>
                  <a:pt x="-8530" y="2565404"/>
                  <a:pt x="-1" y="2386786"/>
                </a:cubicBezTo>
                <a:cubicBezTo>
                  <a:pt x="83811" y="1794556"/>
                  <a:pt x="-138720" y="1058480"/>
                  <a:pt x="0" y="332352"/>
                </a:cubicBezTo>
                <a:close/>
              </a:path>
              <a:path w="2658819" h="2719138" fill="lighten" stroke="0" extrusionOk="0">
                <a:moveTo>
                  <a:pt x="0" y="332352"/>
                </a:moveTo>
                <a:cubicBezTo>
                  <a:pt x="-107268" y="192925"/>
                  <a:pt x="472987" y="-23799"/>
                  <a:pt x="1329410" y="0"/>
                </a:cubicBezTo>
                <a:cubicBezTo>
                  <a:pt x="2078239" y="-9484"/>
                  <a:pt x="2653723" y="186798"/>
                  <a:pt x="2658820" y="332352"/>
                </a:cubicBezTo>
                <a:cubicBezTo>
                  <a:pt x="2633178" y="544985"/>
                  <a:pt x="2074022" y="787262"/>
                  <a:pt x="1329410" y="664704"/>
                </a:cubicBezTo>
                <a:cubicBezTo>
                  <a:pt x="595556" y="678634"/>
                  <a:pt x="1454" y="523236"/>
                  <a:pt x="0" y="332352"/>
                </a:cubicBezTo>
                <a:close/>
              </a:path>
              <a:path w="2658819" h="2719138" fill="none" extrusionOk="0">
                <a:moveTo>
                  <a:pt x="2658819" y="332352"/>
                </a:moveTo>
                <a:cubicBezTo>
                  <a:pt x="2679021" y="568170"/>
                  <a:pt x="2049346" y="665827"/>
                  <a:pt x="1329409" y="664704"/>
                </a:cubicBezTo>
                <a:cubicBezTo>
                  <a:pt x="570643" y="629103"/>
                  <a:pt x="-17136" y="506548"/>
                  <a:pt x="-1" y="332352"/>
                </a:cubicBezTo>
                <a:cubicBezTo>
                  <a:pt x="30971" y="28248"/>
                  <a:pt x="592211" y="25530"/>
                  <a:pt x="1329409" y="0"/>
                </a:cubicBezTo>
                <a:cubicBezTo>
                  <a:pt x="2048647" y="-17187"/>
                  <a:pt x="2692543" y="173518"/>
                  <a:pt x="2658819" y="332352"/>
                </a:cubicBezTo>
                <a:cubicBezTo>
                  <a:pt x="2667703" y="470133"/>
                  <a:pt x="2658887" y="697686"/>
                  <a:pt x="2658819" y="1017163"/>
                </a:cubicBezTo>
                <a:cubicBezTo>
                  <a:pt x="2658751" y="1336640"/>
                  <a:pt x="2642176" y="1407604"/>
                  <a:pt x="2658819" y="1681430"/>
                </a:cubicBezTo>
                <a:cubicBezTo>
                  <a:pt x="2675462" y="1955256"/>
                  <a:pt x="2647243" y="2158021"/>
                  <a:pt x="2658819" y="2386786"/>
                </a:cubicBezTo>
                <a:cubicBezTo>
                  <a:pt x="2691137" y="2570245"/>
                  <a:pt x="2025620" y="2854508"/>
                  <a:pt x="1329409" y="2719138"/>
                </a:cubicBezTo>
                <a:cubicBezTo>
                  <a:pt x="571812" y="2696863"/>
                  <a:pt x="-26811" y="2578597"/>
                  <a:pt x="-1" y="2386786"/>
                </a:cubicBezTo>
                <a:cubicBezTo>
                  <a:pt x="130761" y="1693569"/>
                  <a:pt x="-150450" y="959041"/>
                  <a:pt x="0" y="332352"/>
                </a:cubicBezTo>
              </a:path>
              <a:path w="2658819" h="2719138" fill="none" stroke="0" extrusionOk="0">
                <a:moveTo>
                  <a:pt x="2658819" y="332352"/>
                </a:moveTo>
                <a:cubicBezTo>
                  <a:pt x="2581484" y="477206"/>
                  <a:pt x="2013429" y="713609"/>
                  <a:pt x="1329409" y="664704"/>
                </a:cubicBezTo>
                <a:cubicBezTo>
                  <a:pt x="599197" y="697820"/>
                  <a:pt x="-19226" y="481688"/>
                  <a:pt x="-1" y="332352"/>
                </a:cubicBezTo>
                <a:cubicBezTo>
                  <a:pt x="-99097" y="68748"/>
                  <a:pt x="719288" y="-44619"/>
                  <a:pt x="1329409" y="0"/>
                </a:cubicBezTo>
                <a:cubicBezTo>
                  <a:pt x="2023457" y="-11435"/>
                  <a:pt x="2648867" y="139537"/>
                  <a:pt x="2658819" y="332352"/>
                </a:cubicBezTo>
                <a:cubicBezTo>
                  <a:pt x="2651204" y="526489"/>
                  <a:pt x="2650665" y="734084"/>
                  <a:pt x="2658819" y="955530"/>
                </a:cubicBezTo>
                <a:cubicBezTo>
                  <a:pt x="2666973" y="1176976"/>
                  <a:pt x="2675817" y="1342637"/>
                  <a:pt x="2658819" y="1660886"/>
                </a:cubicBezTo>
                <a:cubicBezTo>
                  <a:pt x="2641821" y="1979135"/>
                  <a:pt x="2632986" y="2081031"/>
                  <a:pt x="2658819" y="2386786"/>
                </a:cubicBezTo>
                <a:cubicBezTo>
                  <a:pt x="2644357" y="2583817"/>
                  <a:pt x="2046019" y="2752421"/>
                  <a:pt x="1329409" y="2719138"/>
                </a:cubicBezTo>
                <a:cubicBezTo>
                  <a:pt x="596405" y="2748885"/>
                  <a:pt x="10761" y="2556556"/>
                  <a:pt x="-1" y="2386786"/>
                </a:cubicBezTo>
                <a:cubicBezTo>
                  <a:pt x="43387" y="1745272"/>
                  <a:pt x="60947" y="1045063"/>
                  <a:pt x="0" y="332352"/>
                </a:cubicBezTo>
              </a:path>
            </a:pathLst>
          </a:custGeom>
          <a:solidFill>
            <a:schemeClr val="accent3">
              <a:alpha val="29000"/>
            </a:schemeClr>
          </a:solidFill>
          <a:ln w="28575">
            <a:solidFill>
              <a:schemeClr val="accent3">
                <a:lumMod val="50000"/>
              </a:schemeClr>
            </a:solidFill>
            <a:extLst>
              <a:ext uri="{C807C97D-BFC1-408E-A445-0C87EB9F89A2}">
                <ask:lineSketchStyleProps xmlns:ask="http://schemas.microsoft.com/office/drawing/2018/sketchyshapes" sd="2467223374">
                  <a:prstGeom prst="can">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12700">
                  <a:solidFill>
                    <a:schemeClr val="accent3">
                      <a:lumMod val="50000"/>
                    </a:schemeClr>
                  </a:solidFill>
                </a:ln>
                <a:solidFill>
                  <a:schemeClr val="accent3">
                    <a:lumMod val="50000"/>
                  </a:schemeClr>
                </a:solidFill>
                <a:effectLst>
                  <a:outerShdw blurRad="63500" sx="102000" sy="102000" algn="ctr" rotWithShape="0">
                    <a:prstClr val="black">
                      <a:alpha val="40000"/>
                    </a:prstClr>
                  </a:outerShdw>
                </a:effectLst>
                <a:latin typeface="+mj-lt"/>
                <a:cs typeface="Calibri" panose="020F0502020204030204" pitchFamily="34" charset="0"/>
              </a:rPr>
              <a:t>Sampling Component</a:t>
            </a:r>
          </a:p>
        </p:txBody>
      </p:sp>
      <p:sp>
        <p:nvSpPr>
          <p:cNvPr id="7" name="Oval 6">
            <a:extLst>
              <a:ext uri="{FF2B5EF4-FFF2-40B4-BE49-F238E27FC236}">
                <a16:creationId xmlns:a16="http://schemas.microsoft.com/office/drawing/2014/main" id="{094F02AB-25CE-A135-3739-0EBB1A86E51E}"/>
              </a:ext>
            </a:extLst>
          </p:cNvPr>
          <p:cNvSpPr/>
          <p:nvPr/>
        </p:nvSpPr>
        <p:spPr>
          <a:xfrm>
            <a:off x="2100944" y="1207930"/>
            <a:ext cx="1719942" cy="1658685"/>
          </a:xfrm>
          <a:custGeom>
            <a:avLst/>
            <a:gdLst>
              <a:gd name="connsiteX0" fmla="*/ 0 w 1719942"/>
              <a:gd name="connsiteY0" fmla="*/ 829343 h 1658685"/>
              <a:gd name="connsiteX1" fmla="*/ 859971 w 1719942"/>
              <a:gd name="connsiteY1" fmla="*/ 0 h 1658685"/>
              <a:gd name="connsiteX2" fmla="*/ 1719942 w 1719942"/>
              <a:gd name="connsiteY2" fmla="*/ 829343 h 1658685"/>
              <a:gd name="connsiteX3" fmla="*/ 859971 w 1719942"/>
              <a:gd name="connsiteY3" fmla="*/ 1658686 h 1658685"/>
              <a:gd name="connsiteX4" fmla="*/ 0 w 1719942"/>
              <a:gd name="connsiteY4" fmla="*/ 829343 h 1658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942" h="1658685" fill="none" extrusionOk="0">
                <a:moveTo>
                  <a:pt x="0" y="829343"/>
                </a:moveTo>
                <a:cubicBezTo>
                  <a:pt x="-53775" y="385653"/>
                  <a:pt x="373006" y="85921"/>
                  <a:pt x="859971" y="0"/>
                </a:cubicBezTo>
                <a:cubicBezTo>
                  <a:pt x="1256019" y="-18934"/>
                  <a:pt x="1731168" y="332277"/>
                  <a:pt x="1719942" y="829343"/>
                </a:cubicBezTo>
                <a:cubicBezTo>
                  <a:pt x="1701232" y="1293655"/>
                  <a:pt x="1266860" y="1727251"/>
                  <a:pt x="859971" y="1658686"/>
                </a:cubicBezTo>
                <a:cubicBezTo>
                  <a:pt x="383100" y="1674358"/>
                  <a:pt x="-34033" y="1277437"/>
                  <a:pt x="0" y="829343"/>
                </a:cubicBezTo>
                <a:close/>
              </a:path>
              <a:path w="1719942" h="1658685" stroke="0" extrusionOk="0">
                <a:moveTo>
                  <a:pt x="0" y="829343"/>
                </a:moveTo>
                <a:cubicBezTo>
                  <a:pt x="-32993" y="339388"/>
                  <a:pt x="408491" y="21892"/>
                  <a:pt x="859971" y="0"/>
                </a:cubicBezTo>
                <a:cubicBezTo>
                  <a:pt x="1358501" y="-37864"/>
                  <a:pt x="1669700" y="418082"/>
                  <a:pt x="1719942" y="829343"/>
                </a:cubicBezTo>
                <a:cubicBezTo>
                  <a:pt x="1741231" y="1385927"/>
                  <a:pt x="1384937" y="1764077"/>
                  <a:pt x="859971" y="1658686"/>
                </a:cubicBezTo>
                <a:cubicBezTo>
                  <a:pt x="420117" y="1597652"/>
                  <a:pt x="-4252" y="1297816"/>
                  <a:pt x="0" y="829343"/>
                </a:cubicBezTo>
                <a:close/>
              </a:path>
            </a:pathLst>
          </a:custGeom>
          <a:solidFill>
            <a:schemeClr val="accent1"/>
          </a:solidFill>
          <a:ln w="28575">
            <a:solidFill>
              <a:schemeClr val="accent1">
                <a:lumMod val="50000"/>
              </a:schemeClr>
            </a:solidFill>
            <a:extLst>
              <a:ext uri="{C807C97D-BFC1-408E-A445-0C87EB9F89A2}">
                <ask:lineSketchStyleProps xmlns:ask="http://schemas.microsoft.com/office/drawing/2018/sketchyshapes" sd="26888690">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effectLst>
                  <a:outerShdw blurRad="50800" dist="38100" dir="5400000" algn="t" rotWithShape="0">
                    <a:prstClr val="black">
                      <a:alpha val="40000"/>
                    </a:prstClr>
                  </a:outerShdw>
                </a:effectLst>
                <a:latin typeface="+mj-lt"/>
                <a:cs typeface="Calibri" panose="020F0502020204030204" pitchFamily="34" charset="0"/>
              </a:rPr>
              <a:t>Transect</a:t>
            </a:r>
          </a:p>
        </p:txBody>
      </p:sp>
      <p:sp>
        <p:nvSpPr>
          <p:cNvPr id="17" name="Arrow: Down 16">
            <a:extLst>
              <a:ext uri="{FF2B5EF4-FFF2-40B4-BE49-F238E27FC236}">
                <a16:creationId xmlns:a16="http://schemas.microsoft.com/office/drawing/2014/main" id="{C0B8C8DA-C281-DE7F-E55F-2097477FB5AD}"/>
              </a:ext>
            </a:extLst>
          </p:cNvPr>
          <p:cNvSpPr/>
          <p:nvPr/>
        </p:nvSpPr>
        <p:spPr>
          <a:xfrm>
            <a:off x="2633769" y="3206364"/>
            <a:ext cx="695736" cy="445271"/>
          </a:xfrm>
          <a:custGeom>
            <a:avLst/>
            <a:gdLst>
              <a:gd name="connsiteX0" fmla="*/ 0 w 695736"/>
              <a:gd name="connsiteY0" fmla="*/ 222636 h 445271"/>
              <a:gd name="connsiteX1" fmla="*/ 173934 w 695736"/>
              <a:gd name="connsiteY1" fmla="*/ 222636 h 445271"/>
              <a:gd name="connsiteX2" fmla="*/ 173934 w 695736"/>
              <a:gd name="connsiteY2" fmla="*/ 0 h 445271"/>
              <a:gd name="connsiteX3" fmla="*/ 521802 w 695736"/>
              <a:gd name="connsiteY3" fmla="*/ 0 h 445271"/>
              <a:gd name="connsiteX4" fmla="*/ 521802 w 695736"/>
              <a:gd name="connsiteY4" fmla="*/ 222636 h 445271"/>
              <a:gd name="connsiteX5" fmla="*/ 695736 w 695736"/>
              <a:gd name="connsiteY5" fmla="*/ 222636 h 445271"/>
              <a:gd name="connsiteX6" fmla="*/ 347868 w 695736"/>
              <a:gd name="connsiteY6" fmla="*/ 445271 h 445271"/>
              <a:gd name="connsiteX7" fmla="*/ 0 w 695736"/>
              <a:gd name="connsiteY7" fmla="*/ 222636 h 44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736" h="445271" fill="none" extrusionOk="0">
                <a:moveTo>
                  <a:pt x="0" y="222636"/>
                </a:moveTo>
                <a:cubicBezTo>
                  <a:pt x="47134" y="228843"/>
                  <a:pt x="124790" y="217557"/>
                  <a:pt x="173934" y="222636"/>
                </a:cubicBezTo>
                <a:cubicBezTo>
                  <a:pt x="164210" y="150150"/>
                  <a:pt x="174937" y="81781"/>
                  <a:pt x="173934" y="0"/>
                </a:cubicBezTo>
                <a:cubicBezTo>
                  <a:pt x="296161" y="-16420"/>
                  <a:pt x="376608" y="-1669"/>
                  <a:pt x="521802" y="0"/>
                </a:cubicBezTo>
                <a:cubicBezTo>
                  <a:pt x="532470" y="65028"/>
                  <a:pt x="529044" y="119040"/>
                  <a:pt x="521802" y="222636"/>
                </a:cubicBezTo>
                <a:cubicBezTo>
                  <a:pt x="586515" y="215702"/>
                  <a:pt x="623941" y="224169"/>
                  <a:pt x="695736" y="222636"/>
                </a:cubicBezTo>
                <a:cubicBezTo>
                  <a:pt x="620290" y="292063"/>
                  <a:pt x="432384" y="376436"/>
                  <a:pt x="347868" y="445271"/>
                </a:cubicBezTo>
                <a:cubicBezTo>
                  <a:pt x="268141" y="406096"/>
                  <a:pt x="94101" y="305526"/>
                  <a:pt x="0" y="222636"/>
                </a:cubicBezTo>
                <a:close/>
              </a:path>
              <a:path w="695736" h="445271" stroke="0" extrusionOk="0">
                <a:moveTo>
                  <a:pt x="0" y="222636"/>
                </a:moveTo>
                <a:cubicBezTo>
                  <a:pt x="59822" y="227942"/>
                  <a:pt x="136399" y="216537"/>
                  <a:pt x="173934" y="222636"/>
                </a:cubicBezTo>
                <a:cubicBezTo>
                  <a:pt x="181538" y="157660"/>
                  <a:pt x="179995" y="80075"/>
                  <a:pt x="173934" y="0"/>
                </a:cubicBezTo>
                <a:cubicBezTo>
                  <a:pt x="292528" y="-1595"/>
                  <a:pt x="443903" y="15598"/>
                  <a:pt x="521802" y="0"/>
                </a:cubicBezTo>
                <a:cubicBezTo>
                  <a:pt x="513675" y="59214"/>
                  <a:pt x="522108" y="152522"/>
                  <a:pt x="521802" y="222636"/>
                </a:cubicBezTo>
                <a:cubicBezTo>
                  <a:pt x="567123" y="230604"/>
                  <a:pt x="640936" y="229914"/>
                  <a:pt x="695736" y="222636"/>
                </a:cubicBezTo>
                <a:cubicBezTo>
                  <a:pt x="564950" y="299809"/>
                  <a:pt x="514987" y="348839"/>
                  <a:pt x="347868" y="445271"/>
                </a:cubicBezTo>
                <a:cubicBezTo>
                  <a:pt x="196600" y="329869"/>
                  <a:pt x="107703" y="304885"/>
                  <a:pt x="0" y="222636"/>
                </a:cubicBezTo>
                <a:close/>
              </a:path>
            </a:pathLst>
          </a:custGeom>
          <a:solidFill>
            <a:schemeClr val="accent6">
              <a:lumMod val="60000"/>
              <a:lumOff val="40000"/>
            </a:schemeClr>
          </a:solidFill>
          <a:ln w="38100">
            <a:solidFill>
              <a:schemeClr val="accent6"/>
            </a:solidFill>
            <a:extLst>
              <a:ext uri="{C807C97D-BFC1-408E-A445-0C87EB9F89A2}">
                <ask:lineSketchStyleProps xmlns:ask="http://schemas.microsoft.com/office/drawing/2018/sketchyshapes" sd="2421326937">
                  <a:prstGeom prst="downArrow">
                    <a:avLst/>
                  </a:prstGeom>
                  <ask:type>
                    <ask:lineSketchFreehand/>
                  </ask:type>
                </ask:lineSketchStyleProps>
              </a:ext>
            </a:extLst>
          </a:ln>
          <a:effectLst/>
        </p:spPr>
        <p:style>
          <a:lnRef idx="0">
            <a:schemeClr val="lt1">
              <a:hueOff val="0"/>
              <a:satOff val="0"/>
              <a:lumOff val="0"/>
              <a:alphaOff val="0"/>
            </a:schemeClr>
          </a:lnRef>
          <a:fillRef idx="1">
            <a:schemeClr val="accent3">
              <a:tint val="40000"/>
              <a:hueOff val="0"/>
              <a:satOff val="0"/>
              <a:lumOff val="0"/>
              <a:alphaOff val="0"/>
            </a:schemeClr>
          </a:fillRef>
          <a:effectRef idx="3">
            <a:schemeClr val="accent3">
              <a:tint val="40000"/>
              <a:hueOff val="0"/>
              <a:satOff val="0"/>
              <a:lumOff val="0"/>
              <a:alphaOff val="0"/>
            </a:schemeClr>
          </a:effectRef>
          <a:fontRef idx="minor">
            <a:schemeClr val="dk1">
              <a:hueOff val="0"/>
              <a:satOff val="0"/>
              <a:lumOff val="0"/>
              <a:alphaOff val="0"/>
            </a:schemeClr>
          </a:fontRef>
        </p:style>
      </p:sp>
      <p:sp>
        <p:nvSpPr>
          <p:cNvPr id="22" name="Cylinder 21">
            <a:extLst>
              <a:ext uri="{FF2B5EF4-FFF2-40B4-BE49-F238E27FC236}">
                <a16:creationId xmlns:a16="http://schemas.microsoft.com/office/drawing/2014/main" id="{E9DA0999-F5B8-8CCD-CA2F-92EC658050D1}"/>
              </a:ext>
            </a:extLst>
          </p:cNvPr>
          <p:cNvSpPr/>
          <p:nvPr/>
        </p:nvSpPr>
        <p:spPr>
          <a:xfrm>
            <a:off x="7095083" y="3739868"/>
            <a:ext cx="2658819" cy="2719138"/>
          </a:xfrm>
          <a:custGeom>
            <a:avLst/>
            <a:gdLst>
              <a:gd name="connsiteX0" fmla="*/ 0 w 2658819"/>
              <a:gd name="connsiteY0" fmla="*/ 332352 h 2719138"/>
              <a:gd name="connsiteX1" fmla="*/ 1329410 w 2658819"/>
              <a:gd name="connsiteY1" fmla="*/ 664704 h 2719138"/>
              <a:gd name="connsiteX2" fmla="*/ 2658820 w 2658819"/>
              <a:gd name="connsiteY2" fmla="*/ 332352 h 2719138"/>
              <a:gd name="connsiteX3" fmla="*/ 2658819 w 2658819"/>
              <a:gd name="connsiteY3" fmla="*/ 2386786 h 2719138"/>
              <a:gd name="connsiteX4" fmla="*/ 1329409 w 2658819"/>
              <a:gd name="connsiteY4" fmla="*/ 2719138 h 2719138"/>
              <a:gd name="connsiteX5" fmla="*/ -1 w 2658819"/>
              <a:gd name="connsiteY5" fmla="*/ 2386786 h 2719138"/>
              <a:gd name="connsiteX6" fmla="*/ 0 w 2658819"/>
              <a:gd name="connsiteY6" fmla="*/ 332352 h 2719138"/>
              <a:gd name="connsiteX0" fmla="*/ 0 w 2658819"/>
              <a:gd name="connsiteY0" fmla="*/ 332352 h 2719138"/>
              <a:gd name="connsiteX1" fmla="*/ 1329410 w 2658819"/>
              <a:gd name="connsiteY1" fmla="*/ 0 h 2719138"/>
              <a:gd name="connsiteX2" fmla="*/ 2658820 w 2658819"/>
              <a:gd name="connsiteY2" fmla="*/ 332352 h 2719138"/>
              <a:gd name="connsiteX3" fmla="*/ 1329410 w 2658819"/>
              <a:gd name="connsiteY3" fmla="*/ 664704 h 2719138"/>
              <a:gd name="connsiteX4" fmla="*/ 0 w 2658819"/>
              <a:gd name="connsiteY4" fmla="*/ 332352 h 2719138"/>
              <a:gd name="connsiteX0" fmla="*/ 2658819 w 2658819"/>
              <a:gd name="connsiteY0" fmla="*/ 332352 h 2719138"/>
              <a:gd name="connsiteX1" fmla="*/ 1329409 w 2658819"/>
              <a:gd name="connsiteY1" fmla="*/ 664704 h 2719138"/>
              <a:gd name="connsiteX2" fmla="*/ -1 w 2658819"/>
              <a:gd name="connsiteY2" fmla="*/ 332352 h 2719138"/>
              <a:gd name="connsiteX3" fmla="*/ 1329409 w 2658819"/>
              <a:gd name="connsiteY3" fmla="*/ 0 h 2719138"/>
              <a:gd name="connsiteX4" fmla="*/ 2658819 w 2658819"/>
              <a:gd name="connsiteY4" fmla="*/ 332352 h 2719138"/>
              <a:gd name="connsiteX5" fmla="*/ 2658819 w 2658819"/>
              <a:gd name="connsiteY5" fmla="*/ 1017163 h 2719138"/>
              <a:gd name="connsiteX6" fmla="*/ 2658819 w 2658819"/>
              <a:gd name="connsiteY6" fmla="*/ 1681430 h 2719138"/>
              <a:gd name="connsiteX7" fmla="*/ 2658819 w 2658819"/>
              <a:gd name="connsiteY7" fmla="*/ 2386786 h 2719138"/>
              <a:gd name="connsiteX8" fmla="*/ 1329409 w 2658819"/>
              <a:gd name="connsiteY8" fmla="*/ 2719138 h 2719138"/>
              <a:gd name="connsiteX9" fmla="*/ -1 w 2658819"/>
              <a:gd name="connsiteY9" fmla="*/ 2386786 h 2719138"/>
              <a:gd name="connsiteX10" fmla="*/ 0 w 2658819"/>
              <a:gd name="connsiteY10" fmla="*/ 332352 h 271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819" h="2719138" stroke="0" extrusionOk="0">
                <a:moveTo>
                  <a:pt x="0" y="332352"/>
                </a:moveTo>
                <a:cubicBezTo>
                  <a:pt x="31032" y="548885"/>
                  <a:pt x="520199" y="741724"/>
                  <a:pt x="1329410" y="664704"/>
                </a:cubicBezTo>
                <a:cubicBezTo>
                  <a:pt x="2069479" y="674109"/>
                  <a:pt x="2664052" y="529600"/>
                  <a:pt x="2658820" y="332352"/>
                </a:cubicBezTo>
                <a:cubicBezTo>
                  <a:pt x="2713992" y="1151477"/>
                  <a:pt x="2672358" y="1730291"/>
                  <a:pt x="2658819" y="2386786"/>
                </a:cubicBezTo>
                <a:cubicBezTo>
                  <a:pt x="2709755" y="2493429"/>
                  <a:pt x="2130369" y="2808360"/>
                  <a:pt x="1329409" y="2719138"/>
                </a:cubicBezTo>
                <a:cubicBezTo>
                  <a:pt x="593336" y="2675219"/>
                  <a:pt x="-8530" y="2565404"/>
                  <a:pt x="-1" y="2386786"/>
                </a:cubicBezTo>
                <a:cubicBezTo>
                  <a:pt x="83811" y="1794556"/>
                  <a:pt x="-138720" y="1058480"/>
                  <a:pt x="0" y="332352"/>
                </a:cubicBezTo>
                <a:close/>
              </a:path>
              <a:path w="2658819" h="2719138" fill="lighten" stroke="0" extrusionOk="0">
                <a:moveTo>
                  <a:pt x="0" y="332352"/>
                </a:moveTo>
                <a:cubicBezTo>
                  <a:pt x="-107268" y="192925"/>
                  <a:pt x="472987" y="-23799"/>
                  <a:pt x="1329410" y="0"/>
                </a:cubicBezTo>
                <a:cubicBezTo>
                  <a:pt x="2078239" y="-9484"/>
                  <a:pt x="2653723" y="186798"/>
                  <a:pt x="2658820" y="332352"/>
                </a:cubicBezTo>
                <a:cubicBezTo>
                  <a:pt x="2633178" y="544985"/>
                  <a:pt x="2074022" y="787262"/>
                  <a:pt x="1329410" y="664704"/>
                </a:cubicBezTo>
                <a:cubicBezTo>
                  <a:pt x="595556" y="678634"/>
                  <a:pt x="1454" y="523236"/>
                  <a:pt x="0" y="332352"/>
                </a:cubicBezTo>
                <a:close/>
              </a:path>
              <a:path w="2658819" h="2719138" fill="none" extrusionOk="0">
                <a:moveTo>
                  <a:pt x="2658819" y="332352"/>
                </a:moveTo>
                <a:cubicBezTo>
                  <a:pt x="2679021" y="568170"/>
                  <a:pt x="2049346" y="665827"/>
                  <a:pt x="1329409" y="664704"/>
                </a:cubicBezTo>
                <a:cubicBezTo>
                  <a:pt x="570643" y="629103"/>
                  <a:pt x="-17136" y="506548"/>
                  <a:pt x="-1" y="332352"/>
                </a:cubicBezTo>
                <a:cubicBezTo>
                  <a:pt x="30971" y="28248"/>
                  <a:pt x="592211" y="25530"/>
                  <a:pt x="1329409" y="0"/>
                </a:cubicBezTo>
                <a:cubicBezTo>
                  <a:pt x="2048647" y="-17187"/>
                  <a:pt x="2692543" y="173518"/>
                  <a:pt x="2658819" y="332352"/>
                </a:cubicBezTo>
                <a:cubicBezTo>
                  <a:pt x="2667703" y="470133"/>
                  <a:pt x="2658887" y="697686"/>
                  <a:pt x="2658819" y="1017163"/>
                </a:cubicBezTo>
                <a:cubicBezTo>
                  <a:pt x="2658751" y="1336640"/>
                  <a:pt x="2642176" y="1407604"/>
                  <a:pt x="2658819" y="1681430"/>
                </a:cubicBezTo>
                <a:cubicBezTo>
                  <a:pt x="2675462" y="1955256"/>
                  <a:pt x="2647243" y="2158021"/>
                  <a:pt x="2658819" y="2386786"/>
                </a:cubicBezTo>
                <a:cubicBezTo>
                  <a:pt x="2691137" y="2570245"/>
                  <a:pt x="2025620" y="2854508"/>
                  <a:pt x="1329409" y="2719138"/>
                </a:cubicBezTo>
                <a:cubicBezTo>
                  <a:pt x="571812" y="2696863"/>
                  <a:pt x="-26811" y="2578597"/>
                  <a:pt x="-1" y="2386786"/>
                </a:cubicBezTo>
                <a:cubicBezTo>
                  <a:pt x="130761" y="1693569"/>
                  <a:pt x="-150450" y="959041"/>
                  <a:pt x="0" y="332352"/>
                </a:cubicBezTo>
              </a:path>
              <a:path w="2658819" h="2719138" fill="none" stroke="0" extrusionOk="0">
                <a:moveTo>
                  <a:pt x="2658819" y="332352"/>
                </a:moveTo>
                <a:cubicBezTo>
                  <a:pt x="2581484" y="477206"/>
                  <a:pt x="2013429" y="713609"/>
                  <a:pt x="1329409" y="664704"/>
                </a:cubicBezTo>
                <a:cubicBezTo>
                  <a:pt x="599197" y="697820"/>
                  <a:pt x="-19226" y="481688"/>
                  <a:pt x="-1" y="332352"/>
                </a:cubicBezTo>
                <a:cubicBezTo>
                  <a:pt x="-99097" y="68748"/>
                  <a:pt x="719288" y="-44619"/>
                  <a:pt x="1329409" y="0"/>
                </a:cubicBezTo>
                <a:cubicBezTo>
                  <a:pt x="2023457" y="-11435"/>
                  <a:pt x="2648867" y="139537"/>
                  <a:pt x="2658819" y="332352"/>
                </a:cubicBezTo>
                <a:cubicBezTo>
                  <a:pt x="2651204" y="526489"/>
                  <a:pt x="2650665" y="734084"/>
                  <a:pt x="2658819" y="955530"/>
                </a:cubicBezTo>
                <a:cubicBezTo>
                  <a:pt x="2666973" y="1176976"/>
                  <a:pt x="2675817" y="1342637"/>
                  <a:pt x="2658819" y="1660886"/>
                </a:cubicBezTo>
                <a:cubicBezTo>
                  <a:pt x="2641821" y="1979135"/>
                  <a:pt x="2632986" y="2081031"/>
                  <a:pt x="2658819" y="2386786"/>
                </a:cubicBezTo>
                <a:cubicBezTo>
                  <a:pt x="2644357" y="2583817"/>
                  <a:pt x="2046019" y="2752421"/>
                  <a:pt x="1329409" y="2719138"/>
                </a:cubicBezTo>
                <a:cubicBezTo>
                  <a:pt x="596405" y="2748885"/>
                  <a:pt x="10761" y="2556556"/>
                  <a:pt x="-1" y="2386786"/>
                </a:cubicBezTo>
                <a:cubicBezTo>
                  <a:pt x="43387" y="1745272"/>
                  <a:pt x="60947" y="1045063"/>
                  <a:pt x="0" y="332352"/>
                </a:cubicBezTo>
              </a:path>
            </a:pathLst>
          </a:custGeom>
          <a:solidFill>
            <a:schemeClr val="accent5">
              <a:alpha val="29000"/>
            </a:schemeClr>
          </a:solidFill>
          <a:ln w="28575">
            <a:solidFill>
              <a:schemeClr val="accent5">
                <a:lumMod val="50000"/>
              </a:schemeClr>
            </a:solidFill>
            <a:extLst>
              <a:ext uri="{C807C97D-BFC1-408E-A445-0C87EB9F89A2}">
                <ask:lineSketchStyleProps xmlns:ask="http://schemas.microsoft.com/office/drawing/2018/sketchyshapes" sd="2467223374">
                  <a:prstGeom prst="can">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12700">
                  <a:solidFill>
                    <a:schemeClr val="accent3">
                      <a:lumMod val="50000"/>
                    </a:schemeClr>
                  </a:solidFill>
                </a:ln>
                <a:solidFill>
                  <a:schemeClr val="accent3">
                    <a:lumMod val="50000"/>
                  </a:schemeClr>
                </a:solidFill>
                <a:effectLst>
                  <a:outerShdw blurRad="63500" sx="102000" sy="102000" algn="ctr" rotWithShape="0">
                    <a:prstClr val="black">
                      <a:alpha val="40000"/>
                    </a:prstClr>
                  </a:outerShdw>
                </a:effectLst>
                <a:latin typeface="+mj-lt"/>
                <a:cs typeface="Calibri" panose="020F0502020204030204" pitchFamily="34" charset="0"/>
              </a:rPr>
              <a:t>Result Sampling Point</a:t>
            </a:r>
          </a:p>
        </p:txBody>
      </p:sp>
      <p:sp>
        <p:nvSpPr>
          <p:cNvPr id="23" name="Arrow: Down 22">
            <a:extLst>
              <a:ext uri="{FF2B5EF4-FFF2-40B4-BE49-F238E27FC236}">
                <a16:creationId xmlns:a16="http://schemas.microsoft.com/office/drawing/2014/main" id="{78AD52D4-D51B-0D03-E792-61FA388927AF}"/>
              </a:ext>
            </a:extLst>
          </p:cNvPr>
          <p:cNvSpPr/>
          <p:nvPr/>
        </p:nvSpPr>
        <p:spPr>
          <a:xfrm>
            <a:off x="8076625" y="3206364"/>
            <a:ext cx="695736" cy="445271"/>
          </a:xfrm>
          <a:custGeom>
            <a:avLst/>
            <a:gdLst>
              <a:gd name="connsiteX0" fmla="*/ 0 w 695736"/>
              <a:gd name="connsiteY0" fmla="*/ 222636 h 445271"/>
              <a:gd name="connsiteX1" fmla="*/ 173934 w 695736"/>
              <a:gd name="connsiteY1" fmla="*/ 222636 h 445271"/>
              <a:gd name="connsiteX2" fmla="*/ 173934 w 695736"/>
              <a:gd name="connsiteY2" fmla="*/ 0 h 445271"/>
              <a:gd name="connsiteX3" fmla="*/ 521802 w 695736"/>
              <a:gd name="connsiteY3" fmla="*/ 0 h 445271"/>
              <a:gd name="connsiteX4" fmla="*/ 521802 w 695736"/>
              <a:gd name="connsiteY4" fmla="*/ 222636 h 445271"/>
              <a:gd name="connsiteX5" fmla="*/ 695736 w 695736"/>
              <a:gd name="connsiteY5" fmla="*/ 222636 h 445271"/>
              <a:gd name="connsiteX6" fmla="*/ 347868 w 695736"/>
              <a:gd name="connsiteY6" fmla="*/ 445271 h 445271"/>
              <a:gd name="connsiteX7" fmla="*/ 0 w 695736"/>
              <a:gd name="connsiteY7" fmla="*/ 222636 h 44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736" h="445271" fill="none" extrusionOk="0">
                <a:moveTo>
                  <a:pt x="0" y="222636"/>
                </a:moveTo>
                <a:cubicBezTo>
                  <a:pt x="47134" y="228843"/>
                  <a:pt x="124790" y="217557"/>
                  <a:pt x="173934" y="222636"/>
                </a:cubicBezTo>
                <a:cubicBezTo>
                  <a:pt x="164210" y="150150"/>
                  <a:pt x="174937" y="81781"/>
                  <a:pt x="173934" y="0"/>
                </a:cubicBezTo>
                <a:cubicBezTo>
                  <a:pt x="296161" y="-16420"/>
                  <a:pt x="376608" y="-1669"/>
                  <a:pt x="521802" y="0"/>
                </a:cubicBezTo>
                <a:cubicBezTo>
                  <a:pt x="532470" y="65028"/>
                  <a:pt x="529044" y="119040"/>
                  <a:pt x="521802" y="222636"/>
                </a:cubicBezTo>
                <a:cubicBezTo>
                  <a:pt x="586515" y="215702"/>
                  <a:pt x="623941" y="224169"/>
                  <a:pt x="695736" y="222636"/>
                </a:cubicBezTo>
                <a:cubicBezTo>
                  <a:pt x="620290" y="292063"/>
                  <a:pt x="432384" y="376436"/>
                  <a:pt x="347868" y="445271"/>
                </a:cubicBezTo>
                <a:cubicBezTo>
                  <a:pt x="268141" y="406096"/>
                  <a:pt x="94101" y="305526"/>
                  <a:pt x="0" y="222636"/>
                </a:cubicBezTo>
                <a:close/>
              </a:path>
              <a:path w="695736" h="445271" stroke="0" extrusionOk="0">
                <a:moveTo>
                  <a:pt x="0" y="222636"/>
                </a:moveTo>
                <a:cubicBezTo>
                  <a:pt x="59822" y="227942"/>
                  <a:pt x="136399" y="216537"/>
                  <a:pt x="173934" y="222636"/>
                </a:cubicBezTo>
                <a:cubicBezTo>
                  <a:pt x="181538" y="157660"/>
                  <a:pt x="179995" y="80075"/>
                  <a:pt x="173934" y="0"/>
                </a:cubicBezTo>
                <a:cubicBezTo>
                  <a:pt x="292528" y="-1595"/>
                  <a:pt x="443903" y="15598"/>
                  <a:pt x="521802" y="0"/>
                </a:cubicBezTo>
                <a:cubicBezTo>
                  <a:pt x="513675" y="59214"/>
                  <a:pt x="522108" y="152522"/>
                  <a:pt x="521802" y="222636"/>
                </a:cubicBezTo>
                <a:cubicBezTo>
                  <a:pt x="567123" y="230604"/>
                  <a:pt x="640936" y="229914"/>
                  <a:pt x="695736" y="222636"/>
                </a:cubicBezTo>
                <a:cubicBezTo>
                  <a:pt x="564950" y="299809"/>
                  <a:pt x="514987" y="348839"/>
                  <a:pt x="347868" y="445271"/>
                </a:cubicBezTo>
                <a:cubicBezTo>
                  <a:pt x="196600" y="329869"/>
                  <a:pt x="107703" y="304885"/>
                  <a:pt x="0" y="222636"/>
                </a:cubicBezTo>
                <a:close/>
              </a:path>
            </a:pathLst>
          </a:custGeom>
          <a:solidFill>
            <a:schemeClr val="accent6">
              <a:lumMod val="60000"/>
              <a:lumOff val="40000"/>
            </a:schemeClr>
          </a:solidFill>
          <a:ln w="38100">
            <a:solidFill>
              <a:schemeClr val="accent6"/>
            </a:solidFill>
            <a:extLst>
              <a:ext uri="{C807C97D-BFC1-408E-A445-0C87EB9F89A2}">
                <ask:lineSketchStyleProps xmlns:ask="http://schemas.microsoft.com/office/drawing/2018/sketchyshapes" sd="2421326937">
                  <a:prstGeom prst="downArrow">
                    <a:avLst/>
                  </a:prstGeom>
                  <ask:type>
                    <ask:lineSketchFreehand/>
                  </ask:type>
                </ask:lineSketchStyleProps>
              </a:ext>
            </a:extLst>
          </a:ln>
          <a:effectLst/>
        </p:spPr>
        <p:style>
          <a:lnRef idx="0">
            <a:schemeClr val="lt1">
              <a:hueOff val="0"/>
              <a:satOff val="0"/>
              <a:lumOff val="0"/>
              <a:alphaOff val="0"/>
            </a:schemeClr>
          </a:lnRef>
          <a:fillRef idx="1">
            <a:schemeClr val="accent3">
              <a:tint val="40000"/>
              <a:hueOff val="0"/>
              <a:satOff val="0"/>
              <a:lumOff val="0"/>
              <a:alphaOff val="0"/>
            </a:schemeClr>
          </a:fillRef>
          <a:effectRef idx="3">
            <a:schemeClr val="accent3">
              <a:tint val="40000"/>
              <a:hueOff val="0"/>
              <a:satOff val="0"/>
              <a:lumOff val="0"/>
              <a:alphaOff val="0"/>
            </a:schemeClr>
          </a:effectRef>
          <a:fontRef idx="minor">
            <a:schemeClr val="dk1">
              <a:hueOff val="0"/>
              <a:satOff val="0"/>
              <a:lumOff val="0"/>
              <a:alphaOff val="0"/>
            </a:schemeClr>
          </a:fontRef>
        </p:style>
      </p:sp>
      <p:sp>
        <p:nvSpPr>
          <p:cNvPr id="24" name="Oval 23">
            <a:extLst>
              <a:ext uri="{FF2B5EF4-FFF2-40B4-BE49-F238E27FC236}">
                <a16:creationId xmlns:a16="http://schemas.microsoft.com/office/drawing/2014/main" id="{D569C9EE-CE8C-938F-B49C-68E7A0A2843E}"/>
              </a:ext>
            </a:extLst>
          </p:cNvPr>
          <p:cNvSpPr/>
          <p:nvPr/>
        </p:nvSpPr>
        <p:spPr>
          <a:xfrm>
            <a:off x="6498771" y="1207929"/>
            <a:ext cx="1719942" cy="1658685"/>
          </a:xfrm>
          <a:custGeom>
            <a:avLst/>
            <a:gdLst>
              <a:gd name="connsiteX0" fmla="*/ 0 w 1719942"/>
              <a:gd name="connsiteY0" fmla="*/ 829343 h 1658685"/>
              <a:gd name="connsiteX1" fmla="*/ 859971 w 1719942"/>
              <a:gd name="connsiteY1" fmla="*/ 0 h 1658685"/>
              <a:gd name="connsiteX2" fmla="*/ 1719942 w 1719942"/>
              <a:gd name="connsiteY2" fmla="*/ 829343 h 1658685"/>
              <a:gd name="connsiteX3" fmla="*/ 859971 w 1719942"/>
              <a:gd name="connsiteY3" fmla="*/ 1658686 h 1658685"/>
              <a:gd name="connsiteX4" fmla="*/ 0 w 1719942"/>
              <a:gd name="connsiteY4" fmla="*/ 829343 h 1658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942" h="1658685" fill="none" extrusionOk="0">
                <a:moveTo>
                  <a:pt x="0" y="829343"/>
                </a:moveTo>
                <a:cubicBezTo>
                  <a:pt x="-53775" y="385653"/>
                  <a:pt x="373006" y="85921"/>
                  <a:pt x="859971" y="0"/>
                </a:cubicBezTo>
                <a:cubicBezTo>
                  <a:pt x="1256019" y="-18934"/>
                  <a:pt x="1731168" y="332277"/>
                  <a:pt x="1719942" y="829343"/>
                </a:cubicBezTo>
                <a:cubicBezTo>
                  <a:pt x="1701232" y="1293655"/>
                  <a:pt x="1266860" y="1727251"/>
                  <a:pt x="859971" y="1658686"/>
                </a:cubicBezTo>
                <a:cubicBezTo>
                  <a:pt x="383100" y="1674358"/>
                  <a:pt x="-34033" y="1277437"/>
                  <a:pt x="0" y="829343"/>
                </a:cubicBezTo>
                <a:close/>
              </a:path>
              <a:path w="1719942" h="1658685" stroke="0" extrusionOk="0">
                <a:moveTo>
                  <a:pt x="0" y="829343"/>
                </a:moveTo>
                <a:cubicBezTo>
                  <a:pt x="-32993" y="339388"/>
                  <a:pt x="408491" y="21892"/>
                  <a:pt x="859971" y="0"/>
                </a:cubicBezTo>
                <a:cubicBezTo>
                  <a:pt x="1358501" y="-37864"/>
                  <a:pt x="1669700" y="418082"/>
                  <a:pt x="1719942" y="829343"/>
                </a:cubicBezTo>
                <a:cubicBezTo>
                  <a:pt x="1741231" y="1385927"/>
                  <a:pt x="1384937" y="1764077"/>
                  <a:pt x="859971" y="1658686"/>
                </a:cubicBezTo>
                <a:cubicBezTo>
                  <a:pt x="420117" y="1597652"/>
                  <a:pt x="-4252" y="1297816"/>
                  <a:pt x="0" y="829343"/>
                </a:cubicBezTo>
                <a:close/>
              </a:path>
            </a:pathLst>
          </a:custGeom>
          <a:solidFill>
            <a:schemeClr val="accent2"/>
          </a:solidFill>
          <a:ln w="28575">
            <a:solidFill>
              <a:schemeClr val="accent2">
                <a:lumMod val="50000"/>
              </a:schemeClr>
            </a:solidFill>
            <a:extLst>
              <a:ext uri="{C807C97D-BFC1-408E-A445-0C87EB9F89A2}">
                <ask:lineSketchStyleProps xmlns:ask="http://schemas.microsoft.com/office/drawing/2018/sketchyshapes" sd="26888690">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effectLst>
                  <a:outerShdw blurRad="50800" dist="38100" dir="5400000" algn="t" rotWithShape="0">
                    <a:prstClr val="black">
                      <a:alpha val="40000"/>
                    </a:prstClr>
                  </a:outerShdw>
                </a:effectLst>
                <a:latin typeface="+mj-lt"/>
                <a:cs typeface="Calibri" panose="020F0502020204030204" pitchFamily="34" charset="0"/>
              </a:rPr>
              <a:t>Stream Position</a:t>
            </a:r>
          </a:p>
        </p:txBody>
      </p:sp>
      <p:sp>
        <p:nvSpPr>
          <p:cNvPr id="25" name="Oval 24">
            <a:extLst>
              <a:ext uri="{FF2B5EF4-FFF2-40B4-BE49-F238E27FC236}">
                <a16:creationId xmlns:a16="http://schemas.microsoft.com/office/drawing/2014/main" id="{9F4C8C2B-9571-E026-9A3D-F7F91E4C359D}"/>
              </a:ext>
            </a:extLst>
          </p:cNvPr>
          <p:cNvSpPr/>
          <p:nvPr/>
        </p:nvSpPr>
        <p:spPr>
          <a:xfrm>
            <a:off x="8792607" y="1207929"/>
            <a:ext cx="1719942" cy="1658685"/>
          </a:xfrm>
          <a:custGeom>
            <a:avLst/>
            <a:gdLst>
              <a:gd name="connsiteX0" fmla="*/ 0 w 1719942"/>
              <a:gd name="connsiteY0" fmla="*/ 829343 h 1658685"/>
              <a:gd name="connsiteX1" fmla="*/ 859971 w 1719942"/>
              <a:gd name="connsiteY1" fmla="*/ 0 h 1658685"/>
              <a:gd name="connsiteX2" fmla="*/ 1719942 w 1719942"/>
              <a:gd name="connsiteY2" fmla="*/ 829343 h 1658685"/>
              <a:gd name="connsiteX3" fmla="*/ 859971 w 1719942"/>
              <a:gd name="connsiteY3" fmla="*/ 1658686 h 1658685"/>
              <a:gd name="connsiteX4" fmla="*/ 0 w 1719942"/>
              <a:gd name="connsiteY4" fmla="*/ 829343 h 1658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942" h="1658685" fill="none" extrusionOk="0">
                <a:moveTo>
                  <a:pt x="0" y="829343"/>
                </a:moveTo>
                <a:cubicBezTo>
                  <a:pt x="-53775" y="385653"/>
                  <a:pt x="373006" y="85921"/>
                  <a:pt x="859971" y="0"/>
                </a:cubicBezTo>
                <a:cubicBezTo>
                  <a:pt x="1256019" y="-18934"/>
                  <a:pt x="1731168" y="332277"/>
                  <a:pt x="1719942" y="829343"/>
                </a:cubicBezTo>
                <a:cubicBezTo>
                  <a:pt x="1701232" y="1293655"/>
                  <a:pt x="1266860" y="1727251"/>
                  <a:pt x="859971" y="1658686"/>
                </a:cubicBezTo>
                <a:cubicBezTo>
                  <a:pt x="383100" y="1674358"/>
                  <a:pt x="-34033" y="1277437"/>
                  <a:pt x="0" y="829343"/>
                </a:cubicBezTo>
                <a:close/>
              </a:path>
              <a:path w="1719942" h="1658685" stroke="0" extrusionOk="0">
                <a:moveTo>
                  <a:pt x="0" y="829343"/>
                </a:moveTo>
                <a:cubicBezTo>
                  <a:pt x="-32993" y="339388"/>
                  <a:pt x="408491" y="21892"/>
                  <a:pt x="859971" y="0"/>
                </a:cubicBezTo>
                <a:cubicBezTo>
                  <a:pt x="1358501" y="-37864"/>
                  <a:pt x="1669700" y="418082"/>
                  <a:pt x="1719942" y="829343"/>
                </a:cubicBezTo>
                <a:cubicBezTo>
                  <a:pt x="1741231" y="1385927"/>
                  <a:pt x="1384937" y="1764077"/>
                  <a:pt x="859971" y="1658686"/>
                </a:cubicBezTo>
                <a:cubicBezTo>
                  <a:pt x="420117" y="1597652"/>
                  <a:pt x="-4252" y="1297816"/>
                  <a:pt x="0" y="829343"/>
                </a:cubicBezTo>
                <a:close/>
              </a:path>
            </a:pathLst>
          </a:custGeom>
          <a:solidFill>
            <a:schemeClr val="accent4"/>
          </a:solidFill>
          <a:ln w="28575">
            <a:solidFill>
              <a:srgbClr val="002060"/>
            </a:solidFill>
            <a:extLst>
              <a:ext uri="{C807C97D-BFC1-408E-A445-0C87EB9F89A2}">
                <ask:lineSketchStyleProps xmlns:ask="http://schemas.microsoft.com/office/drawing/2018/sketchyshapes" sd="26888690">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effectLst>
                  <a:outerShdw blurRad="50800" dist="38100" dir="5400000" algn="t" rotWithShape="0">
                    <a:prstClr val="black">
                      <a:alpha val="40000"/>
                    </a:prstClr>
                  </a:outerShdw>
                </a:effectLst>
                <a:latin typeface="+mj-lt"/>
                <a:cs typeface="Calibri" panose="020F0502020204030204" pitchFamily="34" charset="0"/>
              </a:rPr>
              <a:t>Station No.</a:t>
            </a:r>
          </a:p>
        </p:txBody>
      </p:sp>
    </p:spTree>
    <p:extLst>
      <p:ext uri="{BB962C8B-B14F-4D97-AF65-F5344CB8AC3E}">
        <p14:creationId xmlns:p14="http://schemas.microsoft.com/office/powerpoint/2010/main" val="2410504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B4CF251-CDE9-1954-9B4D-3851DACBC97D}"/>
              </a:ext>
            </a:extLst>
          </p:cNvPr>
          <p:cNvSpPr txBox="1">
            <a:spLocks/>
          </p:cNvSpPr>
          <p:nvPr/>
        </p:nvSpPr>
        <p:spPr>
          <a:xfrm>
            <a:off x="99740" y="152313"/>
            <a:ext cx="6401655" cy="919403"/>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pPr algn="l"/>
            <a:r>
              <a:rPr lang="en-US" sz="3200" dirty="0">
                <a:solidFill>
                  <a:schemeClr val="accent4"/>
                </a:solidFill>
              </a:rPr>
              <a:t>Multiple Activities </a:t>
            </a:r>
          </a:p>
          <a:p>
            <a:pPr algn="l"/>
            <a:r>
              <a:rPr lang="en-US" sz="2000" dirty="0">
                <a:solidFill>
                  <a:schemeClr val="accent3"/>
                </a:solidFill>
              </a:rPr>
              <a:t>Lakes</a:t>
            </a:r>
            <a:endParaRPr lang="en-US" sz="3200" dirty="0">
              <a:solidFill>
                <a:schemeClr val="accent3"/>
              </a:solidFill>
            </a:endParaRPr>
          </a:p>
        </p:txBody>
      </p:sp>
      <p:pic>
        <p:nvPicPr>
          <p:cNvPr id="6" name="Picture 5" descr="A picture containing sky, water, outdoor, nature&#10;&#10;Description automatically generated">
            <a:extLst>
              <a:ext uri="{FF2B5EF4-FFF2-40B4-BE49-F238E27FC236}">
                <a16:creationId xmlns:a16="http://schemas.microsoft.com/office/drawing/2014/main" id="{F5F6CBBA-69FA-79FF-DFD6-33871A2C4B5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071716"/>
            <a:ext cx="12192000" cy="5786284"/>
          </a:xfrm>
          <a:prstGeom prst="rect">
            <a:avLst/>
          </a:prstGeom>
        </p:spPr>
      </p:pic>
      <p:sp>
        <p:nvSpPr>
          <p:cNvPr id="8" name="Teardrop 7">
            <a:extLst>
              <a:ext uri="{FF2B5EF4-FFF2-40B4-BE49-F238E27FC236}">
                <a16:creationId xmlns:a16="http://schemas.microsoft.com/office/drawing/2014/main" id="{A425417F-E7BC-F7BA-7A02-5B08CB088321}"/>
              </a:ext>
            </a:extLst>
          </p:cNvPr>
          <p:cNvSpPr/>
          <p:nvPr/>
        </p:nvSpPr>
        <p:spPr>
          <a:xfrm rot="8153265">
            <a:off x="9557385" y="2356485"/>
            <a:ext cx="982980" cy="960120"/>
          </a:xfrm>
          <a:prstGeom prst="teardrop">
            <a:avLst>
              <a:gd name="adj" fmla="val 124084"/>
            </a:avLst>
          </a:prstGeom>
          <a:solidFill>
            <a:schemeClr val="accent5">
              <a:alpha val="68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chorCtr="0"/>
          <a:lstStyle/>
          <a:p>
            <a:pPr algn="ctr"/>
            <a:endParaRPr lang="en-US" dirty="0">
              <a:solidFill>
                <a:schemeClr val="bg1"/>
              </a:solidFill>
            </a:endParaRPr>
          </a:p>
        </p:txBody>
      </p:sp>
      <p:sp>
        <p:nvSpPr>
          <p:cNvPr id="9" name="TextBox 8">
            <a:extLst>
              <a:ext uri="{FF2B5EF4-FFF2-40B4-BE49-F238E27FC236}">
                <a16:creationId xmlns:a16="http://schemas.microsoft.com/office/drawing/2014/main" id="{C50CAB4D-EEBB-E3E7-2153-C35BC6D2BF70}"/>
              </a:ext>
            </a:extLst>
          </p:cNvPr>
          <p:cNvSpPr txBox="1"/>
          <p:nvPr/>
        </p:nvSpPr>
        <p:spPr>
          <a:xfrm>
            <a:off x="10277475" y="4238625"/>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539F1035-0FAC-99E7-4304-2AAC5BF0F4B8}"/>
              </a:ext>
            </a:extLst>
          </p:cNvPr>
          <p:cNvSpPr txBox="1"/>
          <p:nvPr/>
        </p:nvSpPr>
        <p:spPr>
          <a:xfrm>
            <a:off x="9575509" y="2547688"/>
            <a:ext cx="946731" cy="738664"/>
          </a:xfrm>
          <a:prstGeom prst="rect">
            <a:avLst/>
          </a:prstGeom>
          <a:noFill/>
        </p:spPr>
        <p:txBody>
          <a:bodyPr wrap="square" rtlCol="0">
            <a:spAutoFit/>
          </a:bodyPr>
          <a:lstStyle/>
          <a:p>
            <a:pPr algn="ctr"/>
            <a:r>
              <a:rPr lang="en-US" sz="1400" b="1" dirty="0">
                <a:solidFill>
                  <a:schemeClr val="bg1"/>
                </a:solidFill>
              </a:rPr>
              <a:t>Launch/ </a:t>
            </a:r>
          </a:p>
          <a:p>
            <a:pPr algn="ctr"/>
            <a:r>
              <a:rPr lang="en-US" sz="1400" b="1" dirty="0">
                <a:solidFill>
                  <a:schemeClr val="bg1"/>
                </a:solidFill>
              </a:rPr>
              <a:t>Whole Lake</a:t>
            </a:r>
          </a:p>
        </p:txBody>
      </p:sp>
      <p:sp>
        <p:nvSpPr>
          <p:cNvPr id="11" name="Teardrop 10">
            <a:extLst>
              <a:ext uri="{FF2B5EF4-FFF2-40B4-BE49-F238E27FC236}">
                <a16:creationId xmlns:a16="http://schemas.microsoft.com/office/drawing/2014/main" id="{E7B491B9-8E29-6613-6DFF-8C5A603AAB7C}"/>
              </a:ext>
            </a:extLst>
          </p:cNvPr>
          <p:cNvSpPr/>
          <p:nvPr/>
        </p:nvSpPr>
        <p:spPr>
          <a:xfrm rot="8178716">
            <a:off x="4510390" y="4441053"/>
            <a:ext cx="1128530" cy="1141524"/>
          </a:xfrm>
          <a:prstGeom prst="teardrop">
            <a:avLst>
              <a:gd name="adj" fmla="val 124084"/>
            </a:avLst>
          </a:prstGeom>
          <a:solidFill>
            <a:schemeClr val="accent1">
              <a:alpha val="68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chorCtr="0"/>
          <a:lstStyle/>
          <a:p>
            <a:pPr algn="ctr"/>
            <a:endParaRPr lang="en-US" dirty="0">
              <a:solidFill>
                <a:schemeClr val="bg1"/>
              </a:solidFill>
            </a:endParaRPr>
          </a:p>
        </p:txBody>
      </p:sp>
      <p:sp>
        <p:nvSpPr>
          <p:cNvPr id="12" name="Teardrop 11">
            <a:extLst>
              <a:ext uri="{FF2B5EF4-FFF2-40B4-BE49-F238E27FC236}">
                <a16:creationId xmlns:a16="http://schemas.microsoft.com/office/drawing/2014/main" id="{1ABE0330-18DF-CA3D-0AEF-C620EB89D01B}"/>
              </a:ext>
            </a:extLst>
          </p:cNvPr>
          <p:cNvSpPr/>
          <p:nvPr/>
        </p:nvSpPr>
        <p:spPr>
          <a:xfrm rot="8178716">
            <a:off x="664439" y="2329131"/>
            <a:ext cx="957198" cy="987221"/>
          </a:xfrm>
          <a:prstGeom prst="teardrop">
            <a:avLst>
              <a:gd name="adj" fmla="val 124084"/>
            </a:avLst>
          </a:prstGeom>
          <a:solidFill>
            <a:schemeClr val="accent2">
              <a:alpha val="68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chorCtr="0"/>
          <a:lstStyle/>
          <a:p>
            <a:pPr algn="ctr"/>
            <a:endParaRPr lang="en-US" dirty="0">
              <a:solidFill>
                <a:schemeClr val="bg1"/>
              </a:solidFill>
            </a:endParaRPr>
          </a:p>
        </p:txBody>
      </p:sp>
      <p:sp>
        <p:nvSpPr>
          <p:cNvPr id="13" name="Teardrop 12">
            <a:extLst>
              <a:ext uri="{FF2B5EF4-FFF2-40B4-BE49-F238E27FC236}">
                <a16:creationId xmlns:a16="http://schemas.microsoft.com/office/drawing/2014/main" id="{867D6DFC-55E7-A1D6-5F15-15BC5408476C}"/>
              </a:ext>
            </a:extLst>
          </p:cNvPr>
          <p:cNvSpPr/>
          <p:nvPr/>
        </p:nvSpPr>
        <p:spPr>
          <a:xfrm rot="8178716">
            <a:off x="4422914" y="2136111"/>
            <a:ext cx="589196" cy="616622"/>
          </a:xfrm>
          <a:prstGeom prst="teardrop">
            <a:avLst>
              <a:gd name="adj" fmla="val 124084"/>
            </a:avLst>
          </a:prstGeom>
          <a:solidFill>
            <a:schemeClr val="accent2">
              <a:alpha val="68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chorCtr="0"/>
          <a:lstStyle/>
          <a:p>
            <a:pPr algn="ctr"/>
            <a:endParaRPr lang="en-US" dirty="0">
              <a:solidFill>
                <a:schemeClr val="bg1"/>
              </a:solidFill>
            </a:endParaRPr>
          </a:p>
        </p:txBody>
      </p:sp>
      <p:sp>
        <p:nvSpPr>
          <p:cNvPr id="14" name="Teardrop 13">
            <a:extLst>
              <a:ext uri="{FF2B5EF4-FFF2-40B4-BE49-F238E27FC236}">
                <a16:creationId xmlns:a16="http://schemas.microsoft.com/office/drawing/2014/main" id="{77A96212-E434-3A15-5170-E213CE735DCE}"/>
              </a:ext>
            </a:extLst>
          </p:cNvPr>
          <p:cNvSpPr/>
          <p:nvPr/>
        </p:nvSpPr>
        <p:spPr>
          <a:xfrm rot="8178716">
            <a:off x="8194813" y="1922028"/>
            <a:ext cx="432687" cy="455469"/>
          </a:xfrm>
          <a:prstGeom prst="teardrop">
            <a:avLst>
              <a:gd name="adj" fmla="val 124084"/>
            </a:avLst>
          </a:prstGeom>
          <a:solidFill>
            <a:schemeClr val="accent2">
              <a:alpha val="68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chorCtr="0"/>
          <a:lstStyle/>
          <a:p>
            <a:pPr algn="ctr"/>
            <a:endParaRPr lang="en-US" dirty="0">
              <a:solidFill>
                <a:schemeClr val="bg1"/>
              </a:solidFill>
            </a:endParaRPr>
          </a:p>
        </p:txBody>
      </p:sp>
      <p:sp>
        <p:nvSpPr>
          <p:cNvPr id="15" name="TextBox 14">
            <a:extLst>
              <a:ext uri="{FF2B5EF4-FFF2-40B4-BE49-F238E27FC236}">
                <a16:creationId xmlns:a16="http://schemas.microsoft.com/office/drawing/2014/main" id="{0F44374D-ACC4-CC5A-644D-A378DF4A12DF}"/>
              </a:ext>
            </a:extLst>
          </p:cNvPr>
          <p:cNvSpPr txBox="1"/>
          <p:nvPr/>
        </p:nvSpPr>
        <p:spPr>
          <a:xfrm>
            <a:off x="4642485" y="4827149"/>
            <a:ext cx="864339" cy="369332"/>
          </a:xfrm>
          <a:prstGeom prst="rect">
            <a:avLst/>
          </a:prstGeom>
          <a:noFill/>
        </p:spPr>
        <p:txBody>
          <a:bodyPr wrap="none" rtlCol="0">
            <a:spAutoFit/>
          </a:bodyPr>
          <a:lstStyle/>
          <a:p>
            <a:r>
              <a:rPr lang="en-US" b="1" dirty="0">
                <a:solidFill>
                  <a:schemeClr val="bg1"/>
                </a:solidFill>
              </a:rPr>
              <a:t>Index</a:t>
            </a:r>
          </a:p>
        </p:txBody>
      </p:sp>
      <p:sp>
        <p:nvSpPr>
          <p:cNvPr id="16" name="TextBox 15">
            <a:extLst>
              <a:ext uri="{FF2B5EF4-FFF2-40B4-BE49-F238E27FC236}">
                <a16:creationId xmlns:a16="http://schemas.microsoft.com/office/drawing/2014/main" id="{9C34943D-49AB-B582-C023-B7F67711BA28}"/>
              </a:ext>
            </a:extLst>
          </p:cNvPr>
          <p:cNvSpPr txBox="1"/>
          <p:nvPr/>
        </p:nvSpPr>
        <p:spPr>
          <a:xfrm>
            <a:off x="614688" y="2547688"/>
            <a:ext cx="1056700" cy="646331"/>
          </a:xfrm>
          <a:prstGeom prst="rect">
            <a:avLst/>
          </a:prstGeom>
          <a:noFill/>
        </p:spPr>
        <p:txBody>
          <a:bodyPr wrap="none" rtlCol="0">
            <a:spAutoFit/>
          </a:bodyPr>
          <a:lstStyle/>
          <a:p>
            <a:pPr algn="ctr"/>
            <a:r>
              <a:rPr lang="en-US" b="1" dirty="0">
                <a:solidFill>
                  <a:schemeClr val="bg1"/>
                </a:solidFill>
              </a:rPr>
              <a:t>Station</a:t>
            </a:r>
          </a:p>
          <a:p>
            <a:pPr algn="ctr"/>
            <a:r>
              <a:rPr lang="en-US" b="1" dirty="0">
                <a:solidFill>
                  <a:schemeClr val="bg1"/>
                </a:solidFill>
              </a:rPr>
              <a:t>A</a:t>
            </a:r>
          </a:p>
        </p:txBody>
      </p:sp>
      <p:sp>
        <p:nvSpPr>
          <p:cNvPr id="17" name="TextBox 16">
            <a:extLst>
              <a:ext uri="{FF2B5EF4-FFF2-40B4-BE49-F238E27FC236}">
                <a16:creationId xmlns:a16="http://schemas.microsoft.com/office/drawing/2014/main" id="{13DF70A2-526E-B3B6-932C-2924A8687A76}"/>
              </a:ext>
            </a:extLst>
          </p:cNvPr>
          <p:cNvSpPr txBox="1"/>
          <p:nvPr/>
        </p:nvSpPr>
        <p:spPr>
          <a:xfrm>
            <a:off x="4519744" y="2247658"/>
            <a:ext cx="369014" cy="432435"/>
          </a:xfrm>
          <a:prstGeom prst="rect">
            <a:avLst/>
          </a:prstGeom>
          <a:noFill/>
        </p:spPr>
        <p:txBody>
          <a:bodyPr wrap="none" rtlCol="0">
            <a:normAutofit/>
          </a:bodyPr>
          <a:lstStyle/>
          <a:p>
            <a:pPr algn="ctr"/>
            <a:r>
              <a:rPr lang="en-US" b="1" dirty="0">
                <a:solidFill>
                  <a:schemeClr val="bg1"/>
                </a:solidFill>
              </a:rPr>
              <a:t>B</a:t>
            </a:r>
          </a:p>
        </p:txBody>
      </p:sp>
      <p:sp>
        <p:nvSpPr>
          <p:cNvPr id="18" name="TextBox 17">
            <a:extLst>
              <a:ext uri="{FF2B5EF4-FFF2-40B4-BE49-F238E27FC236}">
                <a16:creationId xmlns:a16="http://schemas.microsoft.com/office/drawing/2014/main" id="{C7F06256-597E-6CF7-D601-AEAC605C3E6B}"/>
              </a:ext>
            </a:extLst>
          </p:cNvPr>
          <p:cNvSpPr txBox="1"/>
          <p:nvPr/>
        </p:nvSpPr>
        <p:spPr>
          <a:xfrm>
            <a:off x="8226649" y="1985435"/>
            <a:ext cx="369014" cy="328654"/>
          </a:xfrm>
          <a:prstGeom prst="rect">
            <a:avLst/>
          </a:prstGeom>
          <a:noFill/>
        </p:spPr>
        <p:txBody>
          <a:bodyPr wrap="none" rtlCol="0">
            <a:normAutofit fontScale="92500" lnSpcReduction="10000"/>
          </a:bodyPr>
          <a:lstStyle/>
          <a:p>
            <a:pPr algn="ctr"/>
            <a:r>
              <a:rPr lang="en-US" b="1" dirty="0">
                <a:solidFill>
                  <a:schemeClr val="bg1"/>
                </a:solidFill>
              </a:rPr>
              <a:t>C</a:t>
            </a:r>
          </a:p>
        </p:txBody>
      </p:sp>
    </p:spTree>
    <p:extLst>
      <p:ext uri="{BB962C8B-B14F-4D97-AF65-F5344CB8AC3E}">
        <p14:creationId xmlns:p14="http://schemas.microsoft.com/office/powerpoint/2010/main" val="192584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ar driving down a dirt road surrounded by trees&#10;&#10;Description automatically generated with medium confidence">
            <a:extLst>
              <a:ext uri="{FF2B5EF4-FFF2-40B4-BE49-F238E27FC236}">
                <a16:creationId xmlns:a16="http://schemas.microsoft.com/office/drawing/2014/main" id="{80E36341-26DF-9DAB-7C43-189EB57EFFD9}"/>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Oval 4">
            <a:extLst>
              <a:ext uri="{FF2B5EF4-FFF2-40B4-BE49-F238E27FC236}">
                <a16:creationId xmlns:a16="http://schemas.microsoft.com/office/drawing/2014/main" id="{CD3EAA22-5D1D-5FE9-84AD-717D81A0F318}"/>
              </a:ext>
            </a:extLst>
          </p:cNvPr>
          <p:cNvSpPr/>
          <p:nvPr/>
        </p:nvSpPr>
        <p:spPr>
          <a:xfrm>
            <a:off x="4482386" y="4244604"/>
            <a:ext cx="1287671" cy="1190214"/>
          </a:xfrm>
          <a:custGeom>
            <a:avLst/>
            <a:gdLst>
              <a:gd name="connsiteX0" fmla="*/ 0 w 1287671"/>
              <a:gd name="connsiteY0" fmla="*/ 595107 h 1190214"/>
              <a:gd name="connsiteX1" fmla="*/ 643836 w 1287671"/>
              <a:gd name="connsiteY1" fmla="*/ 0 h 1190214"/>
              <a:gd name="connsiteX2" fmla="*/ 1287672 w 1287671"/>
              <a:gd name="connsiteY2" fmla="*/ 595107 h 1190214"/>
              <a:gd name="connsiteX3" fmla="*/ 643836 w 1287671"/>
              <a:gd name="connsiteY3" fmla="*/ 1190214 h 1190214"/>
              <a:gd name="connsiteX4" fmla="*/ 0 w 1287671"/>
              <a:gd name="connsiteY4" fmla="*/ 595107 h 119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671" h="1190214" fill="none" extrusionOk="0">
                <a:moveTo>
                  <a:pt x="0" y="595107"/>
                </a:moveTo>
                <a:cubicBezTo>
                  <a:pt x="-8548" y="268718"/>
                  <a:pt x="280638" y="54467"/>
                  <a:pt x="643836" y="0"/>
                </a:cubicBezTo>
                <a:cubicBezTo>
                  <a:pt x="968543" y="-7409"/>
                  <a:pt x="1296731" y="234938"/>
                  <a:pt x="1287672" y="595107"/>
                </a:cubicBezTo>
                <a:cubicBezTo>
                  <a:pt x="1240628" y="939564"/>
                  <a:pt x="984196" y="1205548"/>
                  <a:pt x="643836" y="1190214"/>
                </a:cubicBezTo>
                <a:cubicBezTo>
                  <a:pt x="286982" y="1200597"/>
                  <a:pt x="-55465" y="907578"/>
                  <a:pt x="0" y="595107"/>
                </a:cubicBezTo>
                <a:close/>
              </a:path>
              <a:path w="1287671" h="1190214" stroke="0" extrusionOk="0">
                <a:moveTo>
                  <a:pt x="0" y="595107"/>
                </a:moveTo>
                <a:cubicBezTo>
                  <a:pt x="-52057" y="216070"/>
                  <a:pt x="318467" y="28183"/>
                  <a:pt x="643836" y="0"/>
                </a:cubicBezTo>
                <a:cubicBezTo>
                  <a:pt x="1018558" y="-30735"/>
                  <a:pt x="1269144" y="283686"/>
                  <a:pt x="1287672" y="595107"/>
                </a:cubicBezTo>
                <a:cubicBezTo>
                  <a:pt x="1301275" y="986748"/>
                  <a:pt x="1026439" y="1247152"/>
                  <a:pt x="643836" y="1190214"/>
                </a:cubicBezTo>
                <a:cubicBezTo>
                  <a:pt x="318820" y="1137058"/>
                  <a:pt x="-13274" y="956364"/>
                  <a:pt x="0" y="595107"/>
                </a:cubicBezTo>
                <a:close/>
              </a:path>
            </a:pathLst>
          </a:custGeom>
          <a:solidFill>
            <a:schemeClr val="accent2">
              <a:alpha val="57000"/>
            </a:schemeClr>
          </a:solidFill>
          <a:ln w="28575">
            <a:solidFill>
              <a:schemeClr val="accent2">
                <a:lumMod val="50000"/>
                <a:alpha val="66000"/>
              </a:schemeClr>
            </a:solidFill>
            <a:extLst>
              <a:ext uri="{C807C97D-BFC1-408E-A445-0C87EB9F89A2}">
                <ask:lineSketchStyleProps xmlns:ask="http://schemas.microsoft.com/office/drawing/2018/sketchyshapes" sd="26888690">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b="1" dirty="0">
              <a:effectLst>
                <a:outerShdw blurRad="50800" dist="38100" dir="5400000" algn="t" rotWithShape="0">
                  <a:prstClr val="black">
                    <a:alpha val="24000"/>
                  </a:prstClr>
                </a:outerShdw>
              </a:effectLst>
              <a:latin typeface="+mj-lt"/>
              <a:cs typeface="Calibri" panose="020F0502020204030204" pitchFamily="34" charset="0"/>
            </a:endParaRPr>
          </a:p>
        </p:txBody>
      </p:sp>
      <p:sp>
        <p:nvSpPr>
          <p:cNvPr id="6" name="Cylinder 5">
            <a:extLst>
              <a:ext uri="{FF2B5EF4-FFF2-40B4-BE49-F238E27FC236}">
                <a16:creationId xmlns:a16="http://schemas.microsoft.com/office/drawing/2014/main" id="{B6177BFC-4CD0-75A2-DF7D-7591770F87E7}"/>
              </a:ext>
            </a:extLst>
          </p:cNvPr>
          <p:cNvSpPr/>
          <p:nvPr/>
        </p:nvSpPr>
        <p:spPr>
          <a:xfrm>
            <a:off x="4006614" y="4001619"/>
            <a:ext cx="2167312" cy="2137924"/>
          </a:xfrm>
          <a:custGeom>
            <a:avLst/>
            <a:gdLst>
              <a:gd name="connsiteX0" fmla="*/ 0 w 2167312"/>
              <a:gd name="connsiteY0" fmla="*/ 267241 h 2137924"/>
              <a:gd name="connsiteX1" fmla="*/ 1083656 w 2167312"/>
              <a:gd name="connsiteY1" fmla="*/ 534482 h 2137924"/>
              <a:gd name="connsiteX2" fmla="*/ 2167312 w 2167312"/>
              <a:gd name="connsiteY2" fmla="*/ 267241 h 2137924"/>
              <a:gd name="connsiteX3" fmla="*/ 2167312 w 2167312"/>
              <a:gd name="connsiteY3" fmla="*/ 801722 h 2137924"/>
              <a:gd name="connsiteX4" fmla="*/ 2167312 w 2167312"/>
              <a:gd name="connsiteY4" fmla="*/ 1368272 h 2137924"/>
              <a:gd name="connsiteX5" fmla="*/ 2167312 w 2167312"/>
              <a:gd name="connsiteY5" fmla="*/ 1870684 h 2137924"/>
              <a:gd name="connsiteX6" fmla="*/ 1083656 w 2167312"/>
              <a:gd name="connsiteY6" fmla="*/ 2137925 h 2137924"/>
              <a:gd name="connsiteX7" fmla="*/ 0 w 2167312"/>
              <a:gd name="connsiteY7" fmla="*/ 1870684 h 2137924"/>
              <a:gd name="connsiteX8" fmla="*/ 0 w 2167312"/>
              <a:gd name="connsiteY8" fmla="*/ 1384306 h 2137924"/>
              <a:gd name="connsiteX9" fmla="*/ 0 w 2167312"/>
              <a:gd name="connsiteY9" fmla="*/ 817756 h 2137924"/>
              <a:gd name="connsiteX10" fmla="*/ 0 w 2167312"/>
              <a:gd name="connsiteY10" fmla="*/ 267241 h 2137924"/>
              <a:gd name="connsiteX0" fmla="*/ 0 w 2167312"/>
              <a:gd name="connsiteY0" fmla="*/ 267241 h 2137924"/>
              <a:gd name="connsiteX1" fmla="*/ 1083656 w 2167312"/>
              <a:gd name="connsiteY1" fmla="*/ 0 h 2137924"/>
              <a:gd name="connsiteX2" fmla="*/ 2167312 w 2167312"/>
              <a:gd name="connsiteY2" fmla="*/ 267241 h 2137924"/>
              <a:gd name="connsiteX3" fmla="*/ 1083656 w 2167312"/>
              <a:gd name="connsiteY3" fmla="*/ 534482 h 2137924"/>
              <a:gd name="connsiteX4" fmla="*/ 0 w 2167312"/>
              <a:gd name="connsiteY4" fmla="*/ 267241 h 2137924"/>
              <a:gd name="connsiteX0" fmla="*/ 2167312 w 2167312"/>
              <a:gd name="connsiteY0" fmla="*/ 267241 h 2137924"/>
              <a:gd name="connsiteX1" fmla="*/ 1083656 w 2167312"/>
              <a:gd name="connsiteY1" fmla="*/ 534482 h 2137924"/>
              <a:gd name="connsiteX2" fmla="*/ 0 w 2167312"/>
              <a:gd name="connsiteY2" fmla="*/ 267241 h 2137924"/>
              <a:gd name="connsiteX3" fmla="*/ 1083656 w 2167312"/>
              <a:gd name="connsiteY3" fmla="*/ 0 h 2137924"/>
              <a:gd name="connsiteX4" fmla="*/ 2167312 w 2167312"/>
              <a:gd name="connsiteY4" fmla="*/ 267241 h 2137924"/>
              <a:gd name="connsiteX5" fmla="*/ 2167312 w 2167312"/>
              <a:gd name="connsiteY5" fmla="*/ 817756 h 2137924"/>
              <a:gd name="connsiteX6" fmla="*/ 2167312 w 2167312"/>
              <a:gd name="connsiteY6" fmla="*/ 1336203 h 2137924"/>
              <a:gd name="connsiteX7" fmla="*/ 2167312 w 2167312"/>
              <a:gd name="connsiteY7" fmla="*/ 1870684 h 2137924"/>
              <a:gd name="connsiteX8" fmla="*/ 1083656 w 2167312"/>
              <a:gd name="connsiteY8" fmla="*/ 2137925 h 2137924"/>
              <a:gd name="connsiteX9" fmla="*/ 0 w 2167312"/>
              <a:gd name="connsiteY9" fmla="*/ 1870684 h 2137924"/>
              <a:gd name="connsiteX10" fmla="*/ 0 w 2167312"/>
              <a:gd name="connsiteY10" fmla="*/ 1352237 h 2137924"/>
              <a:gd name="connsiteX11" fmla="*/ 0 w 2167312"/>
              <a:gd name="connsiteY11" fmla="*/ 865860 h 2137924"/>
              <a:gd name="connsiteX12" fmla="*/ 0 w 2167312"/>
              <a:gd name="connsiteY12" fmla="*/ 267241 h 213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7312" h="2137924" stroke="0" extrusionOk="0">
                <a:moveTo>
                  <a:pt x="0" y="267241"/>
                </a:moveTo>
                <a:cubicBezTo>
                  <a:pt x="75594" y="495173"/>
                  <a:pt x="420086" y="601320"/>
                  <a:pt x="1083656" y="534482"/>
                </a:cubicBezTo>
                <a:cubicBezTo>
                  <a:pt x="1700705" y="564294"/>
                  <a:pt x="2173740" y="431662"/>
                  <a:pt x="2167312" y="267241"/>
                </a:cubicBezTo>
                <a:cubicBezTo>
                  <a:pt x="2178174" y="452840"/>
                  <a:pt x="2141498" y="660201"/>
                  <a:pt x="2167312" y="801722"/>
                </a:cubicBezTo>
                <a:cubicBezTo>
                  <a:pt x="2193126" y="943243"/>
                  <a:pt x="2149864" y="1119660"/>
                  <a:pt x="2167312" y="1368272"/>
                </a:cubicBezTo>
                <a:cubicBezTo>
                  <a:pt x="2184761" y="1616884"/>
                  <a:pt x="2191052" y="1659089"/>
                  <a:pt x="2167312" y="1870684"/>
                </a:cubicBezTo>
                <a:cubicBezTo>
                  <a:pt x="2135351" y="2069603"/>
                  <a:pt x="1571807" y="2084100"/>
                  <a:pt x="1083656" y="2137925"/>
                </a:cubicBezTo>
                <a:cubicBezTo>
                  <a:pt x="451672" y="2146428"/>
                  <a:pt x="3363" y="1997816"/>
                  <a:pt x="0" y="1870684"/>
                </a:cubicBezTo>
                <a:cubicBezTo>
                  <a:pt x="-4784" y="1733102"/>
                  <a:pt x="-14868" y="1617553"/>
                  <a:pt x="0" y="1384306"/>
                </a:cubicBezTo>
                <a:cubicBezTo>
                  <a:pt x="14868" y="1151059"/>
                  <a:pt x="6110" y="1090474"/>
                  <a:pt x="0" y="817756"/>
                </a:cubicBezTo>
                <a:cubicBezTo>
                  <a:pt x="-6110" y="545038"/>
                  <a:pt x="-23255" y="537864"/>
                  <a:pt x="0" y="267241"/>
                </a:cubicBezTo>
                <a:close/>
              </a:path>
              <a:path w="2167312" h="2137924" fill="lighten" stroke="0" extrusionOk="0">
                <a:moveTo>
                  <a:pt x="0" y="267241"/>
                </a:moveTo>
                <a:cubicBezTo>
                  <a:pt x="4945" y="144579"/>
                  <a:pt x="411695" y="-36767"/>
                  <a:pt x="1083656" y="0"/>
                </a:cubicBezTo>
                <a:cubicBezTo>
                  <a:pt x="1667458" y="14308"/>
                  <a:pt x="2171355" y="153116"/>
                  <a:pt x="2167312" y="267241"/>
                </a:cubicBezTo>
                <a:cubicBezTo>
                  <a:pt x="2159095" y="400210"/>
                  <a:pt x="1659653" y="516314"/>
                  <a:pt x="1083656" y="534482"/>
                </a:cubicBezTo>
                <a:cubicBezTo>
                  <a:pt x="501193" y="528721"/>
                  <a:pt x="-8766" y="412338"/>
                  <a:pt x="0" y="267241"/>
                </a:cubicBezTo>
                <a:close/>
              </a:path>
              <a:path w="2167312" h="2137924" fill="none" extrusionOk="0">
                <a:moveTo>
                  <a:pt x="2167312" y="267241"/>
                </a:moveTo>
                <a:cubicBezTo>
                  <a:pt x="2124237" y="332569"/>
                  <a:pt x="1728703" y="533925"/>
                  <a:pt x="1083656" y="534482"/>
                </a:cubicBezTo>
                <a:cubicBezTo>
                  <a:pt x="475323" y="530850"/>
                  <a:pt x="11870" y="414800"/>
                  <a:pt x="0" y="267241"/>
                </a:cubicBezTo>
                <a:cubicBezTo>
                  <a:pt x="-9941" y="155061"/>
                  <a:pt x="413888" y="-67900"/>
                  <a:pt x="1083656" y="0"/>
                </a:cubicBezTo>
                <a:cubicBezTo>
                  <a:pt x="1649561" y="10036"/>
                  <a:pt x="2172912" y="119288"/>
                  <a:pt x="2167312" y="267241"/>
                </a:cubicBezTo>
                <a:cubicBezTo>
                  <a:pt x="2170224" y="534478"/>
                  <a:pt x="2160294" y="705906"/>
                  <a:pt x="2167312" y="817756"/>
                </a:cubicBezTo>
                <a:cubicBezTo>
                  <a:pt x="2174330" y="929607"/>
                  <a:pt x="2187130" y="1191171"/>
                  <a:pt x="2167312" y="1336203"/>
                </a:cubicBezTo>
                <a:cubicBezTo>
                  <a:pt x="2147494" y="1481235"/>
                  <a:pt x="2142540" y="1704015"/>
                  <a:pt x="2167312" y="1870684"/>
                </a:cubicBezTo>
                <a:cubicBezTo>
                  <a:pt x="2075190" y="1936610"/>
                  <a:pt x="1627629" y="2225051"/>
                  <a:pt x="1083656" y="2137925"/>
                </a:cubicBezTo>
                <a:cubicBezTo>
                  <a:pt x="499026" y="2143970"/>
                  <a:pt x="31190" y="2000204"/>
                  <a:pt x="0" y="1870684"/>
                </a:cubicBezTo>
                <a:cubicBezTo>
                  <a:pt x="22475" y="1752634"/>
                  <a:pt x="-3545" y="1564202"/>
                  <a:pt x="0" y="1352237"/>
                </a:cubicBezTo>
                <a:cubicBezTo>
                  <a:pt x="3545" y="1140272"/>
                  <a:pt x="18973" y="1060218"/>
                  <a:pt x="0" y="865860"/>
                </a:cubicBezTo>
                <a:cubicBezTo>
                  <a:pt x="-18973" y="671502"/>
                  <a:pt x="12799" y="398348"/>
                  <a:pt x="0" y="267241"/>
                </a:cubicBezTo>
              </a:path>
              <a:path w="2167312" h="2137924" fill="none" stroke="0" extrusionOk="0">
                <a:moveTo>
                  <a:pt x="2167312" y="267241"/>
                </a:moveTo>
                <a:cubicBezTo>
                  <a:pt x="2131586" y="381583"/>
                  <a:pt x="1681942" y="511618"/>
                  <a:pt x="1083656" y="534482"/>
                </a:cubicBezTo>
                <a:cubicBezTo>
                  <a:pt x="487791" y="536993"/>
                  <a:pt x="-14967" y="412853"/>
                  <a:pt x="0" y="267241"/>
                </a:cubicBezTo>
                <a:cubicBezTo>
                  <a:pt x="-15212" y="115060"/>
                  <a:pt x="495069" y="13024"/>
                  <a:pt x="1083656" y="0"/>
                </a:cubicBezTo>
                <a:cubicBezTo>
                  <a:pt x="1704940" y="13266"/>
                  <a:pt x="2169512" y="90348"/>
                  <a:pt x="2167312" y="267241"/>
                </a:cubicBezTo>
                <a:cubicBezTo>
                  <a:pt x="2188831" y="468077"/>
                  <a:pt x="2168112" y="672390"/>
                  <a:pt x="2167312" y="817756"/>
                </a:cubicBezTo>
                <a:cubicBezTo>
                  <a:pt x="2166512" y="963123"/>
                  <a:pt x="2159110" y="1220221"/>
                  <a:pt x="2167312" y="1336203"/>
                </a:cubicBezTo>
                <a:cubicBezTo>
                  <a:pt x="2175514" y="1452185"/>
                  <a:pt x="2180150" y="1695392"/>
                  <a:pt x="2167312" y="1870684"/>
                </a:cubicBezTo>
                <a:cubicBezTo>
                  <a:pt x="2090440" y="2024324"/>
                  <a:pt x="1621953" y="2050651"/>
                  <a:pt x="1083656" y="2137925"/>
                </a:cubicBezTo>
                <a:cubicBezTo>
                  <a:pt x="474739" y="2132230"/>
                  <a:pt x="4620" y="2000295"/>
                  <a:pt x="0" y="1870684"/>
                </a:cubicBezTo>
                <a:cubicBezTo>
                  <a:pt x="13411" y="1632045"/>
                  <a:pt x="6037" y="1472631"/>
                  <a:pt x="0" y="1320169"/>
                </a:cubicBezTo>
                <a:cubicBezTo>
                  <a:pt x="-6037" y="1167707"/>
                  <a:pt x="-5532" y="1032493"/>
                  <a:pt x="0" y="769653"/>
                </a:cubicBezTo>
                <a:cubicBezTo>
                  <a:pt x="5532" y="506813"/>
                  <a:pt x="23677" y="424715"/>
                  <a:pt x="0" y="267241"/>
                </a:cubicBezTo>
              </a:path>
            </a:pathLst>
          </a:custGeom>
          <a:solidFill>
            <a:schemeClr val="accent5">
              <a:alpha val="29000"/>
            </a:schemeClr>
          </a:solidFill>
          <a:ln w="28575">
            <a:solidFill>
              <a:schemeClr val="accent5">
                <a:lumMod val="50000"/>
              </a:schemeClr>
            </a:solidFill>
            <a:extLst>
              <a:ext uri="{C807C97D-BFC1-408E-A445-0C87EB9F89A2}">
                <ask:lineSketchStyleProps xmlns:ask="http://schemas.microsoft.com/office/drawing/2018/sketchyshapes" sd="2467223374">
                  <a:prstGeom prst="can">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12700">
                  <a:solidFill>
                    <a:schemeClr val="accent3">
                      <a:lumMod val="50000"/>
                    </a:schemeClr>
                  </a:solidFill>
                </a:ln>
                <a:solidFill>
                  <a:schemeClr val="accent3">
                    <a:lumMod val="50000"/>
                  </a:schemeClr>
                </a:solidFill>
                <a:effectLst>
                  <a:outerShdw blurRad="63500" sx="102000" sy="102000" algn="ctr" rotWithShape="0">
                    <a:prstClr val="black">
                      <a:alpha val="40000"/>
                    </a:prstClr>
                  </a:outerShdw>
                </a:effectLst>
                <a:latin typeface="+mj-lt"/>
                <a:cs typeface="Calibri" panose="020F0502020204030204" pitchFamily="34" charset="0"/>
              </a:rPr>
              <a:t>Result Sampling Point</a:t>
            </a:r>
          </a:p>
        </p:txBody>
      </p:sp>
      <p:sp>
        <p:nvSpPr>
          <p:cNvPr id="7" name="Arrow: Down 6">
            <a:extLst>
              <a:ext uri="{FF2B5EF4-FFF2-40B4-BE49-F238E27FC236}">
                <a16:creationId xmlns:a16="http://schemas.microsoft.com/office/drawing/2014/main" id="{E203B3D1-1707-BF34-A77A-E18DA4C1A559}"/>
              </a:ext>
            </a:extLst>
          </p:cNvPr>
          <p:cNvSpPr/>
          <p:nvPr/>
        </p:nvSpPr>
        <p:spPr>
          <a:xfrm>
            <a:off x="4753051" y="3283163"/>
            <a:ext cx="655000" cy="436486"/>
          </a:xfrm>
          <a:custGeom>
            <a:avLst/>
            <a:gdLst>
              <a:gd name="connsiteX0" fmla="*/ 0 w 655000"/>
              <a:gd name="connsiteY0" fmla="*/ 218243 h 436486"/>
              <a:gd name="connsiteX1" fmla="*/ 163750 w 655000"/>
              <a:gd name="connsiteY1" fmla="*/ 218243 h 436486"/>
              <a:gd name="connsiteX2" fmla="*/ 163750 w 655000"/>
              <a:gd name="connsiteY2" fmla="*/ 0 h 436486"/>
              <a:gd name="connsiteX3" fmla="*/ 491250 w 655000"/>
              <a:gd name="connsiteY3" fmla="*/ 0 h 436486"/>
              <a:gd name="connsiteX4" fmla="*/ 491250 w 655000"/>
              <a:gd name="connsiteY4" fmla="*/ 218243 h 436486"/>
              <a:gd name="connsiteX5" fmla="*/ 655000 w 655000"/>
              <a:gd name="connsiteY5" fmla="*/ 218243 h 436486"/>
              <a:gd name="connsiteX6" fmla="*/ 327500 w 655000"/>
              <a:gd name="connsiteY6" fmla="*/ 436486 h 436486"/>
              <a:gd name="connsiteX7" fmla="*/ 0 w 655000"/>
              <a:gd name="connsiteY7" fmla="*/ 218243 h 43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000" h="436486" fill="none" extrusionOk="0">
                <a:moveTo>
                  <a:pt x="0" y="218243"/>
                </a:moveTo>
                <a:cubicBezTo>
                  <a:pt x="81871" y="222541"/>
                  <a:pt x="128994" y="222447"/>
                  <a:pt x="163750" y="218243"/>
                </a:cubicBezTo>
                <a:cubicBezTo>
                  <a:pt x="161395" y="160290"/>
                  <a:pt x="152861" y="107613"/>
                  <a:pt x="163750" y="0"/>
                </a:cubicBezTo>
                <a:cubicBezTo>
                  <a:pt x="232462" y="13830"/>
                  <a:pt x="405049" y="-2999"/>
                  <a:pt x="491250" y="0"/>
                </a:cubicBezTo>
                <a:cubicBezTo>
                  <a:pt x="499298" y="61884"/>
                  <a:pt x="482346" y="156348"/>
                  <a:pt x="491250" y="218243"/>
                </a:cubicBezTo>
                <a:cubicBezTo>
                  <a:pt x="545684" y="224186"/>
                  <a:pt x="573237" y="210305"/>
                  <a:pt x="655000" y="218243"/>
                </a:cubicBezTo>
                <a:cubicBezTo>
                  <a:pt x="573444" y="263318"/>
                  <a:pt x="474435" y="332036"/>
                  <a:pt x="327500" y="436486"/>
                </a:cubicBezTo>
                <a:cubicBezTo>
                  <a:pt x="230714" y="357486"/>
                  <a:pt x="93385" y="277778"/>
                  <a:pt x="0" y="218243"/>
                </a:cubicBezTo>
                <a:close/>
              </a:path>
              <a:path w="655000" h="436486" stroke="0" extrusionOk="0">
                <a:moveTo>
                  <a:pt x="0" y="218243"/>
                </a:moveTo>
                <a:cubicBezTo>
                  <a:pt x="75402" y="214566"/>
                  <a:pt x="98867" y="218708"/>
                  <a:pt x="163750" y="218243"/>
                </a:cubicBezTo>
                <a:cubicBezTo>
                  <a:pt x="153871" y="116880"/>
                  <a:pt x="157147" y="87675"/>
                  <a:pt x="163750" y="0"/>
                </a:cubicBezTo>
                <a:cubicBezTo>
                  <a:pt x="317238" y="11558"/>
                  <a:pt x="376348" y="15504"/>
                  <a:pt x="491250" y="0"/>
                </a:cubicBezTo>
                <a:cubicBezTo>
                  <a:pt x="490294" y="102142"/>
                  <a:pt x="485446" y="173320"/>
                  <a:pt x="491250" y="218243"/>
                </a:cubicBezTo>
                <a:cubicBezTo>
                  <a:pt x="534969" y="222980"/>
                  <a:pt x="587628" y="215985"/>
                  <a:pt x="655000" y="218243"/>
                </a:cubicBezTo>
                <a:cubicBezTo>
                  <a:pt x="484161" y="314554"/>
                  <a:pt x="425302" y="354871"/>
                  <a:pt x="327500" y="436486"/>
                </a:cubicBezTo>
                <a:cubicBezTo>
                  <a:pt x="249441" y="406347"/>
                  <a:pt x="150640" y="298461"/>
                  <a:pt x="0" y="218243"/>
                </a:cubicBezTo>
                <a:close/>
              </a:path>
            </a:pathLst>
          </a:custGeom>
          <a:solidFill>
            <a:schemeClr val="accent6">
              <a:lumMod val="60000"/>
              <a:lumOff val="40000"/>
            </a:schemeClr>
          </a:solidFill>
          <a:ln w="38100">
            <a:solidFill>
              <a:schemeClr val="accent6"/>
            </a:solidFill>
            <a:extLst>
              <a:ext uri="{C807C97D-BFC1-408E-A445-0C87EB9F89A2}">
                <ask:lineSketchStyleProps xmlns:ask="http://schemas.microsoft.com/office/drawing/2018/sketchyshapes" sd="2421326937">
                  <a:prstGeom prst="downArrow">
                    <a:avLst/>
                  </a:prstGeom>
                  <ask:type>
                    <ask:lineSketchFreehand/>
                  </ask:type>
                </ask:lineSketchStyleProps>
              </a:ext>
            </a:extLst>
          </a:ln>
          <a:effectLst/>
        </p:spPr>
        <p:style>
          <a:lnRef idx="0">
            <a:schemeClr val="lt1">
              <a:hueOff val="0"/>
              <a:satOff val="0"/>
              <a:lumOff val="0"/>
              <a:alphaOff val="0"/>
            </a:schemeClr>
          </a:lnRef>
          <a:fillRef idx="1">
            <a:schemeClr val="accent3">
              <a:tint val="40000"/>
              <a:hueOff val="0"/>
              <a:satOff val="0"/>
              <a:lumOff val="0"/>
              <a:alphaOff val="0"/>
            </a:schemeClr>
          </a:fillRef>
          <a:effectRef idx="3">
            <a:schemeClr val="accent3">
              <a:tint val="40000"/>
              <a:hueOff val="0"/>
              <a:satOff val="0"/>
              <a:lumOff val="0"/>
              <a:alphaOff val="0"/>
            </a:schemeClr>
          </a:effectRef>
          <a:fontRef idx="minor">
            <a:schemeClr val="dk1">
              <a:hueOff val="0"/>
              <a:satOff val="0"/>
              <a:lumOff val="0"/>
              <a:alphaOff val="0"/>
            </a:schemeClr>
          </a:fontRef>
        </p:style>
      </p:sp>
      <p:sp>
        <p:nvSpPr>
          <p:cNvPr id="8" name="Oval 7">
            <a:extLst>
              <a:ext uri="{FF2B5EF4-FFF2-40B4-BE49-F238E27FC236}">
                <a16:creationId xmlns:a16="http://schemas.microsoft.com/office/drawing/2014/main" id="{B1221D27-BBE7-C90F-3570-02E826FD1F25}"/>
              </a:ext>
            </a:extLst>
          </p:cNvPr>
          <p:cNvSpPr/>
          <p:nvPr/>
        </p:nvSpPr>
        <p:spPr>
          <a:xfrm>
            <a:off x="4330368" y="1456294"/>
            <a:ext cx="1537032" cy="1463734"/>
          </a:xfrm>
          <a:custGeom>
            <a:avLst/>
            <a:gdLst>
              <a:gd name="connsiteX0" fmla="*/ 0 w 1537032"/>
              <a:gd name="connsiteY0" fmla="*/ 731867 h 1463734"/>
              <a:gd name="connsiteX1" fmla="*/ 768516 w 1537032"/>
              <a:gd name="connsiteY1" fmla="*/ 0 h 1463734"/>
              <a:gd name="connsiteX2" fmla="*/ 1537032 w 1537032"/>
              <a:gd name="connsiteY2" fmla="*/ 731867 h 1463734"/>
              <a:gd name="connsiteX3" fmla="*/ 768516 w 1537032"/>
              <a:gd name="connsiteY3" fmla="*/ 1463734 h 1463734"/>
              <a:gd name="connsiteX4" fmla="*/ 0 w 1537032"/>
              <a:gd name="connsiteY4" fmla="*/ 731867 h 146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032" h="1463734" fill="none" extrusionOk="0">
                <a:moveTo>
                  <a:pt x="0" y="731867"/>
                </a:moveTo>
                <a:cubicBezTo>
                  <a:pt x="-51283" y="341347"/>
                  <a:pt x="337855" y="44486"/>
                  <a:pt x="768516" y="0"/>
                </a:cubicBezTo>
                <a:cubicBezTo>
                  <a:pt x="1170250" y="-5449"/>
                  <a:pt x="1562359" y="239602"/>
                  <a:pt x="1537032" y="731867"/>
                </a:cubicBezTo>
                <a:cubicBezTo>
                  <a:pt x="1479860" y="1155253"/>
                  <a:pt x="1144695" y="1512354"/>
                  <a:pt x="768516" y="1463734"/>
                </a:cubicBezTo>
                <a:cubicBezTo>
                  <a:pt x="342596" y="1475798"/>
                  <a:pt x="-37696" y="1125057"/>
                  <a:pt x="0" y="731867"/>
                </a:cubicBezTo>
                <a:close/>
              </a:path>
              <a:path w="1537032" h="1463734" stroke="0" extrusionOk="0">
                <a:moveTo>
                  <a:pt x="0" y="731867"/>
                </a:moveTo>
                <a:cubicBezTo>
                  <a:pt x="-35432" y="293386"/>
                  <a:pt x="352781" y="8120"/>
                  <a:pt x="768516" y="0"/>
                </a:cubicBezTo>
                <a:cubicBezTo>
                  <a:pt x="1218430" y="-40904"/>
                  <a:pt x="1527403" y="336632"/>
                  <a:pt x="1537032" y="731867"/>
                </a:cubicBezTo>
                <a:cubicBezTo>
                  <a:pt x="1554403" y="1216480"/>
                  <a:pt x="1216273" y="1512864"/>
                  <a:pt x="768516" y="1463734"/>
                </a:cubicBezTo>
                <a:cubicBezTo>
                  <a:pt x="374138" y="1411452"/>
                  <a:pt x="-32697" y="1216339"/>
                  <a:pt x="0" y="731867"/>
                </a:cubicBezTo>
                <a:close/>
              </a:path>
            </a:pathLst>
          </a:custGeom>
          <a:solidFill>
            <a:schemeClr val="accent2"/>
          </a:solidFill>
          <a:ln w="28575">
            <a:solidFill>
              <a:schemeClr val="accent2">
                <a:lumMod val="50000"/>
              </a:schemeClr>
            </a:solidFill>
            <a:extLst>
              <a:ext uri="{C807C97D-BFC1-408E-A445-0C87EB9F89A2}">
                <ask:lineSketchStyleProps xmlns:ask="http://schemas.microsoft.com/office/drawing/2018/sketchyshapes" sd="26888690">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effectLst>
                  <a:outerShdw blurRad="50800" dist="38100" dir="5400000" algn="t" rotWithShape="0">
                    <a:prstClr val="black">
                      <a:alpha val="40000"/>
                    </a:prstClr>
                  </a:outerShdw>
                </a:effectLst>
                <a:latin typeface="+mj-lt"/>
                <a:cs typeface="Calibri" panose="020F0502020204030204" pitchFamily="34" charset="0"/>
              </a:rPr>
              <a:t>Lake “Zone”</a:t>
            </a:r>
          </a:p>
        </p:txBody>
      </p:sp>
      <p:sp>
        <p:nvSpPr>
          <p:cNvPr id="10" name="Cylinder 9">
            <a:extLst>
              <a:ext uri="{FF2B5EF4-FFF2-40B4-BE49-F238E27FC236}">
                <a16:creationId xmlns:a16="http://schemas.microsoft.com/office/drawing/2014/main" id="{32DC904B-839B-1E16-EFB8-06A46892596A}"/>
              </a:ext>
            </a:extLst>
          </p:cNvPr>
          <p:cNvSpPr/>
          <p:nvPr/>
        </p:nvSpPr>
        <p:spPr>
          <a:xfrm>
            <a:off x="554117" y="4001619"/>
            <a:ext cx="2167312" cy="2137924"/>
          </a:xfrm>
          <a:custGeom>
            <a:avLst/>
            <a:gdLst>
              <a:gd name="connsiteX0" fmla="*/ 0 w 2167312"/>
              <a:gd name="connsiteY0" fmla="*/ 267241 h 2137924"/>
              <a:gd name="connsiteX1" fmla="*/ 1083656 w 2167312"/>
              <a:gd name="connsiteY1" fmla="*/ 534482 h 2137924"/>
              <a:gd name="connsiteX2" fmla="*/ 2167312 w 2167312"/>
              <a:gd name="connsiteY2" fmla="*/ 267241 h 2137924"/>
              <a:gd name="connsiteX3" fmla="*/ 2167312 w 2167312"/>
              <a:gd name="connsiteY3" fmla="*/ 801722 h 2137924"/>
              <a:gd name="connsiteX4" fmla="*/ 2167312 w 2167312"/>
              <a:gd name="connsiteY4" fmla="*/ 1368272 h 2137924"/>
              <a:gd name="connsiteX5" fmla="*/ 2167312 w 2167312"/>
              <a:gd name="connsiteY5" fmla="*/ 1870684 h 2137924"/>
              <a:gd name="connsiteX6" fmla="*/ 1083656 w 2167312"/>
              <a:gd name="connsiteY6" fmla="*/ 2137925 h 2137924"/>
              <a:gd name="connsiteX7" fmla="*/ 0 w 2167312"/>
              <a:gd name="connsiteY7" fmla="*/ 1870684 h 2137924"/>
              <a:gd name="connsiteX8" fmla="*/ 0 w 2167312"/>
              <a:gd name="connsiteY8" fmla="*/ 1384306 h 2137924"/>
              <a:gd name="connsiteX9" fmla="*/ 0 w 2167312"/>
              <a:gd name="connsiteY9" fmla="*/ 817756 h 2137924"/>
              <a:gd name="connsiteX10" fmla="*/ 0 w 2167312"/>
              <a:gd name="connsiteY10" fmla="*/ 267241 h 2137924"/>
              <a:gd name="connsiteX0" fmla="*/ 0 w 2167312"/>
              <a:gd name="connsiteY0" fmla="*/ 267241 h 2137924"/>
              <a:gd name="connsiteX1" fmla="*/ 1083656 w 2167312"/>
              <a:gd name="connsiteY1" fmla="*/ 0 h 2137924"/>
              <a:gd name="connsiteX2" fmla="*/ 2167312 w 2167312"/>
              <a:gd name="connsiteY2" fmla="*/ 267241 h 2137924"/>
              <a:gd name="connsiteX3" fmla="*/ 1083656 w 2167312"/>
              <a:gd name="connsiteY3" fmla="*/ 534482 h 2137924"/>
              <a:gd name="connsiteX4" fmla="*/ 0 w 2167312"/>
              <a:gd name="connsiteY4" fmla="*/ 267241 h 2137924"/>
              <a:gd name="connsiteX0" fmla="*/ 2167312 w 2167312"/>
              <a:gd name="connsiteY0" fmla="*/ 267241 h 2137924"/>
              <a:gd name="connsiteX1" fmla="*/ 1083656 w 2167312"/>
              <a:gd name="connsiteY1" fmla="*/ 534482 h 2137924"/>
              <a:gd name="connsiteX2" fmla="*/ 0 w 2167312"/>
              <a:gd name="connsiteY2" fmla="*/ 267241 h 2137924"/>
              <a:gd name="connsiteX3" fmla="*/ 1083656 w 2167312"/>
              <a:gd name="connsiteY3" fmla="*/ 0 h 2137924"/>
              <a:gd name="connsiteX4" fmla="*/ 2167312 w 2167312"/>
              <a:gd name="connsiteY4" fmla="*/ 267241 h 2137924"/>
              <a:gd name="connsiteX5" fmla="*/ 2167312 w 2167312"/>
              <a:gd name="connsiteY5" fmla="*/ 817756 h 2137924"/>
              <a:gd name="connsiteX6" fmla="*/ 2167312 w 2167312"/>
              <a:gd name="connsiteY6" fmla="*/ 1336203 h 2137924"/>
              <a:gd name="connsiteX7" fmla="*/ 2167312 w 2167312"/>
              <a:gd name="connsiteY7" fmla="*/ 1870684 h 2137924"/>
              <a:gd name="connsiteX8" fmla="*/ 1083656 w 2167312"/>
              <a:gd name="connsiteY8" fmla="*/ 2137925 h 2137924"/>
              <a:gd name="connsiteX9" fmla="*/ 0 w 2167312"/>
              <a:gd name="connsiteY9" fmla="*/ 1870684 h 2137924"/>
              <a:gd name="connsiteX10" fmla="*/ 0 w 2167312"/>
              <a:gd name="connsiteY10" fmla="*/ 1352237 h 2137924"/>
              <a:gd name="connsiteX11" fmla="*/ 0 w 2167312"/>
              <a:gd name="connsiteY11" fmla="*/ 865860 h 2137924"/>
              <a:gd name="connsiteX12" fmla="*/ 0 w 2167312"/>
              <a:gd name="connsiteY12" fmla="*/ 267241 h 213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7312" h="2137924" stroke="0" extrusionOk="0">
                <a:moveTo>
                  <a:pt x="0" y="267241"/>
                </a:moveTo>
                <a:cubicBezTo>
                  <a:pt x="75594" y="495173"/>
                  <a:pt x="420086" y="601320"/>
                  <a:pt x="1083656" y="534482"/>
                </a:cubicBezTo>
                <a:cubicBezTo>
                  <a:pt x="1700705" y="564294"/>
                  <a:pt x="2173740" y="431662"/>
                  <a:pt x="2167312" y="267241"/>
                </a:cubicBezTo>
                <a:cubicBezTo>
                  <a:pt x="2178174" y="452840"/>
                  <a:pt x="2141498" y="660201"/>
                  <a:pt x="2167312" y="801722"/>
                </a:cubicBezTo>
                <a:cubicBezTo>
                  <a:pt x="2193126" y="943243"/>
                  <a:pt x="2149864" y="1119660"/>
                  <a:pt x="2167312" y="1368272"/>
                </a:cubicBezTo>
                <a:cubicBezTo>
                  <a:pt x="2184761" y="1616884"/>
                  <a:pt x="2191052" y="1659089"/>
                  <a:pt x="2167312" y="1870684"/>
                </a:cubicBezTo>
                <a:cubicBezTo>
                  <a:pt x="2135351" y="2069603"/>
                  <a:pt x="1571807" y="2084100"/>
                  <a:pt x="1083656" y="2137925"/>
                </a:cubicBezTo>
                <a:cubicBezTo>
                  <a:pt x="451672" y="2146428"/>
                  <a:pt x="3363" y="1997816"/>
                  <a:pt x="0" y="1870684"/>
                </a:cubicBezTo>
                <a:cubicBezTo>
                  <a:pt x="-4784" y="1733102"/>
                  <a:pt x="-14868" y="1617553"/>
                  <a:pt x="0" y="1384306"/>
                </a:cubicBezTo>
                <a:cubicBezTo>
                  <a:pt x="14868" y="1151059"/>
                  <a:pt x="6110" y="1090474"/>
                  <a:pt x="0" y="817756"/>
                </a:cubicBezTo>
                <a:cubicBezTo>
                  <a:pt x="-6110" y="545038"/>
                  <a:pt x="-23255" y="537864"/>
                  <a:pt x="0" y="267241"/>
                </a:cubicBezTo>
                <a:close/>
              </a:path>
              <a:path w="2167312" h="2137924" fill="lighten" stroke="0" extrusionOk="0">
                <a:moveTo>
                  <a:pt x="0" y="267241"/>
                </a:moveTo>
                <a:cubicBezTo>
                  <a:pt x="4945" y="144579"/>
                  <a:pt x="411695" y="-36767"/>
                  <a:pt x="1083656" y="0"/>
                </a:cubicBezTo>
                <a:cubicBezTo>
                  <a:pt x="1667458" y="14308"/>
                  <a:pt x="2171355" y="153116"/>
                  <a:pt x="2167312" y="267241"/>
                </a:cubicBezTo>
                <a:cubicBezTo>
                  <a:pt x="2159095" y="400210"/>
                  <a:pt x="1659653" y="516314"/>
                  <a:pt x="1083656" y="534482"/>
                </a:cubicBezTo>
                <a:cubicBezTo>
                  <a:pt x="501193" y="528721"/>
                  <a:pt x="-8766" y="412338"/>
                  <a:pt x="0" y="267241"/>
                </a:cubicBezTo>
                <a:close/>
              </a:path>
              <a:path w="2167312" h="2137924" fill="none" extrusionOk="0">
                <a:moveTo>
                  <a:pt x="2167312" y="267241"/>
                </a:moveTo>
                <a:cubicBezTo>
                  <a:pt x="2124237" y="332569"/>
                  <a:pt x="1728703" y="533925"/>
                  <a:pt x="1083656" y="534482"/>
                </a:cubicBezTo>
                <a:cubicBezTo>
                  <a:pt x="475323" y="530850"/>
                  <a:pt x="11870" y="414800"/>
                  <a:pt x="0" y="267241"/>
                </a:cubicBezTo>
                <a:cubicBezTo>
                  <a:pt x="-9941" y="155061"/>
                  <a:pt x="413888" y="-67900"/>
                  <a:pt x="1083656" y="0"/>
                </a:cubicBezTo>
                <a:cubicBezTo>
                  <a:pt x="1649561" y="10036"/>
                  <a:pt x="2172912" y="119288"/>
                  <a:pt x="2167312" y="267241"/>
                </a:cubicBezTo>
                <a:cubicBezTo>
                  <a:pt x="2170224" y="534478"/>
                  <a:pt x="2160294" y="705906"/>
                  <a:pt x="2167312" y="817756"/>
                </a:cubicBezTo>
                <a:cubicBezTo>
                  <a:pt x="2174330" y="929607"/>
                  <a:pt x="2187130" y="1191171"/>
                  <a:pt x="2167312" y="1336203"/>
                </a:cubicBezTo>
                <a:cubicBezTo>
                  <a:pt x="2147494" y="1481235"/>
                  <a:pt x="2142540" y="1704015"/>
                  <a:pt x="2167312" y="1870684"/>
                </a:cubicBezTo>
                <a:cubicBezTo>
                  <a:pt x="2075190" y="1936610"/>
                  <a:pt x="1627629" y="2225051"/>
                  <a:pt x="1083656" y="2137925"/>
                </a:cubicBezTo>
                <a:cubicBezTo>
                  <a:pt x="499026" y="2143970"/>
                  <a:pt x="31190" y="2000204"/>
                  <a:pt x="0" y="1870684"/>
                </a:cubicBezTo>
                <a:cubicBezTo>
                  <a:pt x="22475" y="1752634"/>
                  <a:pt x="-3545" y="1564202"/>
                  <a:pt x="0" y="1352237"/>
                </a:cubicBezTo>
                <a:cubicBezTo>
                  <a:pt x="3545" y="1140272"/>
                  <a:pt x="18973" y="1060218"/>
                  <a:pt x="0" y="865860"/>
                </a:cubicBezTo>
                <a:cubicBezTo>
                  <a:pt x="-18973" y="671502"/>
                  <a:pt x="12799" y="398348"/>
                  <a:pt x="0" y="267241"/>
                </a:cubicBezTo>
              </a:path>
              <a:path w="2167312" h="2137924" fill="none" stroke="0" extrusionOk="0">
                <a:moveTo>
                  <a:pt x="2167312" y="267241"/>
                </a:moveTo>
                <a:cubicBezTo>
                  <a:pt x="2131586" y="381583"/>
                  <a:pt x="1681942" y="511618"/>
                  <a:pt x="1083656" y="534482"/>
                </a:cubicBezTo>
                <a:cubicBezTo>
                  <a:pt x="487791" y="536993"/>
                  <a:pt x="-14967" y="412853"/>
                  <a:pt x="0" y="267241"/>
                </a:cubicBezTo>
                <a:cubicBezTo>
                  <a:pt x="-15212" y="115060"/>
                  <a:pt x="495069" y="13024"/>
                  <a:pt x="1083656" y="0"/>
                </a:cubicBezTo>
                <a:cubicBezTo>
                  <a:pt x="1704940" y="13266"/>
                  <a:pt x="2169512" y="90348"/>
                  <a:pt x="2167312" y="267241"/>
                </a:cubicBezTo>
                <a:cubicBezTo>
                  <a:pt x="2188831" y="468077"/>
                  <a:pt x="2168112" y="672390"/>
                  <a:pt x="2167312" y="817756"/>
                </a:cubicBezTo>
                <a:cubicBezTo>
                  <a:pt x="2166512" y="963123"/>
                  <a:pt x="2159110" y="1220221"/>
                  <a:pt x="2167312" y="1336203"/>
                </a:cubicBezTo>
                <a:cubicBezTo>
                  <a:pt x="2175514" y="1452185"/>
                  <a:pt x="2180150" y="1695392"/>
                  <a:pt x="2167312" y="1870684"/>
                </a:cubicBezTo>
                <a:cubicBezTo>
                  <a:pt x="2090440" y="2024324"/>
                  <a:pt x="1621953" y="2050651"/>
                  <a:pt x="1083656" y="2137925"/>
                </a:cubicBezTo>
                <a:cubicBezTo>
                  <a:pt x="474739" y="2132230"/>
                  <a:pt x="4620" y="2000295"/>
                  <a:pt x="0" y="1870684"/>
                </a:cubicBezTo>
                <a:cubicBezTo>
                  <a:pt x="13411" y="1632045"/>
                  <a:pt x="6037" y="1472631"/>
                  <a:pt x="0" y="1320169"/>
                </a:cubicBezTo>
                <a:cubicBezTo>
                  <a:pt x="-6037" y="1167707"/>
                  <a:pt x="-5532" y="1032493"/>
                  <a:pt x="0" y="769653"/>
                </a:cubicBezTo>
                <a:cubicBezTo>
                  <a:pt x="5532" y="506813"/>
                  <a:pt x="23677" y="424715"/>
                  <a:pt x="0" y="267241"/>
                </a:cubicBezTo>
              </a:path>
            </a:pathLst>
          </a:custGeom>
          <a:solidFill>
            <a:schemeClr val="accent3">
              <a:alpha val="29000"/>
            </a:schemeClr>
          </a:solidFill>
          <a:ln w="28575">
            <a:solidFill>
              <a:schemeClr val="accent3">
                <a:lumMod val="50000"/>
              </a:schemeClr>
            </a:solidFill>
            <a:extLst>
              <a:ext uri="{C807C97D-BFC1-408E-A445-0C87EB9F89A2}">
                <ask:lineSketchStyleProps xmlns:ask="http://schemas.microsoft.com/office/drawing/2018/sketchyshapes" sd="2467223374">
                  <a:prstGeom prst="can">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12700">
                  <a:solidFill>
                    <a:schemeClr val="accent3">
                      <a:lumMod val="50000"/>
                    </a:schemeClr>
                  </a:solidFill>
                </a:ln>
                <a:solidFill>
                  <a:schemeClr val="accent3">
                    <a:lumMod val="50000"/>
                  </a:schemeClr>
                </a:solidFill>
                <a:effectLst>
                  <a:outerShdw blurRad="63500" sx="102000" sy="102000" algn="ctr" rotWithShape="0">
                    <a:prstClr val="black">
                      <a:alpha val="40000"/>
                    </a:prstClr>
                  </a:outerShdw>
                </a:effectLst>
                <a:latin typeface="+mj-lt"/>
                <a:cs typeface="Calibri" panose="020F0502020204030204" pitchFamily="34" charset="0"/>
              </a:rPr>
              <a:t>Sampling Component</a:t>
            </a:r>
          </a:p>
        </p:txBody>
      </p:sp>
      <p:sp>
        <p:nvSpPr>
          <p:cNvPr id="11" name="Oval 10">
            <a:extLst>
              <a:ext uri="{FF2B5EF4-FFF2-40B4-BE49-F238E27FC236}">
                <a16:creationId xmlns:a16="http://schemas.microsoft.com/office/drawing/2014/main" id="{507F04F2-1C6C-A5BC-AAC9-C705C5978732}"/>
              </a:ext>
            </a:extLst>
          </p:cNvPr>
          <p:cNvSpPr/>
          <p:nvPr/>
        </p:nvSpPr>
        <p:spPr>
          <a:xfrm>
            <a:off x="672517" y="4512423"/>
            <a:ext cx="1287671" cy="1190214"/>
          </a:xfrm>
          <a:custGeom>
            <a:avLst/>
            <a:gdLst>
              <a:gd name="connsiteX0" fmla="*/ 0 w 1287671"/>
              <a:gd name="connsiteY0" fmla="*/ 595107 h 1190214"/>
              <a:gd name="connsiteX1" fmla="*/ 643836 w 1287671"/>
              <a:gd name="connsiteY1" fmla="*/ 0 h 1190214"/>
              <a:gd name="connsiteX2" fmla="*/ 1287672 w 1287671"/>
              <a:gd name="connsiteY2" fmla="*/ 595107 h 1190214"/>
              <a:gd name="connsiteX3" fmla="*/ 643836 w 1287671"/>
              <a:gd name="connsiteY3" fmla="*/ 1190214 h 1190214"/>
              <a:gd name="connsiteX4" fmla="*/ 0 w 1287671"/>
              <a:gd name="connsiteY4" fmla="*/ 595107 h 119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671" h="1190214" fill="none" extrusionOk="0">
                <a:moveTo>
                  <a:pt x="0" y="595107"/>
                </a:moveTo>
                <a:cubicBezTo>
                  <a:pt x="-8548" y="268718"/>
                  <a:pt x="280638" y="54467"/>
                  <a:pt x="643836" y="0"/>
                </a:cubicBezTo>
                <a:cubicBezTo>
                  <a:pt x="968543" y="-7409"/>
                  <a:pt x="1296731" y="234938"/>
                  <a:pt x="1287672" y="595107"/>
                </a:cubicBezTo>
                <a:cubicBezTo>
                  <a:pt x="1240628" y="939564"/>
                  <a:pt x="984196" y="1205548"/>
                  <a:pt x="643836" y="1190214"/>
                </a:cubicBezTo>
                <a:cubicBezTo>
                  <a:pt x="286982" y="1200597"/>
                  <a:pt x="-55465" y="907578"/>
                  <a:pt x="0" y="595107"/>
                </a:cubicBezTo>
                <a:close/>
              </a:path>
              <a:path w="1287671" h="1190214" stroke="0" extrusionOk="0">
                <a:moveTo>
                  <a:pt x="0" y="595107"/>
                </a:moveTo>
                <a:cubicBezTo>
                  <a:pt x="-52057" y="216070"/>
                  <a:pt x="318467" y="28183"/>
                  <a:pt x="643836" y="0"/>
                </a:cubicBezTo>
                <a:cubicBezTo>
                  <a:pt x="1018558" y="-30735"/>
                  <a:pt x="1269144" y="283686"/>
                  <a:pt x="1287672" y="595107"/>
                </a:cubicBezTo>
                <a:cubicBezTo>
                  <a:pt x="1301275" y="986748"/>
                  <a:pt x="1026439" y="1247152"/>
                  <a:pt x="643836" y="1190214"/>
                </a:cubicBezTo>
                <a:cubicBezTo>
                  <a:pt x="318820" y="1137058"/>
                  <a:pt x="-13274" y="956364"/>
                  <a:pt x="0" y="595107"/>
                </a:cubicBezTo>
                <a:close/>
              </a:path>
            </a:pathLst>
          </a:custGeom>
          <a:solidFill>
            <a:schemeClr val="accent1">
              <a:alpha val="29000"/>
            </a:schemeClr>
          </a:solidFill>
          <a:ln w="28575">
            <a:solidFill>
              <a:schemeClr val="accent1">
                <a:lumMod val="50000"/>
                <a:alpha val="46000"/>
              </a:schemeClr>
            </a:solidFill>
            <a:extLst>
              <a:ext uri="{C807C97D-BFC1-408E-A445-0C87EB9F89A2}">
                <ask:lineSketchStyleProps xmlns:ask="http://schemas.microsoft.com/office/drawing/2018/sketchyshapes" sd="26888690">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b="1" dirty="0">
              <a:effectLst>
                <a:outerShdw blurRad="50800" dist="38100" dir="5400000" algn="t" rotWithShape="0">
                  <a:prstClr val="black">
                    <a:alpha val="24000"/>
                  </a:prstClr>
                </a:outerShdw>
              </a:effectLst>
              <a:latin typeface="+mj-lt"/>
              <a:cs typeface="Calibri" panose="020F0502020204030204" pitchFamily="34" charset="0"/>
            </a:endParaRPr>
          </a:p>
        </p:txBody>
      </p:sp>
      <p:sp>
        <p:nvSpPr>
          <p:cNvPr id="12" name="Oval 11">
            <a:extLst>
              <a:ext uri="{FF2B5EF4-FFF2-40B4-BE49-F238E27FC236}">
                <a16:creationId xmlns:a16="http://schemas.microsoft.com/office/drawing/2014/main" id="{D8778C61-6F12-F5FB-FBE4-DCB1BDEE408D}"/>
              </a:ext>
            </a:extLst>
          </p:cNvPr>
          <p:cNvSpPr/>
          <p:nvPr/>
        </p:nvSpPr>
        <p:spPr>
          <a:xfrm>
            <a:off x="830503" y="1518185"/>
            <a:ext cx="1439689" cy="1363371"/>
          </a:xfrm>
          <a:custGeom>
            <a:avLst/>
            <a:gdLst>
              <a:gd name="connsiteX0" fmla="*/ 0 w 1439689"/>
              <a:gd name="connsiteY0" fmla="*/ 681686 h 1363371"/>
              <a:gd name="connsiteX1" fmla="*/ 719845 w 1439689"/>
              <a:gd name="connsiteY1" fmla="*/ 0 h 1363371"/>
              <a:gd name="connsiteX2" fmla="*/ 1439690 w 1439689"/>
              <a:gd name="connsiteY2" fmla="*/ 681686 h 1363371"/>
              <a:gd name="connsiteX3" fmla="*/ 719845 w 1439689"/>
              <a:gd name="connsiteY3" fmla="*/ 1363372 h 1363371"/>
              <a:gd name="connsiteX4" fmla="*/ 0 w 1439689"/>
              <a:gd name="connsiteY4" fmla="*/ 681686 h 136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689" h="1363371" fill="none" extrusionOk="0">
                <a:moveTo>
                  <a:pt x="0" y="681686"/>
                </a:moveTo>
                <a:cubicBezTo>
                  <a:pt x="-56619" y="320303"/>
                  <a:pt x="308989" y="95082"/>
                  <a:pt x="719845" y="0"/>
                </a:cubicBezTo>
                <a:cubicBezTo>
                  <a:pt x="1086078" y="-7517"/>
                  <a:pt x="1447246" y="278927"/>
                  <a:pt x="1439690" y="681686"/>
                </a:cubicBezTo>
                <a:cubicBezTo>
                  <a:pt x="1382757" y="1077278"/>
                  <a:pt x="1052952" y="1428303"/>
                  <a:pt x="719845" y="1363372"/>
                </a:cubicBezTo>
                <a:cubicBezTo>
                  <a:pt x="316021" y="1414457"/>
                  <a:pt x="-55751" y="1041889"/>
                  <a:pt x="0" y="681686"/>
                </a:cubicBezTo>
                <a:close/>
              </a:path>
              <a:path w="1439689" h="1363371" stroke="0" extrusionOk="0">
                <a:moveTo>
                  <a:pt x="0" y="681686"/>
                </a:moveTo>
                <a:cubicBezTo>
                  <a:pt x="-32034" y="274207"/>
                  <a:pt x="378889" y="52800"/>
                  <a:pt x="719845" y="0"/>
                </a:cubicBezTo>
                <a:cubicBezTo>
                  <a:pt x="1124310" y="-11089"/>
                  <a:pt x="1387656" y="353641"/>
                  <a:pt x="1439690" y="681686"/>
                </a:cubicBezTo>
                <a:cubicBezTo>
                  <a:pt x="1442627" y="1071769"/>
                  <a:pt x="1125031" y="1379442"/>
                  <a:pt x="719845" y="1363372"/>
                </a:cubicBezTo>
                <a:cubicBezTo>
                  <a:pt x="345606" y="1322817"/>
                  <a:pt x="-14715" y="1094298"/>
                  <a:pt x="0" y="681686"/>
                </a:cubicBezTo>
                <a:close/>
              </a:path>
            </a:pathLst>
          </a:custGeom>
          <a:solidFill>
            <a:schemeClr val="accent1"/>
          </a:solidFill>
          <a:ln w="28575">
            <a:solidFill>
              <a:schemeClr val="accent1">
                <a:lumMod val="50000"/>
              </a:schemeClr>
            </a:solidFill>
            <a:extLst>
              <a:ext uri="{C807C97D-BFC1-408E-A445-0C87EB9F89A2}">
                <ask:lineSketchStyleProps xmlns:ask="http://schemas.microsoft.com/office/drawing/2018/sketchyshapes" sd="26888690">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effectLst>
                  <a:outerShdw blurRad="50800" dist="38100" dir="5400000" algn="t" rotWithShape="0">
                    <a:prstClr val="black">
                      <a:alpha val="40000"/>
                    </a:prstClr>
                  </a:outerShdw>
                </a:effectLst>
                <a:latin typeface="+mj-lt"/>
                <a:cs typeface="Calibri" panose="020F0502020204030204" pitchFamily="34" charset="0"/>
              </a:rPr>
              <a:t>Station</a:t>
            </a:r>
          </a:p>
        </p:txBody>
      </p:sp>
      <p:sp>
        <p:nvSpPr>
          <p:cNvPr id="13" name="Arrow: Down 12">
            <a:extLst>
              <a:ext uri="{FF2B5EF4-FFF2-40B4-BE49-F238E27FC236}">
                <a16:creationId xmlns:a16="http://schemas.microsoft.com/office/drawing/2014/main" id="{1A18A477-1ADD-6D9F-0EC4-95B0ECB711B2}"/>
              </a:ext>
            </a:extLst>
          </p:cNvPr>
          <p:cNvSpPr/>
          <p:nvPr/>
        </p:nvSpPr>
        <p:spPr>
          <a:xfrm>
            <a:off x="1219200" y="3283162"/>
            <a:ext cx="655001" cy="436487"/>
          </a:xfrm>
          <a:custGeom>
            <a:avLst/>
            <a:gdLst>
              <a:gd name="connsiteX0" fmla="*/ 0 w 655001"/>
              <a:gd name="connsiteY0" fmla="*/ 218244 h 436487"/>
              <a:gd name="connsiteX1" fmla="*/ 163750 w 655001"/>
              <a:gd name="connsiteY1" fmla="*/ 218244 h 436487"/>
              <a:gd name="connsiteX2" fmla="*/ 163750 w 655001"/>
              <a:gd name="connsiteY2" fmla="*/ 0 h 436487"/>
              <a:gd name="connsiteX3" fmla="*/ 491251 w 655001"/>
              <a:gd name="connsiteY3" fmla="*/ 0 h 436487"/>
              <a:gd name="connsiteX4" fmla="*/ 491251 w 655001"/>
              <a:gd name="connsiteY4" fmla="*/ 218244 h 436487"/>
              <a:gd name="connsiteX5" fmla="*/ 655001 w 655001"/>
              <a:gd name="connsiteY5" fmla="*/ 218244 h 436487"/>
              <a:gd name="connsiteX6" fmla="*/ 327501 w 655001"/>
              <a:gd name="connsiteY6" fmla="*/ 436487 h 436487"/>
              <a:gd name="connsiteX7" fmla="*/ 0 w 655001"/>
              <a:gd name="connsiteY7" fmla="*/ 218244 h 43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001" h="436487" fill="none" extrusionOk="0">
                <a:moveTo>
                  <a:pt x="0" y="218244"/>
                </a:moveTo>
                <a:cubicBezTo>
                  <a:pt x="81871" y="222542"/>
                  <a:pt x="128994" y="222448"/>
                  <a:pt x="163750" y="218244"/>
                </a:cubicBezTo>
                <a:cubicBezTo>
                  <a:pt x="165333" y="160318"/>
                  <a:pt x="172007" y="49401"/>
                  <a:pt x="163750" y="0"/>
                </a:cubicBezTo>
                <a:cubicBezTo>
                  <a:pt x="229293" y="13685"/>
                  <a:pt x="396260" y="-5247"/>
                  <a:pt x="491251" y="0"/>
                </a:cubicBezTo>
                <a:cubicBezTo>
                  <a:pt x="480790" y="45312"/>
                  <a:pt x="501279" y="150440"/>
                  <a:pt x="491251" y="218244"/>
                </a:cubicBezTo>
                <a:cubicBezTo>
                  <a:pt x="545685" y="224187"/>
                  <a:pt x="573238" y="210306"/>
                  <a:pt x="655001" y="218244"/>
                </a:cubicBezTo>
                <a:cubicBezTo>
                  <a:pt x="573445" y="263319"/>
                  <a:pt x="474436" y="332037"/>
                  <a:pt x="327501" y="436487"/>
                </a:cubicBezTo>
                <a:cubicBezTo>
                  <a:pt x="227786" y="363939"/>
                  <a:pt x="88905" y="285105"/>
                  <a:pt x="0" y="218244"/>
                </a:cubicBezTo>
                <a:close/>
              </a:path>
              <a:path w="655001" h="436487" stroke="0" extrusionOk="0">
                <a:moveTo>
                  <a:pt x="0" y="218244"/>
                </a:moveTo>
                <a:cubicBezTo>
                  <a:pt x="75402" y="214567"/>
                  <a:pt x="98867" y="218709"/>
                  <a:pt x="163750" y="218244"/>
                </a:cubicBezTo>
                <a:cubicBezTo>
                  <a:pt x="163805" y="127228"/>
                  <a:pt x="167587" y="97693"/>
                  <a:pt x="163750" y="0"/>
                </a:cubicBezTo>
                <a:cubicBezTo>
                  <a:pt x="314741" y="4780"/>
                  <a:pt x="367195" y="13960"/>
                  <a:pt x="491251" y="0"/>
                </a:cubicBezTo>
                <a:cubicBezTo>
                  <a:pt x="499933" y="88083"/>
                  <a:pt x="502117" y="162064"/>
                  <a:pt x="491251" y="218244"/>
                </a:cubicBezTo>
                <a:cubicBezTo>
                  <a:pt x="534970" y="222981"/>
                  <a:pt x="587629" y="215986"/>
                  <a:pt x="655001" y="218244"/>
                </a:cubicBezTo>
                <a:cubicBezTo>
                  <a:pt x="484162" y="314555"/>
                  <a:pt x="425303" y="354872"/>
                  <a:pt x="327501" y="436487"/>
                </a:cubicBezTo>
                <a:cubicBezTo>
                  <a:pt x="176133" y="316807"/>
                  <a:pt x="152062" y="302748"/>
                  <a:pt x="0" y="218244"/>
                </a:cubicBezTo>
                <a:close/>
              </a:path>
            </a:pathLst>
          </a:custGeom>
          <a:solidFill>
            <a:schemeClr val="accent6">
              <a:lumMod val="60000"/>
              <a:lumOff val="40000"/>
            </a:schemeClr>
          </a:solidFill>
          <a:ln w="38100">
            <a:solidFill>
              <a:schemeClr val="accent6"/>
            </a:solidFill>
            <a:extLst>
              <a:ext uri="{C807C97D-BFC1-408E-A445-0C87EB9F89A2}">
                <ask:lineSketchStyleProps xmlns:ask="http://schemas.microsoft.com/office/drawing/2018/sketchyshapes" sd="2421326937">
                  <a:prstGeom prst="downArrow">
                    <a:avLst/>
                  </a:prstGeom>
                  <ask:type>
                    <ask:lineSketchFreehand/>
                  </ask:type>
                </ask:lineSketchStyleProps>
              </a:ext>
            </a:extLst>
          </a:ln>
          <a:effectLst/>
        </p:spPr>
        <p:style>
          <a:lnRef idx="0">
            <a:schemeClr val="lt1">
              <a:hueOff val="0"/>
              <a:satOff val="0"/>
              <a:lumOff val="0"/>
              <a:alphaOff val="0"/>
            </a:schemeClr>
          </a:lnRef>
          <a:fillRef idx="1">
            <a:schemeClr val="accent3">
              <a:tint val="40000"/>
              <a:hueOff val="0"/>
              <a:satOff val="0"/>
              <a:lumOff val="0"/>
              <a:alphaOff val="0"/>
            </a:schemeClr>
          </a:fillRef>
          <a:effectRef idx="3">
            <a:schemeClr val="accent3">
              <a:tint val="40000"/>
              <a:hueOff val="0"/>
              <a:satOff val="0"/>
              <a:lumOff val="0"/>
              <a:alphaOff val="0"/>
            </a:schemeClr>
          </a:effectRef>
          <a:fontRef idx="minor">
            <a:schemeClr val="dk1">
              <a:hueOff val="0"/>
              <a:satOff val="0"/>
              <a:lumOff val="0"/>
              <a:alphaOff val="0"/>
            </a:schemeClr>
          </a:fontRef>
        </p:style>
      </p:sp>
      <p:pic>
        <p:nvPicPr>
          <p:cNvPr id="15" name="Picture 14" descr="Text&#10;&#10;Description automatically generated with medium confidence">
            <a:extLst>
              <a:ext uri="{FF2B5EF4-FFF2-40B4-BE49-F238E27FC236}">
                <a16:creationId xmlns:a16="http://schemas.microsoft.com/office/drawing/2014/main" id="{81D8FE84-8BDD-2BCD-615D-BB16BFBD0BF0}"/>
              </a:ext>
            </a:extLst>
          </p:cNvPr>
          <p:cNvPicPr>
            <a:picLocks noChangeAspect="1"/>
          </p:cNvPicPr>
          <p:nvPr/>
        </p:nvPicPr>
        <p:blipFill>
          <a:blip r:embed="rId4">
            <a:alphaModFix amt="85000"/>
            <a:extLst>
              <a:ext uri="{28A0092B-C50C-407E-A947-70E740481C1C}">
                <a14:useLocalDpi xmlns:a14="http://schemas.microsoft.com/office/drawing/2010/main" val="0"/>
              </a:ext>
            </a:extLst>
          </a:blip>
          <a:stretch>
            <a:fillRect/>
          </a:stretch>
        </p:blipFill>
        <p:spPr>
          <a:xfrm>
            <a:off x="9202209" y="6189133"/>
            <a:ext cx="2989792" cy="668867"/>
          </a:xfrm>
          <a:prstGeom prst="rect">
            <a:avLst/>
          </a:prstGeom>
        </p:spPr>
      </p:pic>
      <p:sp>
        <p:nvSpPr>
          <p:cNvPr id="3" name="Title 1">
            <a:extLst>
              <a:ext uri="{FF2B5EF4-FFF2-40B4-BE49-F238E27FC236}">
                <a16:creationId xmlns:a16="http://schemas.microsoft.com/office/drawing/2014/main" id="{F4B5E5B7-2E56-FC14-CD68-9F34A63649FC}"/>
              </a:ext>
            </a:extLst>
          </p:cNvPr>
          <p:cNvSpPr txBox="1">
            <a:spLocks/>
          </p:cNvSpPr>
          <p:nvPr/>
        </p:nvSpPr>
        <p:spPr>
          <a:xfrm>
            <a:off x="146726" y="173756"/>
            <a:ext cx="6401655" cy="919403"/>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pPr algn="l"/>
            <a:r>
              <a:rPr lang="en-US" sz="3200" dirty="0">
                <a:solidFill>
                  <a:schemeClr val="accent4"/>
                </a:solidFill>
              </a:rPr>
              <a:t>Multiple Activities </a:t>
            </a:r>
          </a:p>
          <a:p>
            <a:pPr algn="l"/>
            <a:r>
              <a:rPr lang="en-US" sz="2000" dirty="0">
                <a:solidFill>
                  <a:schemeClr val="accent3"/>
                </a:solidFill>
              </a:rPr>
              <a:t>Lakes</a:t>
            </a:r>
            <a:endParaRPr lang="en-US" sz="3200" dirty="0">
              <a:solidFill>
                <a:schemeClr val="accent3"/>
              </a:solidFill>
            </a:endParaRPr>
          </a:p>
        </p:txBody>
      </p:sp>
    </p:spTree>
    <p:extLst>
      <p:ext uri="{BB962C8B-B14F-4D97-AF65-F5344CB8AC3E}">
        <p14:creationId xmlns:p14="http://schemas.microsoft.com/office/powerpoint/2010/main" val="2149871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3D1C4EC-A2DC-C321-3C7E-3A5B1346C184}"/>
              </a:ext>
            </a:extLst>
          </p:cNvPr>
          <p:cNvSpPr txBox="1">
            <a:spLocks/>
          </p:cNvSpPr>
          <p:nvPr/>
        </p:nvSpPr>
        <p:spPr>
          <a:xfrm>
            <a:off x="145242" y="253172"/>
            <a:ext cx="4826808" cy="571505"/>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pPr algn="l"/>
            <a:r>
              <a:rPr lang="en-US" sz="3200" dirty="0">
                <a:solidFill>
                  <a:schemeClr val="accent4"/>
                </a:solidFill>
              </a:rPr>
              <a:t>Scope of work</a:t>
            </a:r>
          </a:p>
        </p:txBody>
      </p:sp>
      <p:graphicFrame>
        <p:nvGraphicFramePr>
          <p:cNvPr id="9" name="Table 9">
            <a:extLst>
              <a:ext uri="{FF2B5EF4-FFF2-40B4-BE49-F238E27FC236}">
                <a16:creationId xmlns:a16="http://schemas.microsoft.com/office/drawing/2014/main" id="{13E69289-3C98-5862-BF83-4C11E4D43DB0}"/>
              </a:ext>
            </a:extLst>
          </p:cNvPr>
          <p:cNvGraphicFramePr>
            <a:graphicFrameLocks noGrp="1"/>
          </p:cNvGraphicFramePr>
          <p:nvPr>
            <p:extLst>
              <p:ext uri="{D42A27DB-BD31-4B8C-83A1-F6EECF244321}">
                <p14:modId xmlns:p14="http://schemas.microsoft.com/office/powerpoint/2010/main" val="2686833359"/>
              </p:ext>
            </p:extLst>
          </p:nvPr>
        </p:nvGraphicFramePr>
        <p:xfrm>
          <a:off x="2659062" y="1233392"/>
          <a:ext cx="6873876" cy="1547906"/>
        </p:xfrm>
        <a:graphic>
          <a:graphicData uri="http://schemas.openxmlformats.org/drawingml/2006/table">
            <a:tbl>
              <a:tblPr firstRow="1" bandRow="1">
                <a:tableStyleId>{1E171933-4619-4E11-9A3F-F7608DF75F80}</a:tableStyleId>
              </a:tblPr>
              <a:tblGrid>
                <a:gridCol w="3436938">
                  <a:extLst>
                    <a:ext uri="{9D8B030D-6E8A-4147-A177-3AD203B41FA5}">
                      <a16:colId xmlns:a16="http://schemas.microsoft.com/office/drawing/2014/main" val="4055610065"/>
                    </a:ext>
                  </a:extLst>
                </a:gridCol>
                <a:gridCol w="3436938">
                  <a:extLst>
                    <a:ext uri="{9D8B030D-6E8A-4147-A177-3AD203B41FA5}">
                      <a16:colId xmlns:a16="http://schemas.microsoft.com/office/drawing/2014/main" val="385807958"/>
                    </a:ext>
                  </a:extLst>
                </a:gridCol>
              </a:tblGrid>
              <a:tr h="773953">
                <a:tc>
                  <a:txBody>
                    <a:bodyPr/>
                    <a:lstStyle/>
                    <a:p>
                      <a:pPr algn="ctr"/>
                      <a:r>
                        <a:rPr lang="en-US" sz="3200" dirty="0"/>
                        <a:t>NRSA</a:t>
                      </a:r>
                    </a:p>
                  </a:txBody>
                  <a:tcPr anchor="ctr">
                    <a:lnR w="12700" cap="flat" cmpd="sng" algn="ctr">
                      <a:solidFill>
                        <a:schemeClr val="accent4"/>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3200" dirty="0"/>
                        <a:t>NLA</a:t>
                      </a:r>
                    </a:p>
                  </a:txBody>
                  <a:tcPr anchor="ctr">
                    <a:lnL w="12700" cap="flat" cmpd="sng" algn="ctr">
                      <a:solidFill>
                        <a:schemeClr val="accent4"/>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9683551"/>
                  </a:ext>
                </a:extLst>
              </a:tr>
              <a:tr h="773953">
                <a:tc>
                  <a:txBody>
                    <a:bodyPr/>
                    <a:lstStyle/>
                    <a:p>
                      <a:pPr algn="ctr"/>
                      <a:r>
                        <a:rPr lang="en-US" sz="3200" dirty="0">
                          <a:solidFill>
                            <a:schemeClr val="accent4">
                              <a:lumMod val="75000"/>
                            </a:schemeClr>
                          </a:solidFill>
                        </a:rPr>
                        <a:t>501</a:t>
                      </a:r>
                    </a:p>
                  </a:txBody>
                  <a:tcPr anchor="ctr">
                    <a:lnR w="12700" cap="flat" cmpd="sng" algn="ctr">
                      <a:solidFill>
                        <a:schemeClr val="accent4"/>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3200" dirty="0">
                          <a:solidFill>
                            <a:schemeClr val="accent4">
                              <a:lumMod val="75000"/>
                            </a:schemeClr>
                          </a:solidFill>
                        </a:rPr>
                        <a:t>450</a:t>
                      </a:r>
                    </a:p>
                  </a:txBody>
                  <a:tcPr anchor="ctr">
                    <a:lnL w="12700" cap="flat" cmpd="sng" algn="ctr">
                      <a:solidFill>
                        <a:schemeClr val="accent4"/>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37312950"/>
                  </a:ext>
                </a:extLst>
              </a:tr>
            </a:tbl>
          </a:graphicData>
        </a:graphic>
      </p:graphicFrame>
      <p:sp>
        <p:nvSpPr>
          <p:cNvPr id="11" name="TextBox 10">
            <a:extLst>
              <a:ext uri="{FF2B5EF4-FFF2-40B4-BE49-F238E27FC236}">
                <a16:creationId xmlns:a16="http://schemas.microsoft.com/office/drawing/2014/main" id="{76DFB172-EA86-5C2B-F7B2-24A07D17881B}"/>
              </a:ext>
            </a:extLst>
          </p:cNvPr>
          <p:cNvSpPr txBox="1"/>
          <p:nvPr/>
        </p:nvSpPr>
        <p:spPr>
          <a:xfrm>
            <a:off x="1076325" y="3429000"/>
            <a:ext cx="10039350" cy="3046988"/>
          </a:xfrm>
          <a:prstGeom prst="rect">
            <a:avLst/>
          </a:prstGeom>
          <a:noFill/>
        </p:spPr>
        <p:txBody>
          <a:bodyPr wrap="square" numCol="2" rtlCol="0">
            <a:spAutoFit/>
          </a:bodyPr>
          <a:lstStyle/>
          <a:p>
            <a:pPr marL="285750" indent="-285750">
              <a:buBlip>
                <a:blip r:embed="rId3"/>
              </a:buBlip>
            </a:pPr>
            <a:r>
              <a:rPr lang="en-US" sz="2400" dirty="0">
                <a:solidFill>
                  <a:schemeClr val="accent4">
                    <a:lumMod val="75000"/>
                  </a:schemeClr>
                </a:solidFill>
              </a:rPr>
              <a:t>Import or ignore?</a:t>
            </a:r>
          </a:p>
          <a:p>
            <a:pPr marL="285750" indent="-285750">
              <a:buBlip>
                <a:blip r:embed="rId3"/>
              </a:buBlip>
            </a:pPr>
            <a:r>
              <a:rPr lang="en-US" sz="2400" dirty="0">
                <a:solidFill>
                  <a:schemeClr val="accent4">
                    <a:lumMod val="75000"/>
                  </a:schemeClr>
                </a:solidFill>
              </a:rPr>
              <a:t>Result or metadata?</a:t>
            </a:r>
          </a:p>
          <a:p>
            <a:pPr marL="285750" indent="-285750">
              <a:buBlip>
                <a:blip r:embed="rId3"/>
              </a:buBlip>
            </a:pPr>
            <a:r>
              <a:rPr lang="en-US" sz="2400" dirty="0">
                <a:solidFill>
                  <a:schemeClr val="accent4">
                    <a:lumMod val="75000"/>
                  </a:schemeClr>
                </a:solidFill>
              </a:rPr>
              <a:t>What is the field name in the app?</a:t>
            </a:r>
          </a:p>
          <a:p>
            <a:pPr marL="285750" indent="-285750">
              <a:buBlip>
                <a:blip r:embed="rId3"/>
              </a:buBlip>
            </a:pPr>
            <a:r>
              <a:rPr lang="en-US" sz="2400" dirty="0">
                <a:solidFill>
                  <a:schemeClr val="accent4">
                    <a:lumMod val="75000"/>
                  </a:schemeClr>
                </a:solidFill>
              </a:rPr>
              <a:t>What should it be called in the database?</a:t>
            </a:r>
          </a:p>
          <a:p>
            <a:pPr marL="285750" indent="-285750">
              <a:buBlip>
                <a:blip r:embed="rId3"/>
              </a:buBlip>
            </a:pPr>
            <a:r>
              <a:rPr lang="en-US" sz="2400" dirty="0">
                <a:solidFill>
                  <a:schemeClr val="accent4">
                    <a:lumMod val="75000"/>
                  </a:schemeClr>
                </a:solidFill>
              </a:rPr>
              <a:t>Is there a pick list of values?</a:t>
            </a:r>
          </a:p>
          <a:p>
            <a:pPr marL="285750" indent="-285750">
              <a:buBlip>
                <a:blip r:embed="rId3"/>
              </a:buBlip>
            </a:pPr>
            <a:r>
              <a:rPr lang="en-US" sz="2400" dirty="0">
                <a:solidFill>
                  <a:schemeClr val="accent4">
                    <a:lumMod val="75000"/>
                  </a:schemeClr>
                </a:solidFill>
              </a:rPr>
              <a:t>Are there units?</a:t>
            </a:r>
          </a:p>
          <a:p>
            <a:pPr marL="285750" indent="-285750">
              <a:buBlip>
                <a:blip r:embed="rId3"/>
              </a:buBlip>
            </a:pPr>
            <a:r>
              <a:rPr lang="en-US" sz="2400" dirty="0">
                <a:solidFill>
                  <a:schemeClr val="accent4">
                    <a:lumMod val="75000"/>
                  </a:schemeClr>
                </a:solidFill>
              </a:rPr>
              <a:t>How does this data relate to others?</a:t>
            </a:r>
          </a:p>
          <a:p>
            <a:pPr marL="285750" indent="-285750">
              <a:buBlip>
                <a:blip r:embed="rId3"/>
              </a:buBlip>
            </a:pPr>
            <a:r>
              <a:rPr lang="en-US" sz="2400" dirty="0">
                <a:solidFill>
                  <a:schemeClr val="accent4">
                    <a:lumMod val="75000"/>
                  </a:schemeClr>
                </a:solidFill>
              </a:rPr>
              <a:t>Where is this data at locationally?</a:t>
            </a:r>
          </a:p>
          <a:p>
            <a:pPr marL="285750" indent="-285750">
              <a:buBlip>
                <a:blip r:embed="rId3"/>
              </a:buBlip>
            </a:pPr>
            <a:r>
              <a:rPr lang="en-US" sz="2400" dirty="0">
                <a:solidFill>
                  <a:schemeClr val="accent4">
                    <a:lumMod val="75000"/>
                  </a:schemeClr>
                </a:solidFill>
              </a:rPr>
              <a:t>What are all the possible outputs for it from the app?</a:t>
            </a:r>
          </a:p>
          <a:p>
            <a:pPr marL="285750" indent="-285750">
              <a:buBlip>
                <a:blip r:embed="rId3"/>
              </a:buBlip>
            </a:pPr>
            <a:r>
              <a:rPr lang="en-US" sz="2400" dirty="0">
                <a:solidFill>
                  <a:schemeClr val="accent4">
                    <a:lumMod val="75000"/>
                  </a:schemeClr>
                </a:solidFill>
              </a:rPr>
              <a:t>Etc.</a:t>
            </a:r>
          </a:p>
        </p:txBody>
      </p:sp>
    </p:spTree>
    <p:extLst>
      <p:ext uri="{BB962C8B-B14F-4D97-AF65-F5344CB8AC3E}">
        <p14:creationId xmlns:p14="http://schemas.microsoft.com/office/powerpoint/2010/main" val="834724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body of water with waves&#10;&#10;Description automatically generated with low confidence">
            <a:extLst>
              <a:ext uri="{FF2B5EF4-FFF2-40B4-BE49-F238E27FC236}">
                <a16:creationId xmlns:a16="http://schemas.microsoft.com/office/drawing/2014/main" id="{8A9E43D2-AA65-8E59-5C2C-91065B1723C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sp>
        <p:nvSpPr>
          <p:cNvPr id="5" name="Title 1">
            <a:extLst>
              <a:ext uri="{FF2B5EF4-FFF2-40B4-BE49-F238E27FC236}">
                <a16:creationId xmlns:a16="http://schemas.microsoft.com/office/drawing/2014/main" id="{C03A51E0-1CEB-6741-F34C-A7DB84B77ACE}"/>
              </a:ext>
            </a:extLst>
          </p:cNvPr>
          <p:cNvSpPr txBox="1">
            <a:spLocks/>
          </p:cNvSpPr>
          <p:nvPr/>
        </p:nvSpPr>
        <p:spPr>
          <a:xfrm>
            <a:off x="271289" y="359228"/>
            <a:ext cx="3497588" cy="3450771"/>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pPr algn="l"/>
            <a:r>
              <a:rPr lang="en-US" sz="3600" dirty="0">
                <a:solidFill>
                  <a:schemeClr val="accent4"/>
                </a:solidFill>
              </a:rPr>
              <a:t>Phase 1 Complete: </a:t>
            </a:r>
            <a:r>
              <a:rPr lang="en-US" sz="3200" dirty="0">
                <a:solidFill>
                  <a:schemeClr val="accent4"/>
                </a:solidFill>
                <a:latin typeface="+mn-lt"/>
              </a:rPr>
              <a:t>Raw Data Mapped and Data Structure Made</a:t>
            </a:r>
          </a:p>
        </p:txBody>
      </p:sp>
      <p:pic>
        <p:nvPicPr>
          <p:cNvPr id="8" name="Picture 7" descr="Text&#10;&#10;Description automatically generated with medium confidence">
            <a:extLst>
              <a:ext uri="{FF2B5EF4-FFF2-40B4-BE49-F238E27FC236}">
                <a16:creationId xmlns:a16="http://schemas.microsoft.com/office/drawing/2014/main" id="{5C90E0D6-8956-6047-9CA7-0F851C65E939}"/>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9202209" y="6189133"/>
            <a:ext cx="2989792" cy="668867"/>
          </a:xfrm>
          <a:prstGeom prst="rect">
            <a:avLst/>
          </a:prstGeom>
        </p:spPr>
      </p:pic>
    </p:spTree>
    <p:extLst>
      <p:ext uri="{BB962C8B-B14F-4D97-AF65-F5344CB8AC3E}">
        <p14:creationId xmlns:p14="http://schemas.microsoft.com/office/powerpoint/2010/main" val="1538662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979CB2-AA49-E0EE-AC1C-924FB7B4F0B3}"/>
              </a:ext>
            </a:extLst>
          </p:cNvPr>
          <p:cNvSpPr txBox="1">
            <a:spLocks/>
          </p:cNvSpPr>
          <p:nvPr/>
        </p:nvSpPr>
        <p:spPr>
          <a:xfrm>
            <a:off x="92279" y="-1"/>
            <a:ext cx="8572750" cy="994839"/>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r>
              <a:rPr lang="en-US" sz="3200" dirty="0">
                <a:solidFill>
                  <a:schemeClr val="accent4"/>
                </a:solidFill>
              </a:rPr>
              <a:t>Phase 2: Developing A data flow</a:t>
            </a:r>
          </a:p>
        </p:txBody>
      </p:sp>
      <p:sp>
        <p:nvSpPr>
          <p:cNvPr id="6" name="Content Placeholder 2">
            <a:extLst>
              <a:ext uri="{FF2B5EF4-FFF2-40B4-BE49-F238E27FC236}">
                <a16:creationId xmlns:a16="http://schemas.microsoft.com/office/drawing/2014/main" id="{500805F0-90CF-CC18-DDA9-48722A42779E}"/>
              </a:ext>
            </a:extLst>
          </p:cNvPr>
          <p:cNvSpPr txBox="1">
            <a:spLocks/>
          </p:cNvSpPr>
          <p:nvPr/>
        </p:nvSpPr>
        <p:spPr>
          <a:xfrm>
            <a:off x="548640" y="2286000"/>
            <a:ext cx="3108960" cy="32918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lumMod val="50000"/>
                    <a:lumOff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solidFill>
                <a:schemeClr val="accent4">
                  <a:lumMod val="50000"/>
                </a:schemeClr>
              </a:solidFill>
            </a:endParaRPr>
          </a:p>
        </p:txBody>
      </p:sp>
      <p:pic>
        <p:nvPicPr>
          <p:cNvPr id="15" name="Picture 14" descr="Shape&#10;&#10;Description automatically generated with medium confidence">
            <a:extLst>
              <a:ext uri="{FF2B5EF4-FFF2-40B4-BE49-F238E27FC236}">
                <a16:creationId xmlns:a16="http://schemas.microsoft.com/office/drawing/2014/main" id="{4AC21738-D7C3-4781-8CFB-6DA53398C78C}"/>
              </a:ext>
            </a:extLst>
          </p:cNvPr>
          <p:cNvPicPr>
            <a:picLocks noChangeAspect="1"/>
          </p:cNvPicPr>
          <p:nvPr/>
        </p:nvPicPr>
        <p:blipFill>
          <a:blip r:embed="rId3">
            <a:duotone>
              <a:schemeClr val="accent4">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92280" y="6289739"/>
            <a:ext cx="2213175" cy="508172"/>
          </a:xfrm>
          <a:prstGeom prst="rect">
            <a:avLst/>
          </a:prstGeom>
        </p:spPr>
      </p:pic>
      <p:sp>
        <p:nvSpPr>
          <p:cNvPr id="3" name="Rectangle 2">
            <a:extLst>
              <a:ext uri="{FF2B5EF4-FFF2-40B4-BE49-F238E27FC236}">
                <a16:creationId xmlns:a16="http://schemas.microsoft.com/office/drawing/2014/main" id="{423E2C52-2E41-A522-3F10-45481855B799}"/>
              </a:ext>
            </a:extLst>
          </p:cNvPr>
          <p:cNvSpPr/>
          <p:nvPr/>
        </p:nvSpPr>
        <p:spPr>
          <a:xfrm>
            <a:off x="4511864" y="1285733"/>
            <a:ext cx="3026229" cy="1513115"/>
          </a:xfrm>
          <a:custGeom>
            <a:avLst/>
            <a:gdLst>
              <a:gd name="connsiteX0" fmla="*/ 0 w 3026229"/>
              <a:gd name="connsiteY0" fmla="*/ 0 h 1513115"/>
              <a:gd name="connsiteX1" fmla="*/ 574984 w 3026229"/>
              <a:gd name="connsiteY1" fmla="*/ 0 h 1513115"/>
              <a:gd name="connsiteX2" fmla="*/ 1210492 w 3026229"/>
              <a:gd name="connsiteY2" fmla="*/ 0 h 1513115"/>
              <a:gd name="connsiteX3" fmla="*/ 1785475 w 3026229"/>
              <a:gd name="connsiteY3" fmla="*/ 0 h 1513115"/>
              <a:gd name="connsiteX4" fmla="*/ 2451245 w 3026229"/>
              <a:gd name="connsiteY4" fmla="*/ 0 h 1513115"/>
              <a:gd name="connsiteX5" fmla="*/ 3026229 w 3026229"/>
              <a:gd name="connsiteY5" fmla="*/ 0 h 1513115"/>
              <a:gd name="connsiteX6" fmla="*/ 3026229 w 3026229"/>
              <a:gd name="connsiteY6" fmla="*/ 519503 h 1513115"/>
              <a:gd name="connsiteX7" fmla="*/ 3026229 w 3026229"/>
              <a:gd name="connsiteY7" fmla="*/ 1039006 h 1513115"/>
              <a:gd name="connsiteX8" fmla="*/ 3026229 w 3026229"/>
              <a:gd name="connsiteY8" fmla="*/ 1513115 h 1513115"/>
              <a:gd name="connsiteX9" fmla="*/ 2390721 w 3026229"/>
              <a:gd name="connsiteY9" fmla="*/ 1513115 h 1513115"/>
              <a:gd name="connsiteX10" fmla="*/ 1724951 w 3026229"/>
              <a:gd name="connsiteY10" fmla="*/ 1513115 h 1513115"/>
              <a:gd name="connsiteX11" fmla="*/ 1089442 w 3026229"/>
              <a:gd name="connsiteY11" fmla="*/ 1513115 h 1513115"/>
              <a:gd name="connsiteX12" fmla="*/ 0 w 3026229"/>
              <a:gd name="connsiteY12" fmla="*/ 1513115 h 1513115"/>
              <a:gd name="connsiteX13" fmla="*/ 0 w 3026229"/>
              <a:gd name="connsiteY13" fmla="*/ 993612 h 1513115"/>
              <a:gd name="connsiteX14" fmla="*/ 0 w 3026229"/>
              <a:gd name="connsiteY14" fmla="*/ 504372 h 1513115"/>
              <a:gd name="connsiteX15" fmla="*/ 0 w 3026229"/>
              <a:gd name="connsiteY15" fmla="*/ 0 h 151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26229" h="1513115" fill="none" extrusionOk="0">
                <a:moveTo>
                  <a:pt x="0" y="0"/>
                </a:moveTo>
                <a:cubicBezTo>
                  <a:pt x="240573" y="-7404"/>
                  <a:pt x="299081" y="-1969"/>
                  <a:pt x="574984" y="0"/>
                </a:cubicBezTo>
                <a:cubicBezTo>
                  <a:pt x="850887" y="1969"/>
                  <a:pt x="1037656" y="-19018"/>
                  <a:pt x="1210492" y="0"/>
                </a:cubicBezTo>
                <a:cubicBezTo>
                  <a:pt x="1383328" y="19018"/>
                  <a:pt x="1641592" y="11088"/>
                  <a:pt x="1785475" y="0"/>
                </a:cubicBezTo>
                <a:cubicBezTo>
                  <a:pt x="1929358" y="-11088"/>
                  <a:pt x="2245079" y="-23346"/>
                  <a:pt x="2451245" y="0"/>
                </a:cubicBezTo>
                <a:cubicBezTo>
                  <a:pt x="2657411" y="23346"/>
                  <a:pt x="2841776" y="2102"/>
                  <a:pt x="3026229" y="0"/>
                </a:cubicBezTo>
                <a:cubicBezTo>
                  <a:pt x="3039000" y="235386"/>
                  <a:pt x="3022844" y="332937"/>
                  <a:pt x="3026229" y="519503"/>
                </a:cubicBezTo>
                <a:cubicBezTo>
                  <a:pt x="3029614" y="706069"/>
                  <a:pt x="3051957" y="838089"/>
                  <a:pt x="3026229" y="1039006"/>
                </a:cubicBezTo>
                <a:cubicBezTo>
                  <a:pt x="3000501" y="1239923"/>
                  <a:pt x="3023876" y="1276095"/>
                  <a:pt x="3026229" y="1513115"/>
                </a:cubicBezTo>
                <a:cubicBezTo>
                  <a:pt x="2804369" y="1489709"/>
                  <a:pt x="2549083" y="1487748"/>
                  <a:pt x="2390721" y="1513115"/>
                </a:cubicBezTo>
                <a:cubicBezTo>
                  <a:pt x="2232359" y="1538482"/>
                  <a:pt x="1891973" y="1486048"/>
                  <a:pt x="1724951" y="1513115"/>
                </a:cubicBezTo>
                <a:cubicBezTo>
                  <a:pt x="1557929" y="1540183"/>
                  <a:pt x="1360718" y="1526252"/>
                  <a:pt x="1089442" y="1513115"/>
                </a:cubicBezTo>
                <a:cubicBezTo>
                  <a:pt x="818166" y="1499978"/>
                  <a:pt x="503817" y="1474095"/>
                  <a:pt x="0" y="1513115"/>
                </a:cubicBezTo>
                <a:cubicBezTo>
                  <a:pt x="-1628" y="1330226"/>
                  <a:pt x="-19988" y="1139223"/>
                  <a:pt x="0" y="993612"/>
                </a:cubicBezTo>
                <a:cubicBezTo>
                  <a:pt x="19988" y="848001"/>
                  <a:pt x="18795" y="627790"/>
                  <a:pt x="0" y="504372"/>
                </a:cubicBezTo>
                <a:cubicBezTo>
                  <a:pt x="-18795" y="380954"/>
                  <a:pt x="-14308" y="124376"/>
                  <a:pt x="0" y="0"/>
                </a:cubicBezTo>
                <a:close/>
              </a:path>
              <a:path w="3026229" h="1513115" stroke="0" extrusionOk="0">
                <a:moveTo>
                  <a:pt x="0" y="0"/>
                </a:moveTo>
                <a:cubicBezTo>
                  <a:pt x="310476" y="-6438"/>
                  <a:pt x="322491" y="-13785"/>
                  <a:pt x="635508" y="0"/>
                </a:cubicBezTo>
                <a:cubicBezTo>
                  <a:pt x="948525" y="13785"/>
                  <a:pt x="1085883" y="17232"/>
                  <a:pt x="1210492" y="0"/>
                </a:cubicBezTo>
                <a:cubicBezTo>
                  <a:pt x="1335101" y="-17232"/>
                  <a:pt x="1556189" y="-3530"/>
                  <a:pt x="1785475" y="0"/>
                </a:cubicBezTo>
                <a:cubicBezTo>
                  <a:pt x="2014761" y="3530"/>
                  <a:pt x="2145538" y="22859"/>
                  <a:pt x="2360459" y="0"/>
                </a:cubicBezTo>
                <a:cubicBezTo>
                  <a:pt x="2575380" y="-22859"/>
                  <a:pt x="2878722" y="-26444"/>
                  <a:pt x="3026229" y="0"/>
                </a:cubicBezTo>
                <a:cubicBezTo>
                  <a:pt x="3036368" y="97067"/>
                  <a:pt x="3009573" y="298328"/>
                  <a:pt x="3026229" y="458978"/>
                </a:cubicBezTo>
                <a:cubicBezTo>
                  <a:pt x="3042885" y="619628"/>
                  <a:pt x="3018299" y="738015"/>
                  <a:pt x="3026229" y="948219"/>
                </a:cubicBezTo>
                <a:cubicBezTo>
                  <a:pt x="3034159" y="1158423"/>
                  <a:pt x="3013404" y="1346119"/>
                  <a:pt x="3026229" y="1513115"/>
                </a:cubicBezTo>
                <a:cubicBezTo>
                  <a:pt x="2901934" y="1521085"/>
                  <a:pt x="2549982" y="1540386"/>
                  <a:pt x="2420983" y="1513115"/>
                </a:cubicBezTo>
                <a:cubicBezTo>
                  <a:pt x="2291984" y="1485844"/>
                  <a:pt x="2119826" y="1512883"/>
                  <a:pt x="1906524" y="1513115"/>
                </a:cubicBezTo>
                <a:cubicBezTo>
                  <a:pt x="1693222" y="1513347"/>
                  <a:pt x="1587185" y="1502524"/>
                  <a:pt x="1271016" y="1513115"/>
                </a:cubicBezTo>
                <a:cubicBezTo>
                  <a:pt x="954847" y="1523706"/>
                  <a:pt x="815495" y="1519084"/>
                  <a:pt x="696033" y="1513115"/>
                </a:cubicBezTo>
                <a:cubicBezTo>
                  <a:pt x="576571" y="1507146"/>
                  <a:pt x="254920" y="1532495"/>
                  <a:pt x="0" y="1513115"/>
                </a:cubicBezTo>
                <a:cubicBezTo>
                  <a:pt x="22759" y="1338140"/>
                  <a:pt x="-12033" y="1092649"/>
                  <a:pt x="0" y="978481"/>
                </a:cubicBezTo>
                <a:cubicBezTo>
                  <a:pt x="12033" y="864313"/>
                  <a:pt x="13546" y="656559"/>
                  <a:pt x="0" y="443847"/>
                </a:cubicBezTo>
                <a:cubicBezTo>
                  <a:pt x="-13546" y="231135"/>
                  <a:pt x="-15740" y="209691"/>
                  <a:pt x="0" y="0"/>
                </a:cubicBezTo>
                <a:close/>
              </a:path>
            </a:pathLst>
          </a:custGeom>
          <a:solidFill>
            <a:schemeClr val="accent4">
              <a:alpha val="90000"/>
            </a:schemeClr>
          </a:solidFill>
          <a:ln w="38100">
            <a:solidFill>
              <a:schemeClr val="accent4">
                <a:lumMod val="50000"/>
              </a:schemeClr>
            </a:solidFill>
            <a:extLst>
              <a:ext uri="{C807C97D-BFC1-408E-A445-0C87EB9F89A2}">
                <ask:lineSketchStyleProps xmlns:ask="http://schemas.microsoft.com/office/drawing/2018/sketchyshapes" sd="27193675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OWRB Database</a:t>
            </a:r>
          </a:p>
        </p:txBody>
      </p:sp>
      <p:sp>
        <p:nvSpPr>
          <p:cNvPr id="4" name="Rectangle 3">
            <a:extLst>
              <a:ext uri="{FF2B5EF4-FFF2-40B4-BE49-F238E27FC236}">
                <a16:creationId xmlns:a16="http://schemas.microsoft.com/office/drawing/2014/main" id="{7118FEAD-4688-6739-0E3D-7AD6E5010DE0}"/>
              </a:ext>
            </a:extLst>
          </p:cNvPr>
          <p:cNvSpPr/>
          <p:nvPr/>
        </p:nvSpPr>
        <p:spPr>
          <a:xfrm>
            <a:off x="1198867" y="4602859"/>
            <a:ext cx="2860346" cy="1513115"/>
          </a:xfrm>
          <a:custGeom>
            <a:avLst/>
            <a:gdLst>
              <a:gd name="connsiteX0" fmla="*/ 0 w 2860346"/>
              <a:gd name="connsiteY0" fmla="*/ 0 h 1513115"/>
              <a:gd name="connsiteX1" fmla="*/ 543466 w 2860346"/>
              <a:gd name="connsiteY1" fmla="*/ 0 h 1513115"/>
              <a:gd name="connsiteX2" fmla="*/ 1144138 w 2860346"/>
              <a:gd name="connsiteY2" fmla="*/ 0 h 1513115"/>
              <a:gd name="connsiteX3" fmla="*/ 1687604 w 2860346"/>
              <a:gd name="connsiteY3" fmla="*/ 0 h 1513115"/>
              <a:gd name="connsiteX4" fmla="*/ 2316880 w 2860346"/>
              <a:gd name="connsiteY4" fmla="*/ 0 h 1513115"/>
              <a:gd name="connsiteX5" fmla="*/ 2860346 w 2860346"/>
              <a:gd name="connsiteY5" fmla="*/ 0 h 1513115"/>
              <a:gd name="connsiteX6" fmla="*/ 2860346 w 2860346"/>
              <a:gd name="connsiteY6" fmla="*/ 519503 h 1513115"/>
              <a:gd name="connsiteX7" fmla="*/ 2860346 w 2860346"/>
              <a:gd name="connsiteY7" fmla="*/ 1039006 h 1513115"/>
              <a:gd name="connsiteX8" fmla="*/ 2860346 w 2860346"/>
              <a:gd name="connsiteY8" fmla="*/ 1513115 h 1513115"/>
              <a:gd name="connsiteX9" fmla="*/ 2259673 w 2860346"/>
              <a:gd name="connsiteY9" fmla="*/ 1513115 h 1513115"/>
              <a:gd name="connsiteX10" fmla="*/ 1630397 w 2860346"/>
              <a:gd name="connsiteY10" fmla="*/ 1513115 h 1513115"/>
              <a:gd name="connsiteX11" fmla="*/ 1029725 w 2860346"/>
              <a:gd name="connsiteY11" fmla="*/ 1513115 h 1513115"/>
              <a:gd name="connsiteX12" fmla="*/ 0 w 2860346"/>
              <a:gd name="connsiteY12" fmla="*/ 1513115 h 1513115"/>
              <a:gd name="connsiteX13" fmla="*/ 0 w 2860346"/>
              <a:gd name="connsiteY13" fmla="*/ 993612 h 1513115"/>
              <a:gd name="connsiteX14" fmla="*/ 0 w 2860346"/>
              <a:gd name="connsiteY14" fmla="*/ 504372 h 1513115"/>
              <a:gd name="connsiteX15" fmla="*/ 0 w 2860346"/>
              <a:gd name="connsiteY15" fmla="*/ 0 h 151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60346" h="1513115" fill="none" extrusionOk="0">
                <a:moveTo>
                  <a:pt x="0" y="0"/>
                </a:moveTo>
                <a:cubicBezTo>
                  <a:pt x="117234" y="2687"/>
                  <a:pt x="304597" y="8897"/>
                  <a:pt x="543466" y="0"/>
                </a:cubicBezTo>
                <a:cubicBezTo>
                  <a:pt x="782335" y="-8897"/>
                  <a:pt x="924334" y="7867"/>
                  <a:pt x="1144138" y="0"/>
                </a:cubicBezTo>
                <a:cubicBezTo>
                  <a:pt x="1363942" y="-7867"/>
                  <a:pt x="1512920" y="-19697"/>
                  <a:pt x="1687604" y="0"/>
                </a:cubicBezTo>
                <a:cubicBezTo>
                  <a:pt x="1862288" y="19697"/>
                  <a:pt x="2165482" y="-11214"/>
                  <a:pt x="2316880" y="0"/>
                </a:cubicBezTo>
                <a:cubicBezTo>
                  <a:pt x="2468278" y="11214"/>
                  <a:pt x="2749076" y="-10925"/>
                  <a:pt x="2860346" y="0"/>
                </a:cubicBezTo>
                <a:cubicBezTo>
                  <a:pt x="2873117" y="235386"/>
                  <a:pt x="2856961" y="332937"/>
                  <a:pt x="2860346" y="519503"/>
                </a:cubicBezTo>
                <a:cubicBezTo>
                  <a:pt x="2863731" y="706069"/>
                  <a:pt x="2886074" y="838089"/>
                  <a:pt x="2860346" y="1039006"/>
                </a:cubicBezTo>
                <a:cubicBezTo>
                  <a:pt x="2834618" y="1239923"/>
                  <a:pt x="2857993" y="1276095"/>
                  <a:pt x="2860346" y="1513115"/>
                </a:cubicBezTo>
                <a:cubicBezTo>
                  <a:pt x="2665615" y="1523958"/>
                  <a:pt x="2557792" y="1532543"/>
                  <a:pt x="2259673" y="1513115"/>
                </a:cubicBezTo>
                <a:cubicBezTo>
                  <a:pt x="1961554" y="1493687"/>
                  <a:pt x="1926201" y="1513840"/>
                  <a:pt x="1630397" y="1513115"/>
                </a:cubicBezTo>
                <a:cubicBezTo>
                  <a:pt x="1334593" y="1512390"/>
                  <a:pt x="1285388" y="1513667"/>
                  <a:pt x="1029725" y="1513115"/>
                </a:cubicBezTo>
                <a:cubicBezTo>
                  <a:pt x="774062" y="1512563"/>
                  <a:pt x="247701" y="1504030"/>
                  <a:pt x="0" y="1513115"/>
                </a:cubicBezTo>
                <a:cubicBezTo>
                  <a:pt x="-1628" y="1330226"/>
                  <a:pt x="-19988" y="1139223"/>
                  <a:pt x="0" y="993612"/>
                </a:cubicBezTo>
                <a:cubicBezTo>
                  <a:pt x="19988" y="848001"/>
                  <a:pt x="18795" y="627790"/>
                  <a:pt x="0" y="504372"/>
                </a:cubicBezTo>
                <a:cubicBezTo>
                  <a:pt x="-18795" y="380954"/>
                  <a:pt x="-14308" y="124376"/>
                  <a:pt x="0" y="0"/>
                </a:cubicBezTo>
                <a:close/>
              </a:path>
              <a:path w="2860346" h="1513115" stroke="0" extrusionOk="0">
                <a:moveTo>
                  <a:pt x="0" y="0"/>
                </a:moveTo>
                <a:cubicBezTo>
                  <a:pt x="263914" y="438"/>
                  <a:pt x="410317" y="14078"/>
                  <a:pt x="600673" y="0"/>
                </a:cubicBezTo>
                <a:cubicBezTo>
                  <a:pt x="791029" y="-14078"/>
                  <a:pt x="1013783" y="-21409"/>
                  <a:pt x="1144138" y="0"/>
                </a:cubicBezTo>
                <a:cubicBezTo>
                  <a:pt x="1274494" y="21409"/>
                  <a:pt x="1529787" y="15685"/>
                  <a:pt x="1687604" y="0"/>
                </a:cubicBezTo>
                <a:cubicBezTo>
                  <a:pt x="1845421" y="-15685"/>
                  <a:pt x="1970089" y="18507"/>
                  <a:pt x="2231070" y="0"/>
                </a:cubicBezTo>
                <a:cubicBezTo>
                  <a:pt x="2492051" y="-18507"/>
                  <a:pt x="2584818" y="21958"/>
                  <a:pt x="2860346" y="0"/>
                </a:cubicBezTo>
                <a:cubicBezTo>
                  <a:pt x="2870485" y="97067"/>
                  <a:pt x="2843690" y="298328"/>
                  <a:pt x="2860346" y="458978"/>
                </a:cubicBezTo>
                <a:cubicBezTo>
                  <a:pt x="2877002" y="619628"/>
                  <a:pt x="2852416" y="738015"/>
                  <a:pt x="2860346" y="948219"/>
                </a:cubicBezTo>
                <a:cubicBezTo>
                  <a:pt x="2868276" y="1158423"/>
                  <a:pt x="2847521" y="1346119"/>
                  <a:pt x="2860346" y="1513115"/>
                </a:cubicBezTo>
                <a:cubicBezTo>
                  <a:pt x="2596962" y="1485957"/>
                  <a:pt x="2561659" y="1523995"/>
                  <a:pt x="2288277" y="1513115"/>
                </a:cubicBezTo>
                <a:cubicBezTo>
                  <a:pt x="2014895" y="1502235"/>
                  <a:pt x="1908055" y="1489699"/>
                  <a:pt x="1802018" y="1513115"/>
                </a:cubicBezTo>
                <a:cubicBezTo>
                  <a:pt x="1695981" y="1536531"/>
                  <a:pt x="1490994" y="1501141"/>
                  <a:pt x="1201345" y="1513115"/>
                </a:cubicBezTo>
                <a:cubicBezTo>
                  <a:pt x="911696" y="1525089"/>
                  <a:pt x="853578" y="1537406"/>
                  <a:pt x="657880" y="1513115"/>
                </a:cubicBezTo>
                <a:cubicBezTo>
                  <a:pt x="462182" y="1488824"/>
                  <a:pt x="166392" y="1510938"/>
                  <a:pt x="0" y="1513115"/>
                </a:cubicBezTo>
                <a:cubicBezTo>
                  <a:pt x="22759" y="1338140"/>
                  <a:pt x="-12033" y="1092649"/>
                  <a:pt x="0" y="978481"/>
                </a:cubicBezTo>
                <a:cubicBezTo>
                  <a:pt x="12033" y="864313"/>
                  <a:pt x="13546" y="656559"/>
                  <a:pt x="0" y="443847"/>
                </a:cubicBezTo>
                <a:cubicBezTo>
                  <a:pt x="-13546" y="231135"/>
                  <a:pt x="-15740" y="209691"/>
                  <a:pt x="0" y="0"/>
                </a:cubicBezTo>
                <a:close/>
              </a:path>
            </a:pathLst>
          </a:custGeom>
          <a:solidFill>
            <a:schemeClr val="accent1">
              <a:alpha val="90000"/>
            </a:schemeClr>
          </a:solidFill>
          <a:ln w="38100">
            <a:solidFill>
              <a:schemeClr val="accent1">
                <a:lumMod val="50000"/>
              </a:schemeClr>
            </a:solidFill>
            <a:extLst>
              <a:ext uri="{C807C97D-BFC1-408E-A445-0C87EB9F89A2}">
                <ask:lineSketchStyleProps xmlns:ask="http://schemas.microsoft.com/office/drawing/2018/sketchyshapes" sd="27193675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JSON Files</a:t>
            </a:r>
          </a:p>
        </p:txBody>
      </p:sp>
      <p:sp>
        <p:nvSpPr>
          <p:cNvPr id="7" name="Rectangle 6">
            <a:extLst>
              <a:ext uri="{FF2B5EF4-FFF2-40B4-BE49-F238E27FC236}">
                <a16:creationId xmlns:a16="http://schemas.microsoft.com/office/drawing/2014/main" id="{7B0BC304-4105-55CE-7F09-FC821AE10BC2}"/>
              </a:ext>
            </a:extLst>
          </p:cNvPr>
          <p:cNvSpPr/>
          <p:nvPr/>
        </p:nvSpPr>
        <p:spPr>
          <a:xfrm>
            <a:off x="8438815" y="3604511"/>
            <a:ext cx="3204545" cy="1840773"/>
          </a:xfrm>
          <a:custGeom>
            <a:avLst/>
            <a:gdLst>
              <a:gd name="connsiteX0" fmla="*/ 0 w 3204545"/>
              <a:gd name="connsiteY0" fmla="*/ 0 h 1840773"/>
              <a:gd name="connsiteX1" fmla="*/ 608864 w 3204545"/>
              <a:gd name="connsiteY1" fmla="*/ 0 h 1840773"/>
              <a:gd name="connsiteX2" fmla="*/ 1281818 w 3204545"/>
              <a:gd name="connsiteY2" fmla="*/ 0 h 1840773"/>
              <a:gd name="connsiteX3" fmla="*/ 1890682 w 3204545"/>
              <a:gd name="connsiteY3" fmla="*/ 0 h 1840773"/>
              <a:gd name="connsiteX4" fmla="*/ 2595681 w 3204545"/>
              <a:gd name="connsiteY4" fmla="*/ 0 h 1840773"/>
              <a:gd name="connsiteX5" fmla="*/ 3204545 w 3204545"/>
              <a:gd name="connsiteY5" fmla="*/ 0 h 1840773"/>
              <a:gd name="connsiteX6" fmla="*/ 3204545 w 3204545"/>
              <a:gd name="connsiteY6" fmla="*/ 631999 h 1840773"/>
              <a:gd name="connsiteX7" fmla="*/ 3204545 w 3204545"/>
              <a:gd name="connsiteY7" fmla="*/ 1263997 h 1840773"/>
              <a:gd name="connsiteX8" fmla="*/ 3204545 w 3204545"/>
              <a:gd name="connsiteY8" fmla="*/ 1840773 h 1840773"/>
              <a:gd name="connsiteX9" fmla="*/ 2531591 w 3204545"/>
              <a:gd name="connsiteY9" fmla="*/ 1840773 h 1840773"/>
              <a:gd name="connsiteX10" fmla="*/ 1826591 w 3204545"/>
              <a:gd name="connsiteY10" fmla="*/ 1840773 h 1840773"/>
              <a:gd name="connsiteX11" fmla="*/ 1153636 w 3204545"/>
              <a:gd name="connsiteY11" fmla="*/ 1840773 h 1840773"/>
              <a:gd name="connsiteX12" fmla="*/ 0 w 3204545"/>
              <a:gd name="connsiteY12" fmla="*/ 1840773 h 1840773"/>
              <a:gd name="connsiteX13" fmla="*/ 0 w 3204545"/>
              <a:gd name="connsiteY13" fmla="*/ 1208774 h 1840773"/>
              <a:gd name="connsiteX14" fmla="*/ 0 w 3204545"/>
              <a:gd name="connsiteY14" fmla="*/ 613591 h 1840773"/>
              <a:gd name="connsiteX15" fmla="*/ 0 w 3204545"/>
              <a:gd name="connsiteY15" fmla="*/ 0 h 184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04545" h="1840773" fill="none" extrusionOk="0">
                <a:moveTo>
                  <a:pt x="0" y="0"/>
                </a:moveTo>
                <a:cubicBezTo>
                  <a:pt x="201681" y="-24328"/>
                  <a:pt x="436470" y="-10436"/>
                  <a:pt x="608864" y="0"/>
                </a:cubicBezTo>
                <a:cubicBezTo>
                  <a:pt x="781258" y="10436"/>
                  <a:pt x="1071136" y="30938"/>
                  <a:pt x="1281818" y="0"/>
                </a:cubicBezTo>
                <a:cubicBezTo>
                  <a:pt x="1492500" y="-30938"/>
                  <a:pt x="1685932" y="4367"/>
                  <a:pt x="1890682" y="0"/>
                </a:cubicBezTo>
                <a:cubicBezTo>
                  <a:pt x="2095432" y="-4367"/>
                  <a:pt x="2385822" y="-72"/>
                  <a:pt x="2595681" y="0"/>
                </a:cubicBezTo>
                <a:cubicBezTo>
                  <a:pt x="2805540" y="72"/>
                  <a:pt x="3059552" y="13106"/>
                  <a:pt x="3204545" y="0"/>
                </a:cubicBezTo>
                <a:cubicBezTo>
                  <a:pt x="3180605" y="313246"/>
                  <a:pt x="3178731" y="477788"/>
                  <a:pt x="3204545" y="631999"/>
                </a:cubicBezTo>
                <a:cubicBezTo>
                  <a:pt x="3230359" y="786210"/>
                  <a:pt x="3234389" y="1122017"/>
                  <a:pt x="3204545" y="1263997"/>
                </a:cubicBezTo>
                <a:cubicBezTo>
                  <a:pt x="3174701" y="1405977"/>
                  <a:pt x="3208765" y="1597308"/>
                  <a:pt x="3204545" y="1840773"/>
                </a:cubicBezTo>
                <a:cubicBezTo>
                  <a:pt x="3025624" y="1858369"/>
                  <a:pt x="2849056" y="1808314"/>
                  <a:pt x="2531591" y="1840773"/>
                </a:cubicBezTo>
                <a:cubicBezTo>
                  <a:pt x="2214126" y="1873232"/>
                  <a:pt x="2054480" y="1840890"/>
                  <a:pt x="1826591" y="1840773"/>
                </a:cubicBezTo>
                <a:cubicBezTo>
                  <a:pt x="1598702" y="1840656"/>
                  <a:pt x="1446477" y="1849331"/>
                  <a:pt x="1153636" y="1840773"/>
                </a:cubicBezTo>
                <a:cubicBezTo>
                  <a:pt x="860795" y="1832215"/>
                  <a:pt x="482700" y="1827261"/>
                  <a:pt x="0" y="1840773"/>
                </a:cubicBezTo>
                <a:cubicBezTo>
                  <a:pt x="29140" y="1602858"/>
                  <a:pt x="-7346" y="1438615"/>
                  <a:pt x="0" y="1208774"/>
                </a:cubicBezTo>
                <a:cubicBezTo>
                  <a:pt x="7346" y="978933"/>
                  <a:pt x="16197" y="880768"/>
                  <a:pt x="0" y="613591"/>
                </a:cubicBezTo>
                <a:cubicBezTo>
                  <a:pt x="-16197" y="346414"/>
                  <a:pt x="-13201" y="168169"/>
                  <a:pt x="0" y="0"/>
                </a:cubicBezTo>
                <a:close/>
              </a:path>
              <a:path w="3204545" h="1840773" stroke="0" extrusionOk="0">
                <a:moveTo>
                  <a:pt x="0" y="0"/>
                </a:moveTo>
                <a:cubicBezTo>
                  <a:pt x="213246" y="9464"/>
                  <a:pt x="357867" y="13638"/>
                  <a:pt x="672954" y="0"/>
                </a:cubicBezTo>
                <a:cubicBezTo>
                  <a:pt x="988041" y="-13638"/>
                  <a:pt x="1004046" y="14099"/>
                  <a:pt x="1281818" y="0"/>
                </a:cubicBezTo>
                <a:cubicBezTo>
                  <a:pt x="1559590" y="-14099"/>
                  <a:pt x="1617590" y="16787"/>
                  <a:pt x="1890682" y="0"/>
                </a:cubicBezTo>
                <a:cubicBezTo>
                  <a:pt x="2163774" y="-16787"/>
                  <a:pt x="2354591" y="-24285"/>
                  <a:pt x="2499545" y="0"/>
                </a:cubicBezTo>
                <a:cubicBezTo>
                  <a:pt x="2644499" y="24285"/>
                  <a:pt x="3013522" y="20412"/>
                  <a:pt x="3204545" y="0"/>
                </a:cubicBezTo>
                <a:cubicBezTo>
                  <a:pt x="3211742" y="141249"/>
                  <a:pt x="3201227" y="350028"/>
                  <a:pt x="3204545" y="558368"/>
                </a:cubicBezTo>
                <a:cubicBezTo>
                  <a:pt x="3207863" y="766708"/>
                  <a:pt x="3190973" y="980516"/>
                  <a:pt x="3204545" y="1153551"/>
                </a:cubicBezTo>
                <a:cubicBezTo>
                  <a:pt x="3218117" y="1326586"/>
                  <a:pt x="3193324" y="1681708"/>
                  <a:pt x="3204545" y="1840773"/>
                </a:cubicBezTo>
                <a:cubicBezTo>
                  <a:pt x="2925972" y="1809031"/>
                  <a:pt x="2850537" y="1815534"/>
                  <a:pt x="2563636" y="1840773"/>
                </a:cubicBezTo>
                <a:cubicBezTo>
                  <a:pt x="2276735" y="1866012"/>
                  <a:pt x="2223612" y="1841883"/>
                  <a:pt x="2018863" y="1840773"/>
                </a:cubicBezTo>
                <a:cubicBezTo>
                  <a:pt x="1814114" y="1839663"/>
                  <a:pt x="1588410" y="1848597"/>
                  <a:pt x="1345909" y="1840773"/>
                </a:cubicBezTo>
                <a:cubicBezTo>
                  <a:pt x="1103408" y="1832949"/>
                  <a:pt x="935028" y="1824464"/>
                  <a:pt x="737045" y="1840773"/>
                </a:cubicBezTo>
                <a:cubicBezTo>
                  <a:pt x="539062" y="1857082"/>
                  <a:pt x="354200" y="1824092"/>
                  <a:pt x="0" y="1840773"/>
                </a:cubicBezTo>
                <a:cubicBezTo>
                  <a:pt x="-5328" y="1554433"/>
                  <a:pt x="-9498" y="1483067"/>
                  <a:pt x="0" y="1190367"/>
                </a:cubicBezTo>
                <a:cubicBezTo>
                  <a:pt x="9498" y="897667"/>
                  <a:pt x="-11191" y="671156"/>
                  <a:pt x="0" y="539960"/>
                </a:cubicBezTo>
                <a:cubicBezTo>
                  <a:pt x="11191" y="408764"/>
                  <a:pt x="9613" y="238410"/>
                  <a:pt x="0" y="0"/>
                </a:cubicBezTo>
                <a:close/>
              </a:path>
            </a:pathLst>
          </a:custGeom>
          <a:solidFill>
            <a:schemeClr val="accent5">
              <a:alpha val="90000"/>
            </a:schemeClr>
          </a:solidFill>
          <a:ln w="38100">
            <a:solidFill>
              <a:schemeClr val="accent5">
                <a:lumMod val="50000"/>
              </a:schemeClr>
            </a:solidFill>
            <a:extLst>
              <a:ext uri="{C807C97D-BFC1-408E-A445-0C87EB9F89A2}">
                <ask:lineSketchStyleProps xmlns:ask="http://schemas.microsoft.com/office/drawing/2018/sketchyshapes" sd="27193675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NARS R Shiny Data Extraction Tool</a:t>
            </a:r>
          </a:p>
        </p:txBody>
      </p:sp>
      <p:sp>
        <p:nvSpPr>
          <p:cNvPr id="9" name="Arrow: Down 8">
            <a:extLst>
              <a:ext uri="{FF2B5EF4-FFF2-40B4-BE49-F238E27FC236}">
                <a16:creationId xmlns:a16="http://schemas.microsoft.com/office/drawing/2014/main" id="{FC3FBD44-C6D8-94A4-4031-A6E4443C32C0}"/>
              </a:ext>
            </a:extLst>
          </p:cNvPr>
          <p:cNvSpPr/>
          <p:nvPr/>
        </p:nvSpPr>
        <p:spPr>
          <a:xfrm rot="13337083">
            <a:off x="2890821" y="1934777"/>
            <a:ext cx="555172" cy="2644038"/>
          </a:xfrm>
          <a:custGeom>
            <a:avLst/>
            <a:gdLst>
              <a:gd name="connsiteX0" fmla="*/ 0 w 555172"/>
              <a:gd name="connsiteY0" fmla="*/ 2366452 h 2644038"/>
              <a:gd name="connsiteX1" fmla="*/ 138793 w 555172"/>
              <a:gd name="connsiteY1" fmla="*/ 2366452 h 2644038"/>
              <a:gd name="connsiteX2" fmla="*/ 138793 w 555172"/>
              <a:gd name="connsiteY2" fmla="*/ 1751174 h 2644038"/>
              <a:gd name="connsiteX3" fmla="*/ 138793 w 555172"/>
              <a:gd name="connsiteY3" fmla="*/ 1206891 h 2644038"/>
              <a:gd name="connsiteX4" fmla="*/ 138793 w 555172"/>
              <a:gd name="connsiteY4" fmla="*/ 567948 h 2644038"/>
              <a:gd name="connsiteX5" fmla="*/ 138793 w 555172"/>
              <a:gd name="connsiteY5" fmla="*/ 0 h 2644038"/>
              <a:gd name="connsiteX6" fmla="*/ 416379 w 555172"/>
              <a:gd name="connsiteY6" fmla="*/ 0 h 2644038"/>
              <a:gd name="connsiteX7" fmla="*/ 416379 w 555172"/>
              <a:gd name="connsiteY7" fmla="*/ 567948 h 2644038"/>
              <a:gd name="connsiteX8" fmla="*/ 416379 w 555172"/>
              <a:gd name="connsiteY8" fmla="*/ 1159561 h 2644038"/>
              <a:gd name="connsiteX9" fmla="*/ 416379 w 555172"/>
              <a:gd name="connsiteY9" fmla="*/ 1798504 h 2644038"/>
              <a:gd name="connsiteX10" fmla="*/ 416379 w 555172"/>
              <a:gd name="connsiteY10" fmla="*/ 2366452 h 2644038"/>
              <a:gd name="connsiteX11" fmla="*/ 555172 w 555172"/>
              <a:gd name="connsiteY11" fmla="*/ 2366452 h 2644038"/>
              <a:gd name="connsiteX12" fmla="*/ 277586 w 555172"/>
              <a:gd name="connsiteY12" fmla="*/ 2644038 h 2644038"/>
              <a:gd name="connsiteX13" fmla="*/ 0 w 555172"/>
              <a:gd name="connsiteY13" fmla="*/ 2366452 h 264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5172" h="2644038" fill="none" extrusionOk="0">
                <a:moveTo>
                  <a:pt x="0" y="2366452"/>
                </a:moveTo>
                <a:cubicBezTo>
                  <a:pt x="40197" y="2370732"/>
                  <a:pt x="75147" y="2366331"/>
                  <a:pt x="138793" y="2366452"/>
                </a:cubicBezTo>
                <a:cubicBezTo>
                  <a:pt x="159384" y="2159968"/>
                  <a:pt x="150602" y="2030762"/>
                  <a:pt x="138793" y="1751174"/>
                </a:cubicBezTo>
                <a:cubicBezTo>
                  <a:pt x="126984" y="1471586"/>
                  <a:pt x="146506" y="1466599"/>
                  <a:pt x="138793" y="1206891"/>
                </a:cubicBezTo>
                <a:cubicBezTo>
                  <a:pt x="131080" y="947183"/>
                  <a:pt x="154762" y="782491"/>
                  <a:pt x="138793" y="567948"/>
                </a:cubicBezTo>
                <a:cubicBezTo>
                  <a:pt x="122824" y="353405"/>
                  <a:pt x="143417" y="177725"/>
                  <a:pt x="138793" y="0"/>
                </a:cubicBezTo>
                <a:cubicBezTo>
                  <a:pt x="222870" y="-8428"/>
                  <a:pt x="345224" y="-11861"/>
                  <a:pt x="416379" y="0"/>
                </a:cubicBezTo>
                <a:cubicBezTo>
                  <a:pt x="428665" y="152441"/>
                  <a:pt x="424694" y="385070"/>
                  <a:pt x="416379" y="567948"/>
                </a:cubicBezTo>
                <a:cubicBezTo>
                  <a:pt x="408064" y="750826"/>
                  <a:pt x="390909" y="957373"/>
                  <a:pt x="416379" y="1159561"/>
                </a:cubicBezTo>
                <a:cubicBezTo>
                  <a:pt x="441849" y="1361749"/>
                  <a:pt x="420551" y="1579307"/>
                  <a:pt x="416379" y="1798504"/>
                </a:cubicBezTo>
                <a:cubicBezTo>
                  <a:pt x="412207" y="2017701"/>
                  <a:pt x="409396" y="2119738"/>
                  <a:pt x="416379" y="2366452"/>
                </a:cubicBezTo>
                <a:cubicBezTo>
                  <a:pt x="449539" y="2372120"/>
                  <a:pt x="510618" y="2359617"/>
                  <a:pt x="555172" y="2366452"/>
                </a:cubicBezTo>
                <a:cubicBezTo>
                  <a:pt x="426239" y="2502184"/>
                  <a:pt x="417996" y="2524533"/>
                  <a:pt x="277586" y="2644038"/>
                </a:cubicBezTo>
                <a:cubicBezTo>
                  <a:pt x="181422" y="2575315"/>
                  <a:pt x="49962" y="2439472"/>
                  <a:pt x="0" y="2366452"/>
                </a:cubicBezTo>
                <a:close/>
              </a:path>
              <a:path w="555172" h="2644038" stroke="0" extrusionOk="0">
                <a:moveTo>
                  <a:pt x="0" y="2366452"/>
                </a:moveTo>
                <a:cubicBezTo>
                  <a:pt x="66765" y="2361526"/>
                  <a:pt x="77921" y="2367162"/>
                  <a:pt x="138793" y="2366452"/>
                </a:cubicBezTo>
                <a:cubicBezTo>
                  <a:pt x="134615" y="2132828"/>
                  <a:pt x="156240" y="1959365"/>
                  <a:pt x="138793" y="1845833"/>
                </a:cubicBezTo>
                <a:cubicBezTo>
                  <a:pt x="121346" y="1732301"/>
                  <a:pt x="151067" y="1443378"/>
                  <a:pt x="138793" y="1206891"/>
                </a:cubicBezTo>
                <a:cubicBezTo>
                  <a:pt x="126519" y="970404"/>
                  <a:pt x="126049" y="887954"/>
                  <a:pt x="138793" y="615278"/>
                </a:cubicBezTo>
                <a:cubicBezTo>
                  <a:pt x="151537" y="342602"/>
                  <a:pt x="137199" y="303092"/>
                  <a:pt x="138793" y="0"/>
                </a:cubicBezTo>
                <a:cubicBezTo>
                  <a:pt x="196416" y="-6886"/>
                  <a:pt x="357879" y="-11585"/>
                  <a:pt x="416379" y="0"/>
                </a:cubicBezTo>
                <a:cubicBezTo>
                  <a:pt x="400627" y="157834"/>
                  <a:pt x="409359" y="384060"/>
                  <a:pt x="416379" y="544284"/>
                </a:cubicBezTo>
                <a:cubicBezTo>
                  <a:pt x="423399" y="704508"/>
                  <a:pt x="432077" y="889148"/>
                  <a:pt x="416379" y="1135897"/>
                </a:cubicBezTo>
                <a:cubicBezTo>
                  <a:pt x="400681" y="1382646"/>
                  <a:pt x="392178" y="1646298"/>
                  <a:pt x="416379" y="1774839"/>
                </a:cubicBezTo>
                <a:cubicBezTo>
                  <a:pt x="440580" y="1903380"/>
                  <a:pt x="394711" y="2157405"/>
                  <a:pt x="416379" y="2366452"/>
                </a:cubicBezTo>
                <a:cubicBezTo>
                  <a:pt x="452993" y="2360537"/>
                  <a:pt x="491760" y="2359936"/>
                  <a:pt x="555172" y="2366452"/>
                </a:cubicBezTo>
                <a:cubicBezTo>
                  <a:pt x="411914" y="2488650"/>
                  <a:pt x="390784" y="2553559"/>
                  <a:pt x="277586" y="2644038"/>
                </a:cubicBezTo>
                <a:cubicBezTo>
                  <a:pt x="150093" y="2495552"/>
                  <a:pt x="103009" y="2493563"/>
                  <a:pt x="0" y="2366452"/>
                </a:cubicBezTo>
                <a:close/>
              </a:path>
            </a:pathLst>
          </a:custGeom>
          <a:gradFill flip="none" rotWithShape="1">
            <a:gsLst>
              <a:gs pos="0">
                <a:schemeClr val="accent1"/>
              </a:gs>
              <a:gs pos="100000">
                <a:schemeClr val="accent4">
                  <a:lumMod val="75000"/>
                </a:schemeClr>
              </a:gs>
            </a:gsLst>
            <a:lin ang="5400000" scaled="1"/>
            <a:tileRect/>
          </a:gradFill>
          <a:ln w="38100">
            <a:gradFill>
              <a:gsLst>
                <a:gs pos="0">
                  <a:schemeClr val="accent1">
                    <a:lumMod val="50000"/>
                  </a:schemeClr>
                </a:gs>
                <a:gs pos="100000">
                  <a:schemeClr val="accent4">
                    <a:lumMod val="50000"/>
                  </a:schemeClr>
                </a:gs>
              </a:gsLst>
              <a:lin ang="5400000" scaled="1"/>
            </a:gradFill>
            <a:extLst>
              <a:ext uri="{C807C97D-BFC1-408E-A445-0C87EB9F89A2}">
                <ask:lineSketchStyleProps xmlns:ask="http://schemas.microsoft.com/office/drawing/2018/sketchyshapes" sd="1219033472">
                  <a:prstGeom prst="down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383896DE-40D6-0C5D-435C-D6507ADD7A3B}"/>
              </a:ext>
            </a:extLst>
          </p:cNvPr>
          <p:cNvSpPr/>
          <p:nvPr/>
        </p:nvSpPr>
        <p:spPr>
          <a:xfrm rot="15497498">
            <a:off x="5971427" y="3887599"/>
            <a:ext cx="555172" cy="2943631"/>
          </a:xfrm>
          <a:custGeom>
            <a:avLst/>
            <a:gdLst>
              <a:gd name="connsiteX0" fmla="*/ 0 w 555172"/>
              <a:gd name="connsiteY0" fmla="*/ 2666045 h 2943631"/>
              <a:gd name="connsiteX1" fmla="*/ 138793 w 555172"/>
              <a:gd name="connsiteY1" fmla="*/ 2666045 h 2943631"/>
              <a:gd name="connsiteX2" fmla="*/ 138793 w 555172"/>
              <a:gd name="connsiteY2" fmla="*/ 1972873 h 2943631"/>
              <a:gd name="connsiteX3" fmla="*/ 138793 w 555172"/>
              <a:gd name="connsiteY3" fmla="*/ 1359683 h 2943631"/>
              <a:gd name="connsiteX4" fmla="*/ 138793 w 555172"/>
              <a:gd name="connsiteY4" fmla="*/ 639851 h 2943631"/>
              <a:gd name="connsiteX5" fmla="*/ 138793 w 555172"/>
              <a:gd name="connsiteY5" fmla="*/ 0 h 2943631"/>
              <a:gd name="connsiteX6" fmla="*/ 416379 w 555172"/>
              <a:gd name="connsiteY6" fmla="*/ 0 h 2943631"/>
              <a:gd name="connsiteX7" fmla="*/ 416379 w 555172"/>
              <a:gd name="connsiteY7" fmla="*/ 639851 h 2943631"/>
              <a:gd name="connsiteX8" fmla="*/ 416379 w 555172"/>
              <a:gd name="connsiteY8" fmla="*/ 1306362 h 2943631"/>
              <a:gd name="connsiteX9" fmla="*/ 416379 w 555172"/>
              <a:gd name="connsiteY9" fmla="*/ 2026194 h 2943631"/>
              <a:gd name="connsiteX10" fmla="*/ 416379 w 555172"/>
              <a:gd name="connsiteY10" fmla="*/ 2666045 h 2943631"/>
              <a:gd name="connsiteX11" fmla="*/ 555172 w 555172"/>
              <a:gd name="connsiteY11" fmla="*/ 2666045 h 2943631"/>
              <a:gd name="connsiteX12" fmla="*/ 277586 w 555172"/>
              <a:gd name="connsiteY12" fmla="*/ 2943631 h 2943631"/>
              <a:gd name="connsiteX13" fmla="*/ 0 w 555172"/>
              <a:gd name="connsiteY13" fmla="*/ 2666045 h 294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5172" h="2943631" fill="none" extrusionOk="0">
                <a:moveTo>
                  <a:pt x="0" y="2666045"/>
                </a:moveTo>
                <a:cubicBezTo>
                  <a:pt x="40197" y="2670325"/>
                  <a:pt x="75147" y="2665924"/>
                  <a:pt x="138793" y="2666045"/>
                </a:cubicBezTo>
                <a:cubicBezTo>
                  <a:pt x="105537" y="2355038"/>
                  <a:pt x="115594" y="2252293"/>
                  <a:pt x="138793" y="1972873"/>
                </a:cubicBezTo>
                <a:cubicBezTo>
                  <a:pt x="161992" y="1693453"/>
                  <a:pt x="152221" y="1640877"/>
                  <a:pt x="138793" y="1359683"/>
                </a:cubicBezTo>
                <a:cubicBezTo>
                  <a:pt x="125366" y="1078489"/>
                  <a:pt x="171092" y="966296"/>
                  <a:pt x="138793" y="639851"/>
                </a:cubicBezTo>
                <a:cubicBezTo>
                  <a:pt x="106494" y="313406"/>
                  <a:pt x="125605" y="271434"/>
                  <a:pt x="138793" y="0"/>
                </a:cubicBezTo>
                <a:cubicBezTo>
                  <a:pt x="222870" y="-8428"/>
                  <a:pt x="345224" y="-11861"/>
                  <a:pt x="416379" y="0"/>
                </a:cubicBezTo>
                <a:cubicBezTo>
                  <a:pt x="394092" y="310183"/>
                  <a:pt x="401584" y="422109"/>
                  <a:pt x="416379" y="639851"/>
                </a:cubicBezTo>
                <a:cubicBezTo>
                  <a:pt x="431174" y="857593"/>
                  <a:pt x="401010" y="1092844"/>
                  <a:pt x="416379" y="1306362"/>
                </a:cubicBezTo>
                <a:cubicBezTo>
                  <a:pt x="431748" y="1519880"/>
                  <a:pt x="407062" y="1736864"/>
                  <a:pt x="416379" y="2026194"/>
                </a:cubicBezTo>
                <a:cubicBezTo>
                  <a:pt x="425696" y="2315524"/>
                  <a:pt x="393323" y="2423719"/>
                  <a:pt x="416379" y="2666045"/>
                </a:cubicBezTo>
                <a:cubicBezTo>
                  <a:pt x="449539" y="2671713"/>
                  <a:pt x="510618" y="2659210"/>
                  <a:pt x="555172" y="2666045"/>
                </a:cubicBezTo>
                <a:cubicBezTo>
                  <a:pt x="426239" y="2801777"/>
                  <a:pt x="417996" y="2824126"/>
                  <a:pt x="277586" y="2943631"/>
                </a:cubicBezTo>
                <a:cubicBezTo>
                  <a:pt x="181422" y="2874908"/>
                  <a:pt x="49962" y="2739065"/>
                  <a:pt x="0" y="2666045"/>
                </a:cubicBezTo>
                <a:close/>
              </a:path>
              <a:path w="555172" h="2943631" stroke="0" extrusionOk="0">
                <a:moveTo>
                  <a:pt x="0" y="2666045"/>
                </a:moveTo>
                <a:cubicBezTo>
                  <a:pt x="66765" y="2661119"/>
                  <a:pt x="77921" y="2666755"/>
                  <a:pt x="138793" y="2666045"/>
                </a:cubicBezTo>
                <a:cubicBezTo>
                  <a:pt x="152978" y="2397596"/>
                  <a:pt x="157526" y="2362871"/>
                  <a:pt x="138793" y="2079515"/>
                </a:cubicBezTo>
                <a:cubicBezTo>
                  <a:pt x="120061" y="1796159"/>
                  <a:pt x="152862" y="1629706"/>
                  <a:pt x="138793" y="1359683"/>
                </a:cubicBezTo>
                <a:cubicBezTo>
                  <a:pt x="124724" y="1089660"/>
                  <a:pt x="121531" y="850304"/>
                  <a:pt x="138793" y="693172"/>
                </a:cubicBezTo>
                <a:cubicBezTo>
                  <a:pt x="156055" y="536040"/>
                  <a:pt x="146799" y="260179"/>
                  <a:pt x="138793" y="0"/>
                </a:cubicBezTo>
                <a:cubicBezTo>
                  <a:pt x="196416" y="-6886"/>
                  <a:pt x="357879" y="-11585"/>
                  <a:pt x="416379" y="0"/>
                </a:cubicBezTo>
                <a:cubicBezTo>
                  <a:pt x="411130" y="241353"/>
                  <a:pt x="397720" y="368482"/>
                  <a:pt x="416379" y="613190"/>
                </a:cubicBezTo>
                <a:cubicBezTo>
                  <a:pt x="435039" y="857898"/>
                  <a:pt x="448352" y="983880"/>
                  <a:pt x="416379" y="1279702"/>
                </a:cubicBezTo>
                <a:cubicBezTo>
                  <a:pt x="384406" y="1575524"/>
                  <a:pt x="411564" y="1706935"/>
                  <a:pt x="416379" y="1999534"/>
                </a:cubicBezTo>
                <a:cubicBezTo>
                  <a:pt x="421194" y="2292133"/>
                  <a:pt x="437103" y="2413782"/>
                  <a:pt x="416379" y="2666045"/>
                </a:cubicBezTo>
                <a:cubicBezTo>
                  <a:pt x="452993" y="2660130"/>
                  <a:pt x="491760" y="2659529"/>
                  <a:pt x="555172" y="2666045"/>
                </a:cubicBezTo>
                <a:cubicBezTo>
                  <a:pt x="411914" y="2788243"/>
                  <a:pt x="390784" y="2853152"/>
                  <a:pt x="277586" y="2943631"/>
                </a:cubicBezTo>
                <a:cubicBezTo>
                  <a:pt x="150093" y="2795145"/>
                  <a:pt x="103009" y="2793156"/>
                  <a:pt x="0" y="2666045"/>
                </a:cubicBezTo>
                <a:close/>
              </a:path>
            </a:pathLst>
          </a:custGeom>
          <a:gradFill flip="none" rotWithShape="1">
            <a:gsLst>
              <a:gs pos="0">
                <a:schemeClr val="accent1"/>
              </a:gs>
              <a:gs pos="100000">
                <a:schemeClr val="accent5"/>
              </a:gs>
            </a:gsLst>
            <a:lin ang="5400000" scaled="1"/>
            <a:tileRect/>
          </a:gradFill>
          <a:ln w="38100">
            <a:gradFill>
              <a:gsLst>
                <a:gs pos="0">
                  <a:schemeClr val="accent1">
                    <a:lumMod val="50000"/>
                  </a:schemeClr>
                </a:gs>
                <a:gs pos="100000">
                  <a:schemeClr val="accent5">
                    <a:lumMod val="50000"/>
                  </a:schemeClr>
                </a:gs>
              </a:gsLst>
              <a:lin ang="5400000" scaled="1"/>
            </a:gradFill>
            <a:extLst>
              <a:ext uri="{C807C97D-BFC1-408E-A445-0C87EB9F89A2}">
                <ask:lineSketchStyleProps xmlns:ask="http://schemas.microsoft.com/office/drawing/2018/sketchyshapes" sd="1219033472">
                  <a:prstGeom prst="down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3C784885-FF33-D428-2A13-219302DFC76E}"/>
              </a:ext>
            </a:extLst>
          </p:cNvPr>
          <p:cNvSpPr/>
          <p:nvPr/>
        </p:nvSpPr>
        <p:spPr>
          <a:xfrm rot="7058301">
            <a:off x="8943422" y="1168504"/>
            <a:ext cx="555172" cy="2452781"/>
          </a:xfrm>
          <a:custGeom>
            <a:avLst/>
            <a:gdLst>
              <a:gd name="connsiteX0" fmla="*/ 0 w 555172"/>
              <a:gd name="connsiteY0" fmla="*/ 2175195 h 2452781"/>
              <a:gd name="connsiteX1" fmla="*/ 138793 w 555172"/>
              <a:gd name="connsiteY1" fmla="*/ 2175195 h 2452781"/>
              <a:gd name="connsiteX2" fmla="*/ 138793 w 555172"/>
              <a:gd name="connsiteY2" fmla="*/ 1609644 h 2452781"/>
              <a:gd name="connsiteX3" fmla="*/ 138793 w 555172"/>
              <a:gd name="connsiteY3" fmla="*/ 1109349 h 2452781"/>
              <a:gd name="connsiteX4" fmla="*/ 138793 w 555172"/>
              <a:gd name="connsiteY4" fmla="*/ 522047 h 2452781"/>
              <a:gd name="connsiteX5" fmla="*/ 138793 w 555172"/>
              <a:gd name="connsiteY5" fmla="*/ 0 h 2452781"/>
              <a:gd name="connsiteX6" fmla="*/ 416379 w 555172"/>
              <a:gd name="connsiteY6" fmla="*/ 0 h 2452781"/>
              <a:gd name="connsiteX7" fmla="*/ 416379 w 555172"/>
              <a:gd name="connsiteY7" fmla="*/ 522047 h 2452781"/>
              <a:gd name="connsiteX8" fmla="*/ 416379 w 555172"/>
              <a:gd name="connsiteY8" fmla="*/ 1065846 h 2452781"/>
              <a:gd name="connsiteX9" fmla="*/ 416379 w 555172"/>
              <a:gd name="connsiteY9" fmla="*/ 1653148 h 2452781"/>
              <a:gd name="connsiteX10" fmla="*/ 416379 w 555172"/>
              <a:gd name="connsiteY10" fmla="*/ 2175195 h 2452781"/>
              <a:gd name="connsiteX11" fmla="*/ 555172 w 555172"/>
              <a:gd name="connsiteY11" fmla="*/ 2175195 h 2452781"/>
              <a:gd name="connsiteX12" fmla="*/ 277586 w 555172"/>
              <a:gd name="connsiteY12" fmla="*/ 2452781 h 2452781"/>
              <a:gd name="connsiteX13" fmla="*/ 0 w 555172"/>
              <a:gd name="connsiteY13" fmla="*/ 2175195 h 245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5172" h="2452781" fill="none" extrusionOk="0">
                <a:moveTo>
                  <a:pt x="0" y="2175195"/>
                </a:moveTo>
                <a:cubicBezTo>
                  <a:pt x="40197" y="2179475"/>
                  <a:pt x="75147" y="2175074"/>
                  <a:pt x="138793" y="2175195"/>
                </a:cubicBezTo>
                <a:cubicBezTo>
                  <a:pt x="120800" y="1979489"/>
                  <a:pt x="161596" y="1789960"/>
                  <a:pt x="138793" y="1609644"/>
                </a:cubicBezTo>
                <a:cubicBezTo>
                  <a:pt x="115990" y="1429328"/>
                  <a:pt x="130362" y="1313347"/>
                  <a:pt x="138793" y="1109349"/>
                </a:cubicBezTo>
                <a:cubicBezTo>
                  <a:pt x="147224" y="905352"/>
                  <a:pt x="155752" y="657852"/>
                  <a:pt x="138793" y="522047"/>
                </a:cubicBezTo>
                <a:cubicBezTo>
                  <a:pt x="121834" y="386242"/>
                  <a:pt x="133435" y="231262"/>
                  <a:pt x="138793" y="0"/>
                </a:cubicBezTo>
                <a:cubicBezTo>
                  <a:pt x="222870" y="-8428"/>
                  <a:pt x="345224" y="-11861"/>
                  <a:pt x="416379" y="0"/>
                </a:cubicBezTo>
                <a:cubicBezTo>
                  <a:pt x="413488" y="191405"/>
                  <a:pt x="421477" y="322873"/>
                  <a:pt x="416379" y="522047"/>
                </a:cubicBezTo>
                <a:cubicBezTo>
                  <a:pt x="411281" y="721221"/>
                  <a:pt x="415637" y="851174"/>
                  <a:pt x="416379" y="1065846"/>
                </a:cubicBezTo>
                <a:cubicBezTo>
                  <a:pt x="417121" y="1280518"/>
                  <a:pt x="389794" y="1365090"/>
                  <a:pt x="416379" y="1653148"/>
                </a:cubicBezTo>
                <a:cubicBezTo>
                  <a:pt x="442964" y="1941206"/>
                  <a:pt x="439850" y="1978772"/>
                  <a:pt x="416379" y="2175195"/>
                </a:cubicBezTo>
                <a:cubicBezTo>
                  <a:pt x="449539" y="2180863"/>
                  <a:pt x="510618" y="2168360"/>
                  <a:pt x="555172" y="2175195"/>
                </a:cubicBezTo>
                <a:cubicBezTo>
                  <a:pt x="426239" y="2310927"/>
                  <a:pt x="417996" y="2333276"/>
                  <a:pt x="277586" y="2452781"/>
                </a:cubicBezTo>
                <a:cubicBezTo>
                  <a:pt x="181422" y="2384058"/>
                  <a:pt x="49962" y="2248215"/>
                  <a:pt x="0" y="2175195"/>
                </a:cubicBezTo>
                <a:close/>
              </a:path>
              <a:path w="555172" h="2452781" stroke="0" extrusionOk="0">
                <a:moveTo>
                  <a:pt x="0" y="2175195"/>
                </a:moveTo>
                <a:cubicBezTo>
                  <a:pt x="66765" y="2170269"/>
                  <a:pt x="77921" y="2175905"/>
                  <a:pt x="138793" y="2175195"/>
                </a:cubicBezTo>
                <a:cubicBezTo>
                  <a:pt x="131839" y="1973094"/>
                  <a:pt x="162626" y="1865752"/>
                  <a:pt x="138793" y="1696652"/>
                </a:cubicBezTo>
                <a:cubicBezTo>
                  <a:pt x="114960" y="1527552"/>
                  <a:pt x="130245" y="1395242"/>
                  <a:pt x="138793" y="1109349"/>
                </a:cubicBezTo>
                <a:cubicBezTo>
                  <a:pt x="147341" y="823456"/>
                  <a:pt x="127719" y="759628"/>
                  <a:pt x="138793" y="565551"/>
                </a:cubicBezTo>
                <a:cubicBezTo>
                  <a:pt x="149867" y="371474"/>
                  <a:pt x="158494" y="215605"/>
                  <a:pt x="138793" y="0"/>
                </a:cubicBezTo>
                <a:cubicBezTo>
                  <a:pt x="196416" y="-6886"/>
                  <a:pt x="357879" y="-11585"/>
                  <a:pt x="416379" y="0"/>
                </a:cubicBezTo>
                <a:cubicBezTo>
                  <a:pt x="406271" y="156094"/>
                  <a:pt x="408633" y="261225"/>
                  <a:pt x="416379" y="500295"/>
                </a:cubicBezTo>
                <a:cubicBezTo>
                  <a:pt x="424125" y="739365"/>
                  <a:pt x="437463" y="783639"/>
                  <a:pt x="416379" y="1044094"/>
                </a:cubicBezTo>
                <a:cubicBezTo>
                  <a:pt x="395295" y="1304549"/>
                  <a:pt x="406211" y="1360595"/>
                  <a:pt x="416379" y="1631396"/>
                </a:cubicBezTo>
                <a:cubicBezTo>
                  <a:pt x="426547" y="1902197"/>
                  <a:pt x="410278" y="1950322"/>
                  <a:pt x="416379" y="2175195"/>
                </a:cubicBezTo>
                <a:cubicBezTo>
                  <a:pt x="452993" y="2169280"/>
                  <a:pt x="491760" y="2168679"/>
                  <a:pt x="555172" y="2175195"/>
                </a:cubicBezTo>
                <a:cubicBezTo>
                  <a:pt x="411914" y="2297393"/>
                  <a:pt x="390784" y="2362302"/>
                  <a:pt x="277586" y="2452781"/>
                </a:cubicBezTo>
                <a:cubicBezTo>
                  <a:pt x="150093" y="2304295"/>
                  <a:pt x="103009" y="2302306"/>
                  <a:pt x="0" y="2175195"/>
                </a:cubicBezTo>
                <a:close/>
              </a:path>
            </a:pathLst>
          </a:custGeom>
          <a:gradFill flip="none" rotWithShape="1">
            <a:gsLst>
              <a:gs pos="0">
                <a:schemeClr val="accent5"/>
              </a:gs>
              <a:gs pos="100000">
                <a:schemeClr val="accent4"/>
              </a:gs>
            </a:gsLst>
            <a:lin ang="5400000" scaled="1"/>
            <a:tileRect/>
          </a:gradFill>
          <a:ln w="38100">
            <a:gradFill>
              <a:gsLst>
                <a:gs pos="0">
                  <a:schemeClr val="accent5">
                    <a:lumMod val="50000"/>
                  </a:schemeClr>
                </a:gs>
                <a:gs pos="100000">
                  <a:schemeClr val="accent4">
                    <a:lumMod val="50000"/>
                  </a:schemeClr>
                </a:gs>
              </a:gsLst>
              <a:lin ang="5400000" scaled="1"/>
            </a:gradFill>
            <a:extLst>
              <a:ext uri="{C807C97D-BFC1-408E-A445-0C87EB9F89A2}">
                <ask:lineSketchStyleProps xmlns:ask="http://schemas.microsoft.com/office/drawing/2018/sketchyshapes" sd="1219033472">
                  <a:prstGeom prst="down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81053DF-4095-71AE-3167-0E556049B6D3}"/>
              </a:ext>
            </a:extLst>
          </p:cNvPr>
          <p:cNvSpPr/>
          <p:nvPr/>
        </p:nvSpPr>
        <p:spPr>
          <a:xfrm rot="21172460">
            <a:off x="5634369" y="2659168"/>
            <a:ext cx="1025259" cy="2646878"/>
          </a:xfrm>
          <a:prstGeom prst="rect">
            <a:avLst/>
          </a:prstGeom>
          <a:noFill/>
          <a:ln w="38100">
            <a:noFill/>
          </a:ln>
        </p:spPr>
        <p:txBody>
          <a:bodyPr wrap="square" lIns="91440" tIns="45720" rIns="91440" bIns="45720">
            <a:spAutoFit/>
          </a:bodyPr>
          <a:lstStyle/>
          <a:p>
            <a:pPr algn="ctr"/>
            <a:r>
              <a:rPr lang="en-US" sz="16600" b="1" cap="none" spc="0" dirty="0">
                <a:ln w="57150">
                  <a:solidFill>
                    <a:schemeClr val="accent6">
                      <a:lumMod val="50000"/>
                      <a:alpha val="74000"/>
                    </a:schemeClr>
                  </a:solidFill>
                  <a:prstDash val="solid"/>
                </a:ln>
                <a:solidFill>
                  <a:schemeClr val="accent6">
                    <a:alpha val="52000"/>
                  </a:schemeClr>
                </a:solidFill>
                <a:effectLst>
                  <a:outerShdw blurRad="50800" dist="38100" dir="5400000" algn="t" rotWithShape="0">
                    <a:prstClr val="black">
                      <a:alpha val="40000"/>
                    </a:prstClr>
                  </a:outerShdw>
                </a:effectLst>
              </a:rPr>
              <a:t>?</a:t>
            </a:r>
          </a:p>
        </p:txBody>
      </p:sp>
    </p:spTree>
    <p:extLst>
      <p:ext uri="{BB962C8B-B14F-4D97-AF65-F5344CB8AC3E}">
        <p14:creationId xmlns:p14="http://schemas.microsoft.com/office/powerpoint/2010/main" val="3319773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C258C7E-224A-8267-74EF-6671D9102D50}"/>
              </a:ext>
            </a:extLst>
          </p:cNvPr>
          <p:cNvSpPr txBox="1">
            <a:spLocks/>
          </p:cNvSpPr>
          <p:nvPr/>
        </p:nvSpPr>
        <p:spPr>
          <a:xfrm>
            <a:off x="92279" y="-1"/>
            <a:ext cx="3674178" cy="994839"/>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r>
              <a:rPr lang="en-US" sz="3200" dirty="0" err="1">
                <a:solidFill>
                  <a:schemeClr val="accent4"/>
                </a:solidFill>
              </a:rPr>
              <a:t>Json</a:t>
            </a:r>
            <a:r>
              <a:rPr lang="en-US" sz="3200" dirty="0">
                <a:solidFill>
                  <a:schemeClr val="accent4"/>
                </a:solidFill>
              </a:rPr>
              <a:t> files</a:t>
            </a:r>
          </a:p>
        </p:txBody>
      </p:sp>
      <p:pic>
        <p:nvPicPr>
          <p:cNvPr id="6" name="Picture 5" descr="Shape&#10;&#10;Description automatically generated with medium confidence">
            <a:extLst>
              <a:ext uri="{FF2B5EF4-FFF2-40B4-BE49-F238E27FC236}">
                <a16:creationId xmlns:a16="http://schemas.microsoft.com/office/drawing/2014/main" id="{B07F0AD4-0CF8-D105-896D-4C20BD6C250B}"/>
              </a:ext>
            </a:extLst>
          </p:cNvPr>
          <p:cNvPicPr>
            <a:picLocks noChangeAspect="1"/>
          </p:cNvPicPr>
          <p:nvPr/>
        </p:nvPicPr>
        <p:blipFill>
          <a:blip r:embed="rId3">
            <a:duotone>
              <a:schemeClr val="accent4">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92280" y="6289739"/>
            <a:ext cx="2213175" cy="508172"/>
          </a:xfrm>
          <a:prstGeom prst="rect">
            <a:avLst/>
          </a:prstGeom>
        </p:spPr>
      </p:pic>
      <p:pic>
        <p:nvPicPr>
          <p:cNvPr id="7" name="Picture 6" descr="Text&#10;&#10;Description automatically generated">
            <a:extLst>
              <a:ext uri="{FF2B5EF4-FFF2-40B4-BE49-F238E27FC236}">
                <a16:creationId xmlns:a16="http://schemas.microsoft.com/office/drawing/2014/main" id="{88CC0DEB-F922-9D43-5299-04CCE50663E0}"/>
              </a:ext>
            </a:extLst>
          </p:cNvPr>
          <p:cNvPicPr>
            <a:picLocks noChangeAspect="1"/>
          </p:cNvPicPr>
          <p:nvPr/>
        </p:nvPicPr>
        <p:blipFill>
          <a:blip r:embed="rId4"/>
          <a:stretch>
            <a:fillRect/>
          </a:stretch>
        </p:blipFill>
        <p:spPr>
          <a:xfrm>
            <a:off x="3178628" y="467666"/>
            <a:ext cx="7445830" cy="6138037"/>
          </a:xfrm>
          <a:prstGeom prst="rect">
            <a:avLst/>
          </a:prstGeom>
          <a:effectLst>
            <a:softEdge rad="127000"/>
          </a:effectLst>
        </p:spPr>
      </p:pic>
    </p:spTree>
    <p:extLst>
      <p:ext uri="{BB962C8B-B14F-4D97-AF65-F5344CB8AC3E}">
        <p14:creationId xmlns:p14="http://schemas.microsoft.com/office/powerpoint/2010/main" val="3844886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Graphical user interface&#10;&#10;Description automatically generated with medium confidence">
            <a:extLst>
              <a:ext uri="{FF2B5EF4-FFF2-40B4-BE49-F238E27FC236}">
                <a16:creationId xmlns:a16="http://schemas.microsoft.com/office/drawing/2014/main" id="{970F449F-32E1-A0DD-43A8-F7F48A6897D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7581" y="6248400"/>
            <a:ext cx="2256904" cy="677673"/>
          </a:xfrm>
          <a:prstGeom prst="rect">
            <a:avLst/>
          </a:prstGeom>
        </p:spPr>
      </p:pic>
      <p:pic>
        <p:nvPicPr>
          <p:cNvPr id="3" name="Picture 2">
            <a:extLst>
              <a:ext uri="{FF2B5EF4-FFF2-40B4-BE49-F238E27FC236}">
                <a16:creationId xmlns:a16="http://schemas.microsoft.com/office/drawing/2014/main" id="{ED498B0B-B550-559F-CF06-8C4BCF0528C6}"/>
              </a:ext>
            </a:extLst>
          </p:cNvPr>
          <p:cNvPicPr>
            <a:picLocks noChangeAspect="1"/>
          </p:cNvPicPr>
          <p:nvPr/>
        </p:nvPicPr>
        <p:blipFill rotWithShape="1">
          <a:blip r:embed="rId4"/>
          <a:srcRect l="571" r="18319"/>
          <a:stretch/>
        </p:blipFill>
        <p:spPr>
          <a:xfrm>
            <a:off x="1860697" y="413724"/>
            <a:ext cx="6096000" cy="6030552"/>
          </a:xfrm>
          <a:prstGeom prst="rect">
            <a:avLst/>
          </a:prstGeom>
        </p:spPr>
      </p:pic>
      <p:sp>
        <p:nvSpPr>
          <p:cNvPr id="4" name="Title 1">
            <a:extLst>
              <a:ext uri="{FF2B5EF4-FFF2-40B4-BE49-F238E27FC236}">
                <a16:creationId xmlns:a16="http://schemas.microsoft.com/office/drawing/2014/main" id="{5D1C91B2-84AD-AE18-166D-267750D1DDB6}"/>
              </a:ext>
            </a:extLst>
          </p:cNvPr>
          <p:cNvSpPr txBox="1">
            <a:spLocks/>
          </p:cNvSpPr>
          <p:nvPr/>
        </p:nvSpPr>
        <p:spPr>
          <a:xfrm>
            <a:off x="8152535" y="110946"/>
            <a:ext cx="3857829" cy="1366979"/>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pPr algn="r"/>
            <a:r>
              <a:rPr lang="en-US" sz="2800" dirty="0">
                <a:solidFill>
                  <a:schemeClr val="accent4"/>
                </a:solidFill>
              </a:rPr>
              <a:t>NARS R Shiny data extraction tool</a:t>
            </a:r>
          </a:p>
        </p:txBody>
      </p:sp>
    </p:spTree>
    <p:extLst>
      <p:ext uri="{BB962C8B-B14F-4D97-AF65-F5344CB8AC3E}">
        <p14:creationId xmlns:p14="http://schemas.microsoft.com/office/powerpoint/2010/main" val="556709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Graphical user interface&#10;&#10;Description automatically generated with medium confidence">
            <a:extLst>
              <a:ext uri="{FF2B5EF4-FFF2-40B4-BE49-F238E27FC236}">
                <a16:creationId xmlns:a16="http://schemas.microsoft.com/office/drawing/2014/main" id="{970F449F-32E1-A0DD-43A8-F7F48A6897D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7581" y="6248400"/>
            <a:ext cx="2256904" cy="677673"/>
          </a:xfrm>
          <a:prstGeom prst="rect">
            <a:avLst/>
          </a:prstGeom>
        </p:spPr>
      </p:pic>
      <p:sp>
        <p:nvSpPr>
          <p:cNvPr id="4" name="Title 1">
            <a:extLst>
              <a:ext uri="{FF2B5EF4-FFF2-40B4-BE49-F238E27FC236}">
                <a16:creationId xmlns:a16="http://schemas.microsoft.com/office/drawing/2014/main" id="{5D1C91B2-84AD-AE18-166D-267750D1DDB6}"/>
              </a:ext>
            </a:extLst>
          </p:cNvPr>
          <p:cNvSpPr txBox="1">
            <a:spLocks/>
          </p:cNvSpPr>
          <p:nvPr/>
        </p:nvSpPr>
        <p:spPr>
          <a:xfrm>
            <a:off x="8152535" y="110946"/>
            <a:ext cx="3857829" cy="1366979"/>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pPr algn="r"/>
            <a:r>
              <a:rPr lang="en-US" sz="2800" dirty="0">
                <a:solidFill>
                  <a:schemeClr val="accent4"/>
                </a:solidFill>
              </a:rPr>
              <a:t>NARS R Shiny data extraction tool</a:t>
            </a:r>
          </a:p>
        </p:txBody>
      </p:sp>
      <p:pic>
        <p:nvPicPr>
          <p:cNvPr id="2" name="Picture 1" descr="Table, Excel&#10;&#10;Description automatically generated">
            <a:extLst>
              <a:ext uri="{FF2B5EF4-FFF2-40B4-BE49-F238E27FC236}">
                <a16:creationId xmlns:a16="http://schemas.microsoft.com/office/drawing/2014/main" id="{4AF6BBC9-1154-89D6-214C-796228F52F37}"/>
              </a:ext>
            </a:extLst>
          </p:cNvPr>
          <p:cNvPicPr>
            <a:picLocks noChangeAspect="1"/>
          </p:cNvPicPr>
          <p:nvPr/>
        </p:nvPicPr>
        <p:blipFill>
          <a:blip r:embed="rId4"/>
          <a:stretch>
            <a:fillRect/>
          </a:stretch>
        </p:blipFill>
        <p:spPr>
          <a:xfrm>
            <a:off x="0" y="0"/>
            <a:ext cx="8074639" cy="6076684"/>
          </a:xfrm>
          <a:prstGeom prst="rect">
            <a:avLst/>
          </a:prstGeom>
        </p:spPr>
      </p:pic>
    </p:spTree>
    <p:extLst>
      <p:ext uri="{BB962C8B-B14F-4D97-AF65-F5344CB8AC3E}">
        <p14:creationId xmlns:p14="http://schemas.microsoft.com/office/powerpoint/2010/main" val="1038521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57BA7-ED5E-E45C-E48D-05BA42BB2461}"/>
              </a:ext>
            </a:extLst>
          </p:cNvPr>
          <p:cNvSpPr>
            <a:spLocks noGrp="1"/>
          </p:cNvSpPr>
          <p:nvPr>
            <p:ph type="title"/>
          </p:nvPr>
        </p:nvSpPr>
        <p:spPr>
          <a:xfrm>
            <a:off x="548640" y="409575"/>
            <a:ext cx="10972800" cy="914400"/>
          </a:xfrm>
        </p:spPr>
        <p:txBody>
          <a:bodyPr/>
          <a:lstStyle/>
          <a:p>
            <a:r>
              <a:rPr lang="en-US" dirty="0">
                <a:solidFill>
                  <a:schemeClr val="accent4">
                    <a:lumMod val="75000"/>
                  </a:schemeClr>
                </a:solidFill>
              </a:rPr>
              <a:t>A Tale of Two Projects</a:t>
            </a:r>
            <a:br>
              <a:rPr lang="en-US" dirty="0">
                <a:solidFill>
                  <a:schemeClr val="accent4">
                    <a:lumMod val="75000"/>
                  </a:schemeClr>
                </a:solidFill>
              </a:rPr>
            </a:br>
            <a:r>
              <a:rPr lang="en-US" sz="2200" dirty="0">
                <a:solidFill>
                  <a:schemeClr val="accent3">
                    <a:lumMod val="75000"/>
                  </a:schemeClr>
                </a:solidFill>
              </a:rPr>
              <a:t>Made possible by Exchange Network Grants</a:t>
            </a:r>
          </a:p>
        </p:txBody>
      </p:sp>
      <p:pic>
        <p:nvPicPr>
          <p:cNvPr id="10" name="Picture 9" descr="A body of water with plants and rocks around it&#10;&#10;Description automatically generated with low confidence">
            <a:extLst>
              <a:ext uri="{FF2B5EF4-FFF2-40B4-BE49-F238E27FC236}">
                <a16:creationId xmlns:a16="http://schemas.microsoft.com/office/drawing/2014/main" id="{24E7AECE-3F3C-A988-1401-075AF8087AD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2777929"/>
            <a:ext cx="6096001" cy="4080071"/>
          </a:xfrm>
          <a:prstGeom prst="rect">
            <a:avLst/>
          </a:prstGeom>
        </p:spPr>
      </p:pic>
      <p:pic>
        <p:nvPicPr>
          <p:cNvPr id="14" name="Picture 13" descr="A pond with lily pads and trees&#10;&#10;Description automatically generated with low confidence">
            <a:extLst>
              <a:ext uri="{FF2B5EF4-FFF2-40B4-BE49-F238E27FC236}">
                <a16:creationId xmlns:a16="http://schemas.microsoft.com/office/drawing/2014/main" id="{31191B08-9759-8FC2-892F-A439F235467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096000" y="2790288"/>
            <a:ext cx="6096000" cy="4080590"/>
          </a:xfrm>
          <a:prstGeom prst="rect">
            <a:avLst/>
          </a:prstGeom>
        </p:spPr>
      </p:pic>
      <p:sp>
        <p:nvSpPr>
          <p:cNvPr id="3" name="Content Placeholder 2">
            <a:extLst>
              <a:ext uri="{FF2B5EF4-FFF2-40B4-BE49-F238E27FC236}">
                <a16:creationId xmlns:a16="http://schemas.microsoft.com/office/drawing/2014/main" id="{A577D40C-CAC9-B545-EABA-DB8CA245E35E}"/>
              </a:ext>
            </a:extLst>
          </p:cNvPr>
          <p:cNvSpPr>
            <a:spLocks noGrp="1"/>
          </p:cNvSpPr>
          <p:nvPr>
            <p:ph sz="half" idx="1"/>
          </p:nvPr>
        </p:nvSpPr>
        <p:spPr>
          <a:xfrm>
            <a:off x="1003723" y="1361555"/>
            <a:ext cx="2914227" cy="1454573"/>
          </a:xfrm>
        </p:spPr>
        <p:txBody>
          <a:bodyPr>
            <a:normAutofit/>
          </a:bodyPr>
          <a:lstStyle/>
          <a:p>
            <a:pPr marL="0" indent="0">
              <a:buNone/>
            </a:pPr>
            <a:r>
              <a:rPr lang="en-US" sz="2000" b="1" dirty="0">
                <a:solidFill>
                  <a:schemeClr val="accent2"/>
                </a:solidFill>
              </a:rPr>
              <a:t>NRSA</a:t>
            </a:r>
            <a:endParaRPr lang="en-US" sz="2400" b="1" dirty="0">
              <a:solidFill>
                <a:schemeClr val="accent2"/>
              </a:solidFill>
            </a:endParaRPr>
          </a:p>
          <a:p>
            <a:pPr>
              <a:buBlip>
                <a:blip r:embed="rId5"/>
              </a:buBlip>
            </a:pPr>
            <a:r>
              <a:rPr lang="en-US" sz="2000" dirty="0"/>
              <a:t>Developed first</a:t>
            </a:r>
          </a:p>
          <a:p>
            <a:pPr>
              <a:buBlip>
                <a:blip r:embed="rId5"/>
              </a:buBlip>
            </a:pPr>
            <a:r>
              <a:rPr lang="en-US" sz="2000" dirty="0"/>
              <a:t>Complete</a:t>
            </a:r>
          </a:p>
        </p:txBody>
      </p:sp>
      <p:sp>
        <p:nvSpPr>
          <p:cNvPr id="8" name="Content Placeholder 2">
            <a:extLst>
              <a:ext uri="{FF2B5EF4-FFF2-40B4-BE49-F238E27FC236}">
                <a16:creationId xmlns:a16="http://schemas.microsoft.com/office/drawing/2014/main" id="{5B376ACB-B89C-6BFE-AF8E-21E8E26A2CB3}"/>
              </a:ext>
            </a:extLst>
          </p:cNvPr>
          <p:cNvSpPr txBox="1">
            <a:spLocks/>
          </p:cNvSpPr>
          <p:nvPr/>
        </p:nvSpPr>
        <p:spPr>
          <a:xfrm>
            <a:off x="6903296" y="1316063"/>
            <a:ext cx="3388361" cy="1461346"/>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600"/>
              </a:spcBef>
              <a:buFont typeface="+mj-lt"/>
              <a:buAutoNum type="arabicPeriod"/>
              <a:defRPr sz="1800" kern="1200">
                <a:solidFill>
                  <a:schemeClr val="tx1">
                    <a:lumMod val="75000"/>
                    <a:lumOff val="25000"/>
                  </a:schemeClr>
                </a:solidFill>
                <a:latin typeface="+mn-lt"/>
                <a:ea typeface="+mn-ea"/>
                <a:cs typeface="+mn-cs"/>
              </a:defRPr>
            </a:lvl1pPr>
            <a:lvl2pPr marL="1097280" indent="-512064" algn="l" defTabSz="914400" rtl="0" eaLnBrk="1" latinLnBrk="0" hangingPunct="1">
              <a:lnSpc>
                <a:spcPct val="90000"/>
              </a:lnSpc>
              <a:spcBef>
                <a:spcPts val="500"/>
              </a:spcBef>
              <a:buFont typeface="+mj-lt"/>
              <a:buAutoNum type="alphaLcPeriod"/>
              <a:defRPr sz="1600" kern="1200">
                <a:solidFill>
                  <a:schemeClr val="tx1">
                    <a:lumMod val="75000"/>
                    <a:lumOff val="25000"/>
                  </a:schemeClr>
                </a:solidFill>
                <a:latin typeface="+mn-lt"/>
                <a:ea typeface="+mn-ea"/>
                <a:cs typeface="+mn-cs"/>
              </a:defRPr>
            </a:lvl2pPr>
            <a:lvl3pPr marL="1609344" indent="-512064" algn="l" defTabSz="914400" rtl="0" eaLnBrk="1" latinLnBrk="0" hangingPunct="1">
              <a:lnSpc>
                <a:spcPct val="90000"/>
              </a:lnSpc>
              <a:spcBef>
                <a:spcPts val="500"/>
              </a:spcBef>
              <a:buFont typeface="+mj-lt"/>
              <a:buAutoNum type="arabicParenR"/>
              <a:defRPr sz="1400" kern="1200">
                <a:solidFill>
                  <a:schemeClr val="tx1">
                    <a:lumMod val="75000"/>
                    <a:lumOff val="25000"/>
                  </a:schemeClr>
                </a:solidFill>
                <a:latin typeface="+mn-lt"/>
                <a:ea typeface="+mn-ea"/>
                <a:cs typeface="+mn-cs"/>
              </a:defRPr>
            </a:lvl3pPr>
            <a:lvl4pPr marL="2212848" indent="-512064" algn="l" defTabSz="914400" rtl="0" eaLnBrk="1" latinLnBrk="0" hangingPunct="1">
              <a:lnSpc>
                <a:spcPct val="90000"/>
              </a:lnSpc>
              <a:spcBef>
                <a:spcPts val="500"/>
              </a:spcBef>
              <a:buFont typeface="+mj-lt"/>
              <a:buAutoNum type="alphaLcParenR"/>
              <a:defRPr sz="1200" kern="1200">
                <a:solidFill>
                  <a:schemeClr val="tx1">
                    <a:lumMod val="75000"/>
                    <a:lumOff val="25000"/>
                  </a:schemeClr>
                </a:solidFill>
                <a:latin typeface="+mn-lt"/>
                <a:ea typeface="+mn-ea"/>
                <a:cs typeface="+mn-cs"/>
              </a:defRPr>
            </a:lvl4pPr>
            <a:lvl5pPr marL="2724912" indent="-512064"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j-lt"/>
              <a:buNone/>
            </a:pPr>
            <a:r>
              <a:rPr lang="en-US" sz="2000" b="1" dirty="0">
                <a:solidFill>
                  <a:schemeClr val="accent1"/>
                </a:solidFill>
              </a:rPr>
              <a:t>NLA</a:t>
            </a:r>
            <a:endParaRPr lang="en-US" sz="2400" b="1" dirty="0">
              <a:solidFill>
                <a:schemeClr val="accent1"/>
              </a:solidFill>
            </a:endParaRPr>
          </a:p>
          <a:p>
            <a:pPr>
              <a:buBlip>
                <a:blip r:embed="rId6"/>
              </a:buBlip>
            </a:pPr>
            <a:r>
              <a:rPr lang="en-US" sz="2000" dirty="0"/>
              <a:t>Developed second</a:t>
            </a:r>
          </a:p>
          <a:p>
            <a:pPr>
              <a:buBlip>
                <a:blip r:embed="rId6"/>
              </a:buBlip>
            </a:pPr>
            <a:r>
              <a:rPr lang="en-US" sz="2000" dirty="0"/>
              <a:t>Wrapping up</a:t>
            </a:r>
          </a:p>
        </p:txBody>
      </p:sp>
      <p:pic>
        <p:nvPicPr>
          <p:cNvPr id="16" name="Picture 15" descr="Text&#10;&#10;Description automatically generated with medium confidence">
            <a:extLst>
              <a:ext uri="{FF2B5EF4-FFF2-40B4-BE49-F238E27FC236}">
                <a16:creationId xmlns:a16="http://schemas.microsoft.com/office/drawing/2014/main" id="{EF316999-F3EC-3B9C-2D57-81FAADF3FD05}"/>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9202209" y="6189133"/>
            <a:ext cx="2989792" cy="668867"/>
          </a:xfrm>
          <a:prstGeom prst="rect">
            <a:avLst/>
          </a:prstGeom>
        </p:spPr>
      </p:pic>
    </p:spTree>
    <p:extLst>
      <p:ext uri="{BB962C8B-B14F-4D97-AF65-F5344CB8AC3E}">
        <p14:creationId xmlns:p14="http://schemas.microsoft.com/office/powerpoint/2010/main" val="3344742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Graphical user interface&#10;&#10;Description automatically generated with medium confidence">
            <a:extLst>
              <a:ext uri="{FF2B5EF4-FFF2-40B4-BE49-F238E27FC236}">
                <a16:creationId xmlns:a16="http://schemas.microsoft.com/office/drawing/2014/main" id="{970F449F-32E1-A0DD-43A8-F7F48A6897D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7581" y="6248400"/>
            <a:ext cx="2256904" cy="677673"/>
          </a:xfrm>
          <a:prstGeom prst="rect">
            <a:avLst/>
          </a:prstGeom>
        </p:spPr>
      </p:pic>
      <p:sp>
        <p:nvSpPr>
          <p:cNvPr id="4" name="Title 1">
            <a:extLst>
              <a:ext uri="{FF2B5EF4-FFF2-40B4-BE49-F238E27FC236}">
                <a16:creationId xmlns:a16="http://schemas.microsoft.com/office/drawing/2014/main" id="{5D1C91B2-84AD-AE18-166D-267750D1DDB6}"/>
              </a:ext>
            </a:extLst>
          </p:cNvPr>
          <p:cNvSpPr txBox="1">
            <a:spLocks/>
          </p:cNvSpPr>
          <p:nvPr/>
        </p:nvSpPr>
        <p:spPr>
          <a:xfrm>
            <a:off x="8152535" y="110946"/>
            <a:ext cx="3857829" cy="1366979"/>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pPr algn="r"/>
            <a:r>
              <a:rPr lang="en-US" sz="2800" dirty="0">
                <a:solidFill>
                  <a:schemeClr val="accent4"/>
                </a:solidFill>
              </a:rPr>
              <a:t>NARS R Shiny data extraction tool</a:t>
            </a:r>
          </a:p>
        </p:txBody>
      </p:sp>
      <p:pic>
        <p:nvPicPr>
          <p:cNvPr id="3" name="Picture 2" descr="Table&#10;&#10;Description automatically generated">
            <a:extLst>
              <a:ext uri="{FF2B5EF4-FFF2-40B4-BE49-F238E27FC236}">
                <a16:creationId xmlns:a16="http://schemas.microsoft.com/office/drawing/2014/main" id="{17D91A87-8953-7C24-75A0-40305386939D}"/>
              </a:ext>
            </a:extLst>
          </p:cNvPr>
          <p:cNvPicPr>
            <a:picLocks noChangeAspect="1"/>
          </p:cNvPicPr>
          <p:nvPr/>
        </p:nvPicPr>
        <p:blipFill>
          <a:blip r:embed="rId4"/>
          <a:stretch>
            <a:fillRect/>
          </a:stretch>
        </p:blipFill>
        <p:spPr>
          <a:xfrm>
            <a:off x="0" y="0"/>
            <a:ext cx="7634748" cy="6154292"/>
          </a:xfrm>
          <a:prstGeom prst="rect">
            <a:avLst/>
          </a:prstGeom>
        </p:spPr>
      </p:pic>
    </p:spTree>
    <p:extLst>
      <p:ext uri="{BB962C8B-B14F-4D97-AF65-F5344CB8AC3E}">
        <p14:creationId xmlns:p14="http://schemas.microsoft.com/office/powerpoint/2010/main" val="1356729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5FA0EAC-CD16-F48A-3C53-819363AB6B45}"/>
              </a:ext>
            </a:extLst>
          </p:cNvPr>
          <p:cNvCxnSpPr>
            <a:cxnSpLocks/>
          </p:cNvCxnSpPr>
          <p:nvPr/>
        </p:nvCxnSpPr>
        <p:spPr>
          <a:xfrm flipH="1">
            <a:off x="4592308" y="0"/>
            <a:ext cx="40252" cy="6858000"/>
          </a:xfrm>
          <a:prstGeom prst="line">
            <a:avLst/>
          </a:prstGeom>
          <a:ln w="19050">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pic>
        <p:nvPicPr>
          <p:cNvPr id="5" name="Picture 4" descr="Shape&#10;&#10;Description automatically generated with medium confidence">
            <a:extLst>
              <a:ext uri="{FF2B5EF4-FFF2-40B4-BE49-F238E27FC236}">
                <a16:creationId xmlns:a16="http://schemas.microsoft.com/office/drawing/2014/main" id="{FD769CC7-C2A4-A83A-07DE-8670E5AD085E}"/>
              </a:ext>
            </a:extLst>
          </p:cNvPr>
          <p:cNvPicPr>
            <a:picLocks noChangeAspect="1"/>
          </p:cNvPicPr>
          <p:nvPr/>
        </p:nvPicPr>
        <p:blipFill>
          <a:blip r:embed="rId3">
            <a:duotone>
              <a:schemeClr val="accent4">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92280" y="6289739"/>
            <a:ext cx="2213175" cy="508172"/>
          </a:xfrm>
          <a:prstGeom prst="rect">
            <a:avLst/>
          </a:prstGeom>
        </p:spPr>
      </p:pic>
      <p:sp>
        <p:nvSpPr>
          <p:cNvPr id="6" name="Rectangle 5">
            <a:extLst>
              <a:ext uri="{FF2B5EF4-FFF2-40B4-BE49-F238E27FC236}">
                <a16:creationId xmlns:a16="http://schemas.microsoft.com/office/drawing/2014/main" id="{30938E71-ABD5-1822-6F94-A3D74854AD06}"/>
              </a:ext>
            </a:extLst>
          </p:cNvPr>
          <p:cNvSpPr/>
          <p:nvPr/>
        </p:nvSpPr>
        <p:spPr>
          <a:xfrm>
            <a:off x="3565451" y="5109526"/>
            <a:ext cx="2137144" cy="1180213"/>
          </a:xfrm>
          <a:custGeom>
            <a:avLst/>
            <a:gdLst>
              <a:gd name="connsiteX0" fmla="*/ 0 w 2137144"/>
              <a:gd name="connsiteY0" fmla="*/ 0 h 1180213"/>
              <a:gd name="connsiteX1" fmla="*/ 512915 w 2137144"/>
              <a:gd name="connsiteY1" fmla="*/ 0 h 1180213"/>
              <a:gd name="connsiteX2" fmla="*/ 1047201 w 2137144"/>
              <a:gd name="connsiteY2" fmla="*/ 0 h 1180213"/>
              <a:gd name="connsiteX3" fmla="*/ 1517372 w 2137144"/>
              <a:gd name="connsiteY3" fmla="*/ 0 h 1180213"/>
              <a:gd name="connsiteX4" fmla="*/ 2137144 w 2137144"/>
              <a:gd name="connsiteY4" fmla="*/ 0 h 1180213"/>
              <a:gd name="connsiteX5" fmla="*/ 2137144 w 2137144"/>
              <a:gd name="connsiteY5" fmla="*/ 566502 h 1180213"/>
              <a:gd name="connsiteX6" fmla="*/ 2137144 w 2137144"/>
              <a:gd name="connsiteY6" fmla="*/ 1180213 h 1180213"/>
              <a:gd name="connsiteX7" fmla="*/ 1602858 w 2137144"/>
              <a:gd name="connsiteY7" fmla="*/ 1180213 h 1180213"/>
              <a:gd name="connsiteX8" fmla="*/ 1111315 w 2137144"/>
              <a:gd name="connsiteY8" fmla="*/ 1180213 h 1180213"/>
              <a:gd name="connsiteX9" fmla="*/ 534286 w 2137144"/>
              <a:gd name="connsiteY9" fmla="*/ 1180213 h 1180213"/>
              <a:gd name="connsiteX10" fmla="*/ 0 w 2137144"/>
              <a:gd name="connsiteY10" fmla="*/ 1180213 h 1180213"/>
              <a:gd name="connsiteX11" fmla="*/ 0 w 2137144"/>
              <a:gd name="connsiteY11" fmla="*/ 613711 h 1180213"/>
              <a:gd name="connsiteX12" fmla="*/ 0 w 2137144"/>
              <a:gd name="connsiteY12" fmla="*/ 0 h 118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7144" h="1180213" fill="none" extrusionOk="0">
                <a:moveTo>
                  <a:pt x="0" y="0"/>
                </a:moveTo>
                <a:cubicBezTo>
                  <a:pt x="176501" y="-23119"/>
                  <a:pt x="294491" y="-3282"/>
                  <a:pt x="512915" y="0"/>
                </a:cubicBezTo>
                <a:cubicBezTo>
                  <a:pt x="731339" y="3282"/>
                  <a:pt x="871345" y="26069"/>
                  <a:pt x="1047201" y="0"/>
                </a:cubicBezTo>
                <a:cubicBezTo>
                  <a:pt x="1223057" y="-26069"/>
                  <a:pt x="1371583" y="-1283"/>
                  <a:pt x="1517372" y="0"/>
                </a:cubicBezTo>
                <a:cubicBezTo>
                  <a:pt x="1663161" y="1283"/>
                  <a:pt x="1933364" y="-22120"/>
                  <a:pt x="2137144" y="0"/>
                </a:cubicBezTo>
                <a:cubicBezTo>
                  <a:pt x="2111696" y="267815"/>
                  <a:pt x="2117982" y="372515"/>
                  <a:pt x="2137144" y="566502"/>
                </a:cubicBezTo>
                <a:cubicBezTo>
                  <a:pt x="2156306" y="760489"/>
                  <a:pt x="2149339" y="1056122"/>
                  <a:pt x="2137144" y="1180213"/>
                </a:cubicBezTo>
                <a:cubicBezTo>
                  <a:pt x="1952996" y="1187906"/>
                  <a:pt x="1799946" y="1195584"/>
                  <a:pt x="1602858" y="1180213"/>
                </a:cubicBezTo>
                <a:cubicBezTo>
                  <a:pt x="1405770" y="1164842"/>
                  <a:pt x="1252300" y="1168706"/>
                  <a:pt x="1111315" y="1180213"/>
                </a:cubicBezTo>
                <a:cubicBezTo>
                  <a:pt x="970330" y="1191720"/>
                  <a:pt x="753773" y="1170888"/>
                  <a:pt x="534286" y="1180213"/>
                </a:cubicBezTo>
                <a:cubicBezTo>
                  <a:pt x="314799" y="1189538"/>
                  <a:pt x="178180" y="1175878"/>
                  <a:pt x="0" y="1180213"/>
                </a:cubicBezTo>
                <a:cubicBezTo>
                  <a:pt x="-25432" y="985533"/>
                  <a:pt x="3607" y="890158"/>
                  <a:pt x="0" y="613711"/>
                </a:cubicBezTo>
                <a:cubicBezTo>
                  <a:pt x="-3607" y="337264"/>
                  <a:pt x="19046" y="200133"/>
                  <a:pt x="0" y="0"/>
                </a:cubicBezTo>
                <a:close/>
              </a:path>
              <a:path w="2137144" h="1180213" stroke="0" extrusionOk="0">
                <a:moveTo>
                  <a:pt x="0" y="0"/>
                </a:moveTo>
                <a:cubicBezTo>
                  <a:pt x="196582" y="-10920"/>
                  <a:pt x="375644" y="-14089"/>
                  <a:pt x="534286" y="0"/>
                </a:cubicBezTo>
                <a:cubicBezTo>
                  <a:pt x="692928" y="14089"/>
                  <a:pt x="907949" y="25467"/>
                  <a:pt x="1089943" y="0"/>
                </a:cubicBezTo>
                <a:cubicBezTo>
                  <a:pt x="1271937" y="-25467"/>
                  <a:pt x="1411038" y="-4997"/>
                  <a:pt x="1560115" y="0"/>
                </a:cubicBezTo>
                <a:cubicBezTo>
                  <a:pt x="1709192" y="4997"/>
                  <a:pt x="2008367" y="-428"/>
                  <a:pt x="2137144" y="0"/>
                </a:cubicBezTo>
                <a:cubicBezTo>
                  <a:pt x="2114684" y="258726"/>
                  <a:pt x="2155803" y="421066"/>
                  <a:pt x="2137144" y="554700"/>
                </a:cubicBezTo>
                <a:cubicBezTo>
                  <a:pt x="2118485" y="688334"/>
                  <a:pt x="2162957" y="1016514"/>
                  <a:pt x="2137144" y="1180213"/>
                </a:cubicBezTo>
                <a:cubicBezTo>
                  <a:pt x="1968233" y="1194247"/>
                  <a:pt x="1871135" y="1163984"/>
                  <a:pt x="1666972" y="1180213"/>
                </a:cubicBezTo>
                <a:cubicBezTo>
                  <a:pt x="1462809" y="1196442"/>
                  <a:pt x="1290636" y="1190571"/>
                  <a:pt x="1132686" y="1180213"/>
                </a:cubicBezTo>
                <a:cubicBezTo>
                  <a:pt x="974736" y="1169855"/>
                  <a:pt x="779685" y="1168202"/>
                  <a:pt x="555657" y="1180213"/>
                </a:cubicBezTo>
                <a:cubicBezTo>
                  <a:pt x="331629" y="1192224"/>
                  <a:pt x="262813" y="1167801"/>
                  <a:pt x="0" y="1180213"/>
                </a:cubicBezTo>
                <a:cubicBezTo>
                  <a:pt x="13360" y="903090"/>
                  <a:pt x="-8448" y="807167"/>
                  <a:pt x="0" y="613711"/>
                </a:cubicBezTo>
                <a:cubicBezTo>
                  <a:pt x="8448" y="420255"/>
                  <a:pt x="-11218" y="215964"/>
                  <a:pt x="0" y="0"/>
                </a:cubicBezTo>
                <a:close/>
              </a:path>
            </a:pathLst>
          </a:custGeom>
          <a:solidFill>
            <a:schemeClr val="accent4">
              <a:alpha val="96000"/>
            </a:schemeClr>
          </a:solidFill>
          <a:ln w="38100">
            <a:solidFill>
              <a:schemeClr val="accent4">
                <a:lumMod val="50000"/>
              </a:schemeClr>
            </a:solidFill>
            <a:extLst>
              <a:ext uri="{C807C97D-BFC1-408E-A445-0C87EB9F89A2}">
                <ask:lineSketchStyleProps xmlns:ask="http://schemas.microsoft.com/office/drawing/2018/sketchyshapes" sd="1796175556">
                  <a:prstGeom prst="rect">
                    <a:avLst/>
                  </a:pr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OWRB Database</a:t>
            </a:r>
          </a:p>
        </p:txBody>
      </p:sp>
      <p:sp>
        <p:nvSpPr>
          <p:cNvPr id="7" name="Rectangle 6">
            <a:extLst>
              <a:ext uri="{FF2B5EF4-FFF2-40B4-BE49-F238E27FC236}">
                <a16:creationId xmlns:a16="http://schemas.microsoft.com/office/drawing/2014/main" id="{01CC26BC-52A9-2D59-79D2-340F27AF1686}"/>
              </a:ext>
            </a:extLst>
          </p:cNvPr>
          <p:cNvSpPr/>
          <p:nvPr/>
        </p:nvSpPr>
        <p:spPr>
          <a:xfrm>
            <a:off x="1024269" y="3526464"/>
            <a:ext cx="2137144" cy="1180213"/>
          </a:xfrm>
          <a:custGeom>
            <a:avLst/>
            <a:gdLst>
              <a:gd name="connsiteX0" fmla="*/ 0 w 2137144"/>
              <a:gd name="connsiteY0" fmla="*/ 0 h 1180213"/>
              <a:gd name="connsiteX1" fmla="*/ 512915 w 2137144"/>
              <a:gd name="connsiteY1" fmla="*/ 0 h 1180213"/>
              <a:gd name="connsiteX2" fmla="*/ 1047201 w 2137144"/>
              <a:gd name="connsiteY2" fmla="*/ 0 h 1180213"/>
              <a:gd name="connsiteX3" fmla="*/ 1517372 w 2137144"/>
              <a:gd name="connsiteY3" fmla="*/ 0 h 1180213"/>
              <a:gd name="connsiteX4" fmla="*/ 2137144 w 2137144"/>
              <a:gd name="connsiteY4" fmla="*/ 0 h 1180213"/>
              <a:gd name="connsiteX5" fmla="*/ 2137144 w 2137144"/>
              <a:gd name="connsiteY5" fmla="*/ 566502 h 1180213"/>
              <a:gd name="connsiteX6" fmla="*/ 2137144 w 2137144"/>
              <a:gd name="connsiteY6" fmla="*/ 1180213 h 1180213"/>
              <a:gd name="connsiteX7" fmla="*/ 1602858 w 2137144"/>
              <a:gd name="connsiteY7" fmla="*/ 1180213 h 1180213"/>
              <a:gd name="connsiteX8" fmla="*/ 1111315 w 2137144"/>
              <a:gd name="connsiteY8" fmla="*/ 1180213 h 1180213"/>
              <a:gd name="connsiteX9" fmla="*/ 534286 w 2137144"/>
              <a:gd name="connsiteY9" fmla="*/ 1180213 h 1180213"/>
              <a:gd name="connsiteX10" fmla="*/ 0 w 2137144"/>
              <a:gd name="connsiteY10" fmla="*/ 1180213 h 1180213"/>
              <a:gd name="connsiteX11" fmla="*/ 0 w 2137144"/>
              <a:gd name="connsiteY11" fmla="*/ 613711 h 1180213"/>
              <a:gd name="connsiteX12" fmla="*/ 0 w 2137144"/>
              <a:gd name="connsiteY12" fmla="*/ 0 h 118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7144" h="1180213" fill="none" extrusionOk="0">
                <a:moveTo>
                  <a:pt x="0" y="0"/>
                </a:moveTo>
                <a:cubicBezTo>
                  <a:pt x="176501" y="-23119"/>
                  <a:pt x="294491" y="-3282"/>
                  <a:pt x="512915" y="0"/>
                </a:cubicBezTo>
                <a:cubicBezTo>
                  <a:pt x="731339" y="3282"/>
                  <a:pt x="871345" y="26069"/>
                  <a:pt x="1047201" y="0"/>
                </a:cubicBezTo>
                <a:cubicBezTo>
                  <a:pt x="1223057" y="-26069"/>
                  <a:pt x="1371583" y="-1283"/>
                  <a:pt x="1517372" y="0"/>
                </a:cubicBezTo>
                <a:cubicBezTo>
                  <a:pt x="1663161" y="1283"/>
                  <a:pt x="1933364" y="-22120"/>
                  <a:pt x="2137144" y="0"/>
                </a:cubicBezTo>
                <a:cubicBezTo>
                  <a:pt x="2111696" y="267815"/>
                  <a:pt x="2117982" y="372515"/>
                  <a:pt x="2137144" y="566502"/>
                </a:cubicBezTo>
                <a:cubicBezTo>
                  <a:pt x="2156306" y="760489"/>
                  <a:pt x="2149339" y="1056122"/>
                  <a:pt x="2137144" y="1180213"/>
                </a:cubicBezTo>
                <a:cubicBezTo>
                  <a:pt x="1952996" y="1187906"/>
                  <a:pt x="1799946" y="1195584"/>
                  <a:pt x="1602858" y="1180213"/>
                </a:cubicBezTo>
                <a:cubicBezTo>
                  <a:pt x="1405770" y="1164842"/>
                  <a:pt x="1252300" y="1168706"/>
                  <a:pt x="1111315" y="1180213"/>
                </a:cubicBezTo>
                <a:cubicBezTo>
                  <a:pt x="970330" y="1191720"/>
                  <a:pt x="753773" y="1170888"/>
                  <a:pt x="534286" y="1180213"/>
                </a:cubicBezTo>
                <a:cubicBezTo>
                  <a:pt x="314799" y="1189538"/>
                  <a:pt x="178180" y="1175878"/>
                  <a:pt x="0" y="1180213"/>
                </a:cubicBezTo>
                <a:cubicBezTo>
                  <a:pt x="-25432" y="985533"/>
                  <a:pt x="3607" y="890158"/>
                  <a:pt x="0" y="613711"/>
                </a:cubicBezTo>
                <a:cubicBezTo>
                  <a:pt x="-3607" y="337264"/>
                  <a:pt x="19046" y="200133"/>
                  <a:pt x="0" y="0"/>
                </a:cubicBezTo>
                <a:close/>
              </a:path>
              <a:path w="2137144" h="1180213" stroke="0" extrusionOk="0">
                <a:moveTo>
                  <a:pt x="0" y="0"/>
                </a:moveTo>
                <a:cubicBezTo>
                  <a:pt x="196582" y="-10920"/>
                  <a:pt x="375644" y="-14089"/>
                  <a:pt x="534286" y="0"/>
                </a:cubicBezTo>
                <a:cubicBezTo>
                  <a:pt x="692928" y="14089"/>
                  <a:pt x="907949" y="25467"/>
                  <a:pt x="1089943" y="0"/>
                </a:cubicBezTo>
                <a:cubicBezTo>
                  <a:pt x="1271937" y="-25467"/>
                  <a:pt x="1411038" y="-4997"/>
                  <a:pt x="1560115" y="0"/>
                </a:cubicBezTo>
                <a:cubicBezTo>
                  <a:pt x="1709192" y="4997"/>
                  <a:pt x="2008367" y="-428"/>
                  <a:pt x="2137144" y="0"/>
                </a:cubicBezTo>
                <a:cubicBezTo>
                  <a:pt x="2114684" y="258726"/>
                  <a:pt x="2155803" y="421066"/>
                  <a:pt x="2137144" y="554700"/>
                </a:cubicBezTo>
                <a:cubicBezTo>
                  <a:pt x="2118485" y="688334"/>
                  <a:pt x="2162957" y="1016514"/>
                  <a:pt x="2137144" y="1180213"/>
                </a:cubicBezTo>
                <a:cubicBezTo>
                  <a:pt x="1968233" y="1194247"/>
                  <a:pt x="1871135" y="1163984"/>
                  <a:pt x="1666972" y="1180213"/>
                </a:cubicBezTo>
                <a:cubicBezTo>
                  <a:pt x="1462809" y="1196442"/>
                  <a:pt x="1290636" y="1190571"/>
                  <a:pt x="1132686" y="1180213"/>
                </a:cubicBezTo>
                <a:cubicBezTo>
                  <a:pt x="974736" y="1169855"/>
                  <a:pt x="779685" y="1168202"/>
                  <a:pt x="555657" y="1180213"/>
                </a:cubicBezTo>
                <a:cubicBezTo>
                  <a:pt x="331629" y="1192224"/>
                  <a:pt x="262813" y="1167801"/>
                  <a:pt x="0" y="1180213"/>
                </a:cubicBezTo>
                <a:cubicBezTo>
                  <a:pt x="13360" y="903090"/>
                  <a:pt x="-8448" y="807167"/>
                  <a:pt x="0" y="613711"/>
                </a:cubicBezTo>
                <a:cubicBezTo>
                  <a:pt x="8448" y="420255"/>
                  <a:pt x="-11218" y="215964"/>
                  <a:pt x="0" y="0"/>
                </a:cubicBezTo>
                <a:close/>
              </a:path>
            </a:pathLst>
          </a:custGeom>
          <a:solidFill>
            <a:schemeClr val="accent1"/>
          </a:solidFill>
          <a:ln w="38100">
            <a:solidFill>
              <a:schemeClr val="accent1">
                <a:lumMod val="50000"/>
              </a:schemeClr>
            </a:solidFill>
            <a:extLst>
              <a:ext uri="{C807C97D-BFC1-408E-A445-0C87EB9F89A2}">
                <ask:lineSketchStyleProps xmlns:ask="http://schemas.microsoft.com/office/drawing/2018/sketchyshapes" sd="1796175556">
                  <a:prstGeom prst="rect">
                    <a:avLst/>
                  </a:pr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JSON Files</a:t>
            </a:r>
          </a:p>
        </p:txBody>
      </p:sp>
      <p:sp>
        <p:nvSpPr>
          <p:cNvPr id="8" name="Rectangle 7">
            <a:extLst>
              <a:ext uri="{FF2B5EF4-FFF2-40B4-BE49-F238E27FC236}">
                <a16:creationId xmlns:a16="http://schemas.microsoft.com/office/drawing/2014/main" id="{AFD3F57D-0B23-A8AE-D62A-26F0D6521374}"/>
              </a:ext>
            </a:extLst>
          </p:cNvPr>
          <p:cNvSpPr/>
          <p:nvPr/>
        </p:nvSpPr>
        <p:spPr>
          <a:xfrm>
            <a:off x="5932966" y="3526464"/>
            <a:ext cx="2137144" cy="1180213"/>
          </a:xfrm>
          <a:custGeom>
            <a:avLst/>
            <a:gdLst>
              <a:gd name="connsiteX0" fmla="*/ 0 w 2137144"/>
              <a:gd name="connsiteY0" fmla="*/ 0 h 1180213"/>
              <a:gd name="connsiteX1" fmla="*/ 512915 w 2137144"/>
              <a:gd name="connsiteY1" fmla="*/ 0 h 1180213"/>
              <a:gd name="connsiteX2" fmla="*/ 1047201 w 2137144"/>
              <a:gd name="connsiteY2" fmla="*/ 0 h 1180213"/>
              <a:gd name="connsiteX3" fmla="*/ 1517372 w 2137144"/>
              <a:gd name="connsiteY3" fmla="*/ 0 h 1180213"/>
              <a:gd name="connsiteX4" fmla="*/ 2137144 w 2137144"/>
              <a:gd name="connsiteY4" fmla="*/ 0 h 1180213"/>
              <a:gd name="connsiteX5" fmla="*/ 2137144 w 2137144"/>
              <a:gd name="connsiteY5" fmla="*/ 566502 h 1180213"/>
              <a:gd name="connsiteX6" fmla="*/ 2137144 w 2137144"/>
              <a:gd name="connsiteY6" fmla="*/ 1180213 h 1180213"/>
              <a:gd name="connsiteX7" fmla="*/ 1602858 w 2137144"/>
              <a:gd name="connsiteY7" fmla="*/ 1180213 h 1180213"/>
              <a:gd name="connsiteX8" fmla="*/ 1111315 w 2137144"/>
              <a:gd name="connsiteY8" fmla="*/ 1180213 h 1180213"/>
              <a:gd name="connsiteX9" fmla="*/ 534286 w 2137144"/>
              <a:gd name="connsiteY9" fmla="*/ 1180213 h 1180213"/>
              <a:gd name="connsiteX10" fmla="*/ 0 w 2137144"/>
              <a:gd name="connsiteY10" fmla="*/ 1180213 h 1180213"/>
              <a:gd name="connsiteX11" fmla="*/ 0 w 2137144"/>
              <a:gd name="connsiteY11" fmla="*/ 613711 h 1180213"/>
              <a:gd name="connsiteX12" fmla="*/ 0 w 2137144"/>
              <a:gd name="connsiteY12" fmla="*/ 0 h 118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7144" h="1180213" fill="none" extrusionOk="0">
                <a:moveTo>
                  <a:pt x="0" y="0"/>
                </a:moveTo>
                <a:cubicBezTo>
                  <a:pt x="176501" y="-23119"/>
                  <a:pt x="294491" y="-3282"/>
                  <a:pt x="512915" y="0"/>
                </a:cubicBezTo>
                <a:cubicBezTo>
                  <a:pt x="731339" y="3282"/>
                  <a:pt x="871345" y="26069"/>
                  <a:pt x="1047201" y="0"/>
                </a:cubicBezTo>
                <a:cubicBezTo>
                  <a:pt x="1223057" y="-26069"/>
                  <a:pt x="1371583" y="-1283"/>
                  <a:pt x="1517372" y="0"/>
                </a:cubicBezTo>
                <a:cubicBezTo>
                  <a:pt x="1663161" y="1283"/>
                  <a:pt x="1933364" y="-22120"/>
                  <a:pt x="2137144" y="0"/>
                </a:cubicBezTo>
                <a:cubicBezTo>
                  <a:pt x="2111696" y="267815"/>
                  <a:pt x="2117982" y="372515"/>
                  <a:pt x="2137144" y="566502"/>
                </a:cubicBezTo>
                <a:cubicBezTo>
                  <a:pt x="2156306" y="760489"/>
                  <a:pt x="2149339" y="1056122"/>
                  <a:pt x="2137144" y="1180213"/>
                </a:cubicBezTo>
                <a:cubicBezTo>
                  <a:pt x="1952996" y="1187906"/>
                  <a:pt x="1799946" y="1195584"/>
                  <a:pt x="1602858" y="1180213"/>
                </a:cubicBezTo>
                <a:cubicBezTo>
                  <a:pt x="1405770" y="1164842"/>
                  <a:pt x="1252300" y="1168706"/>
                  <a:pt x="1111315" y="1180213"/>
                </a:cubicBezTo>
                <a:cubicBezTo>
                  <a:pt x="970330" y="1191720"/>
                  <a:pt x="753773" y="1170888"/>
                  <a:pt x="534286" y="1180213"/>
                </a:cubicBezTo>
                <a:cubicBezTo>
                  <a:pt x="314799" y="1189538"/>
                  <a:pt x="178180" y="1175878"/>
                  <a:pt x="0" y="1180213"/>
                </a:cubicBezTo>
                <a:cubicBezTo>
                  <a:pt x="-25432" y="985533"/>
                  <a:pt x="3607" y="890158"/>
                  <a:pt x="0" y="613711"/>
                </a:cubicBezTo>
                <a:cubicBezTo>
                  <a:pt x="-3607" y="337264"/>
                  <a:pt x="19046" y="200133"/>
                  <a:pt x="0" y="0"/>
                </a:cubicBezTo>
                <a:close/>
              </a:path>
              <a:path w="2137144" h="1180213" stroke="0" extrusionOk="0">
                <a:moveTo>
                  <a:pt x="0" y="0"/>
                </a:moveTo>
                <a:cubicBezTo>
                  <a:pt x="196582" y="-10920"/>
                  <a:pt x="375644" y="-14089"/>
                  <a:pt x="534286" y="0"/>
                </a:cubicBezTo>
                <a:cubicBezTo>
                  <a:pt x="692928" y="14089"/>
                  <a:pt x="907949" y="25467"/>
                  <a:pt x="1089943" y="0"/>
                </a:cubicBezTo>
                <a:cubicBezTo>
                  <a:pt x="1271937" y="-25467"/>
                  <a:pt x="1411038" y="-4997"/>
                  <a:pt x="1560115" y="0"/>
                </a:cubicBezTo>
                <a:cubicBezTo>
                  <a:pt x="1709192" y="4997"/>
                  <a:pt x="2008367" y="-428"/>
                  <a:pt x="2137144" y="0"/>
                </a:cubicBezTo>
                <a:cubicBezTo>
                  <a:pt x="2114684" y="258726"/>
                  <a:pt x="2155803" y="421066"/>
                  <a:pt x="2137144" y="554700"/>
                </a:cubicBezTo>
                <a:cubicBezTo>
                  <a:pt x="2118485" y="688334"/>
                  <a:pt x="2162957" y="1016514"/>
                  <a:pt x="2137144" y="1180213"/>
                </a:cubicBezTo>
                <a:cubicBezTo>
                  <a:pt x="1968233" y="1194247"/>
                  <a:pt x="1871135" y="1163984"/>
                  <a:pt x="1666972" y="1180213"/>
                </a:cubicBezTo>
                <a:cubicBezTo>
                  <a:pt x="1462809" y="1196442"/>
                  <a:pt x="1290636" y="1190571"/>
                  <a:pt x="1132686" y="1180213"/>
                </a:cubicBezTo>
                <a:cubicBezTo>
                  <a:pt x="974736" y="1169855"/>
                  <a:pt x="779685" y="1168202"/>
                  <a:pt x="555657" y="1180213"/>
                </a:cubicBezTo>
                <a:cubicBezTo>
                  <a:pt x="331629" y="1192224"/>
                  <a:pt x="262813" y="1167801"/>
                  <a:pt x="0" y="1180213"/>
                </a:cubicBezTo>
                <a:cubicBezTo>
                  <a:pt x="13360" y="903090"/>
                  <a:pt x="-8448" y="807167"/>
                  <a:pt x="0" y="613711"/>
                </a:cubicBezTo>
                <a:cubicBezTo>
                  <a:pt x="8448" y="420255"/>
                  <a:pt x="-11218" y="215964"/>
                  <a:pt x="0" y="0"/>
                </a:cubicBezTo>
                <a:close/>
              </a:path>
            </a:pathLst>
          </a:custGeom>
          <a:solidFill>
            <a:schemeClr val="accent1"/>
          </a:solidFill>
          <a:ln w="38100">
            <a:solidFill>
              <a:schemeClr val="accent1">
                <a:lumMod val="50000"/>
              </a:schemeClr>
            </a:solidFill>
            <a:extLst>
              <a:ext uri="{C807C97D-BFC1-408E-A445-0C87EB9F89A2}">
                <ask:lineSketchStyleProps xmlns:ask="http://schemas.microsoft.com/office/drawing/2018/sketchyshapes" sd="1796175556">
                  <a:prstGeom prst="rect">
                    <a:avLst/>
                  </a:pr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Restructuring Code</a:t>
            </a:r>
          </a:p>
        </p:txBody>
      </p:sp>
      <p:sp>
        <p:nvSpPr>
          <p:cNvPr id="9" name="Rectangle 8">
            <a:extLst>
              <a:ext uri="{FF2B5EF4-FFF2-40B4-BE49-F238E27FC236}">
                <a16:creationId xmlns:a16="http://schemas.microsoft.com/office/drawing/2014/main" id="{992D8FF1-BC3F-1D17-15FE-A893E1829222}"/>
              </a:ext>
            </a:extLst>
          </p:cNvPr>
          <p:cNvSpPr/>
          <p:nvPr/>
        </p:nvSpPr>
        <p:spPr>
          <a:xfrm>
            <a:off x="7889357" y="1954618"/>
            <a:ext cx="2137144" cy="1180213"/>
          </a:xfrm>
          <a:custGeom>
            <a:avLst/>
            <a:gdLst>
              <a:gd name="connsiteX0" fmla="*/ 0 w 2137144"/>
              <a:gd name="connsiteY0" fmla="*/ 0 h 1180213"/>
              <a:gd name="connsiteX1" fmla="*/ 512915 w 2137144"/>
              <a:gd name="connsiteY1" fmla="*/ 0 h 1180213"/>
              <a:gd name="connsiteX2" fmla="*/ 1047201 w 2137144"/>
              <a:gd name="connsiteY2" fmla="*/ 0 h 1180213"/>
              <a:gd name="connsiteX3" fmla="*/ 1517372 w 2137144"/>
              <a:gd name="connsiteY3" fmla="*/ 0 h 1180213"/>
              <a:gd name="connsiteX4" fmla="*/ 2137144 w 2137144"/>
              <a:gd name="connsiteY4" fmla="*/ 0 h 1180213"/>
              <a:gd name="connsiteX5" fmla="*/ 2137144 w 2137144"/>
              <a:gd name="connsiteY5" fmla="*/ 566502 h 1180213"/>
              <a:gd name="connsiteX6" fmla="*/ 2137144 w 2137144"/>
              <a:gd name="connsiteY6" fmla="*/ 1180213 h 1180213"/>
              <a:gd name="connsiteX7" fmla="*/ 1602858 w 2137144"/>
              <a:gd name="connsiteY7" fmla="*/ 1180213 h 1180213"/>
              <a:gd name="connsiteX8" fmla="*/ 1111315 w 2137144"/>
              <a:gd name="connsiteY8" fmla="*/ 1180213 h 1180213"/>
              <a:gd name="connsiteX9" fmla="*/ 534286 w 2137144"/>
              <a:gd name="connsiteY9" fmla="*/ 1180213 h 1180213"/>
              <a:gd name="connsiteX10" fmla="*/ 0 w 2137144"/>
              <a:gd name="connsiteY10" fmla="*/ 1180213 h 1180213"/>
              <a:gd name="connsiteX11" fmla="*/ 0 w 2137144"/>
              <a:gd name="connsiteY11" fmla="*/ 613711 h 1180213"/>
              <a:gd name="connsiteX12" fmla="*/ 0 w 2137144"/>
              <a:gd name="connsiteY12" fmla="*/ 0 h 118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7144" h="1180213" fill="none" extrusionOk="0">
                <a:moveTo>
                  <a:pt x="0" y="0"/>
                </a:moveTo>
                <a:cubicBezTo>
                  <a:pt x="176501" y="-23119"/>
                  <a:pt x="294491" y="-3282"/>
                  <a:pt x="512915" y="0"/>
                </a:cubicBezTo>
                <a:cubicBezTo>
                  <a:pt x="731339" y="3282"/>
                  <a:pt x="871345" y="26069"/>
                  <a:pt x="1047201" y="0"/>
                </a:cubicBezTo>
                <a:cubicBezTo>
                  <a:pt x="1223057" y="-26069"/>
                  <a:pt x="1371583" y="-1283"/>
                  <a:pt x="1517372" y="0"/>
                </a:cubicBezTo>
                <a:cubicBezTo>
                  <a:pt x="1663161" y="1283"/>
                  <a:pt x="1933364" y="-22120"/>
                  <a:pt x="2137144" y="0"/>
                </a:cubicBezTo>
                <a:cubicBezTo>
                  <a:pt x="2111696" y="267815"/>
                  <a:pt x="2117982" y="372515"/>
                  <a:pt x="2137144" y="566502"/>
                </a:cubicBezTo>
                <a:cubicBezTo>
                  <a:pt x="2156306" y="760489"/>
                  <a:pt x="2149339" y="1056122"/>
                  <a:pt x="2137144" y="1180213"/>
                </a:cubicBezTo>
                <a:cubicBezTo>
                  <a:pt x="1952996" y="1187906"/>
                  <a:pt x="1799946" y="1195584"/>
                  <a:pt x="1602858" y="1180213"/>
                </a:cubicBezTo>
                <a:cubicBezTo>
                  <a:pt x="1405770" y="1164842"/>
                  <a:pt x="1252300" y="1168706"/>
                  <a:pt x="1111315" y="1180213"/>
                </a:cubicBezTo>
                <a:cubicBezTo>
                  <a:pt x="970330" y="1191720"/>
                  <a:pt x="753773" y="1170888"/>
                  <a:pt x="534286" y="1180213"/>
                </a:cubicBezTo>
                <a:cubicBezTo>
                  <a:pt x="314799" y="1189538"/>
                  <a:pt x="178180" y="1175878"/>
                  <a:pt x="0" y="1180213"/>
                </a:cubicBezTo>
                <a:cubicBezTo>
                  <a:pt x="-25432" y="985533"/>
                  <a:pt x="3607" y="890158"/>
                  <a:pt x="0" y="613711"/>
                </a:cubicBezTo>
                <a:cubicBezTo>
                  <a:pt x="-3607" y="337264"/>
                  <a:pt x="19046" y="200133"/>
                  <a:pt x="0" y="0"/>
                </a:cubicBezTo>
                <a:close/>
              </a:path>
              <a:path w="2137144" h="1180213" stroke="0" extrusionOk="0">
                <a:moveTo>
                  <a:pt x="0" y="0"/>
                </a:moveTo>
                <a:cubicBezTo>
                  <a:pt x="196582" y="-10920"/>
                  <a:pt x="375644" y="-14089"/>
                  <a:pt x="534286" y="0"/>
                </a:cubicBezTo>
                <a:cubicBezTo>
                  <a:pt x="692928" y="14089"/>
                  <a:pt x="907949" y="25467"/>
                  <a:pt x="1089943" y="0"/>
                </a:cubicBezTo>
                <a:cubicBezTo>
                  <a:pt x="1271937" y="-25467"/>
                  <a:pt x="1411038" y="-4997"/>
                  <a:pt x="1560115" y="0"/>
                </a:cubicBezTo>
                <a:cubicBezTo>
                  <a:pt x="1709192" y="4997"/>
                  <a:pt x="2008367" y="-428"/>
                  <a:pt x="2137144" y="0"/>
                </a:cubicBezTo>
                <a:cubicBezTo>
                  <a:pt x="2114684" y="258726"/>
                  <a:pt x="2155803" y="421066"/>
                  <a:pt x="2137144" y="554700"/>
                </a:cubicBezTo>
                <a:cubicBezTo>
                  <a:pt x="2118485" y="688334"/>
                  <a:pt x="2162957" y="1016514"/>
                  <a:pt x="2137144" y="1180213"/>
                </a:cubicBezTo>
                <a:cubicBezTo>
                  <a:pt x="1968233" y="1194247"/>
                  <a:pt x="1871135" y="1163984"/>
                  <a:pt x="1666972" y="1180213"/>
                </a:cubicBezTo>
                <a:cubicBezTo>
                  <a:pt x="1462809" y="1196442"/>
                  <a:pt x="1290636" y="1190571"/>
                  <a:pt x="1132686" y="1180213"/>
                </a:cubicBezTo>
                <a:cubicBezTo>
                  <a:pt x="974736" y="1169855"/>
                  <a:pt x="779685" y="1168202"/>
                  <a:pt x="555657" y="1180213"/>
                </a:cubicBezTo>
                <a:cubicBezTo>
                  <a:pt x="331629" y="1192224"/>
                  <a:pt x="262813" y="1167801"/>
                  <a:pt x="0" y="1180213"/>
                </a:cubicBezTo>
                <a:cubicBezTo>
                  <a:pt x="13360" y="903090"/>
                  <a:pt x="-8448" y="807167"/>
                  <a:pt x="0" y="613711"/>
                </a:cubicBezTo>
                <a:cubicBezTo>
                  <a:pt x="8448" y="420255"/>
                  <a:pt x="-11218" y="215964"/>
                  <a:pt x="0" y="0"/>
                </a:cubicBezTo>
                <a:close/>
              </a:path>
            </a:pathLst>
          </a:custGeom>
          <a:solidFill>
            <a:schemeClr val="accent2"/>
          </a:solidFill>
          <a:ln w="38100">
            <a:solidFill>
              <a:schemeClr val="accent2">
                <a:lumMod val="50000"/>
              </a:schemeClr>
            </a:solidFill>
            <a:extLst>
              <a:ext uri="{C807C97D-BFC1-408E-A445-0C87EB9F89A2}">
                <ask:lineSketchStyleProps xmlns:ask="http://schemas.microsoft.com/office/drawing/2018/sketchyshapes" sd="1796175556">
                  <a:prstGeom prst="rect">
                    <a:avLst/>
                  </a:pr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NARS R Shiny Data Extraction Tool</a:t>
            </a:r>
          </a:p>
        </p:txBody>
      </p:sp>
      <p:sp>
        <p:nvSpPr>
          <p:cNvPr id="10" name="Rectangle 9">
            <a:extLst>
              <a:ext uri="{FF2B5EF4-FFF2-40B4-BE49-F238E27FC236}">
                <a16:creationId xmlns:a16="http://schemas.microsoft.com/office/drawing/2014/main" id="{0ABE6589-3735-FC26-AA70-83F04DF83B31}"/>
              </a:ext>
            </a:extLst>
          </p:cNvPr>
          <p:cNvSpPr/>
          <p:nvPr/>
        </p:nvSpPr>
        <p:spPr>
          <a:xfrm>
            <a:off x="9551581" y="382772"/>
            <a:ext cx="2137144" cy="1180213"/>
          </a:xfrm>
          <a:custGeom>
            <a:avLst/>
            <a:gdLst>
              <a:gd name="connsiteX0" fmla="*/ 0 w 2137144"/>
              <a:gd name="connsiteY0" fmla="*/ 0 h 1180213"/>
              <a:gd name="connsiteX1" fmla="*/ 512915 w 2137144"/>
              <a:gd name="connsiteY1" fmla="*/ 0 h 1180213"/>
              <a:gd name="connsiteX2" fmla="*/ 1047201 w 2137144"/>
              <a:gd name="connsiteY2" fmla="*/ 0 h 1180213"/>
              <a:gd name="connsiteX3" fmla="*/ 1517372 w 2137144"/>
              <a:gd name="connsiteY3" fmla="*/ 0 h 1180213"/>
              <a:gd name="connsiteX4" fmla="*/ 2137144 w 2137144"/>
              <a:gd name="connsiteY4" fmla="*/ 0 h 1180213"/>
              <a:gd name="connsiteX5" fmla="*/ 2137144 w 2137144"/>
              <a:gd name="connsiteY5" fmla="*/ 566502 h 1180213"/>
              <a:gd name="connsiteX6" fmla="*/ 2137144 w 2137144"/>
              <a:gd name="connsiteY6" fmla="*/ 1180213 h 1180213"/>
              <a:gd name="connsiteX7" fmla="*/ 1602858 w 2137144"/>
              <a:gd name="connsiteY7" fmla="*/ 1180213 h 1180213"/>
              <a:gd name="connsiteX8" fmla="*/ 1111315 w 2137144"/>
              <a:gd name="connsiteY8" fmla="*/ 1180213 h 1180213"/>
              <a:gd name="connsiteX9" fmla="*/ 534286 w 2137144"/>
              <a:gd name="connsiteY9" fmla="*/ 1180213 h 1180213"/>
              <a:gd name="connsiteX10" fmla="*/ 0 w 2137144"/>
              <a:gd name="connsiteY10" fmla="*/ 1180213 h 1180213"/>
              <a:gd name="connsiteX11" fmla="*/ 0 w 2137144"/>
              <a:gd name="connsiteY11" fmla="*/ 613711 h 1180213"/>
              <a:gd name="connsiteX12" fmla="*/ 0 w 2137144"/>
              <a:gd name="connsiteY12" fmla="*/ 0 h 118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7144" h="1180213" fill="none" extrusionOk="0">
                <a:moveTo>
                  <a:pt x="0" y="0"/>
                </a:moveTo>
                <a:cubicBezTo>
                  <a:pt x="176501" y="-23119"/>
                  <a:pt x="294491" y="-3282"/>
                  <a:pt x="512915" y="0"/>
                </a:cubicBezTo>
                <a:cubicBezTo>
                  <a:pt x="731339" y="3282"/>
                  <a:pt x="871345" y="26069"/>
                  <a:pt x="1047201" y="0"/>
                </a:cubicBezTo>
                <a:cubicBezTo>
                  <a:pt x="1223057" y="-26069"/>
                  <a:pt x="1371583" y="-1283"/>
                  <a:pt x="1517372" y="0"/>
                </a:cubicBezTo>
                <a:cubicBezTo>
                  <a:pt x="1663161" y="1283"/>
                  <a:pt x="1933364" y="-22120"/>
                  <a:pt x="2137144" y="0"/>
                </a:cubicBezTo>
                <a:cubicBezTo>
                  <a:pt x="2111696" y="267815"/>
                  <a:pt x="2117982" y="372515"/>
                  <a:pt x="2137144" y="566502"/>
                </a:cubicBezTo>
                <a:cubicBezTo>
                  <a:pt x="2156306" y="760489"/>
                  <a:pt x="2149339" y="1056122"/>
                  <a:pt x="2137144" y="1180213"/>
                </a:cubicBezTo>
                <a:cubicBezTo>
                  <a:pt x="1952996" y="1187906"/>
                  <a:pt x="1799946" y="1195584"/>
                  <a:pt x="1602858" y="1180213"/>
                </a:cubicBezTo>
                <a:cubicBezTo>
                  <a:pt x="1405770" y="1164842"/>
                  <a:pt x="1252300" y="1168706"/>
                  <a:pt x="1111315" y="1180213"/>
                </a:cubicBezTo>
                <a:cubicBezTo>
                  <a:pt x="970330" y="1191720"/>
                  <a:pt x="753773" y="1170888"/>
                  <a:pt x="534286" y="1180213"/>
                </a:cubicBezTo>
                <a:cubicBezTo>
                  <a:pt x="314799" y="1189538"/>
                  <a:pt x="178180" y="1175878"/>
                  <a:pt x="0" y="1180213"/>
                </a:cubicBezTo>
                <a:cubicBezTo>
                  <a:pt x="-25432" y="985533"/>
                  <a:pt x="3607" y="890158"/>
                  <a:pt x="0" y="613711"/>
                </a:cubicBezTo>
                <a:cubicBezTo>
                  <a:pt x="-3607" y="337264"/>
                  <a:pt x="19046" y="200133"/>
                  <a:pt x="0" y="0"/>
                </a:cubicBezTo>
                <a:close/>
              </a:path>
              <a:path w="2137144" h="1180213" stroke="0" extrusionOk="0">
                <a:moveTo>
                  <a:pt x="0" y="0"/>
                </a:moveTo>
                <a:cubicBezTo>
                  <a:pt x="196582" y="-10920"/>
                  <a:pt x="375644" y="-14089"/>
                  <a:pt x="534286" y="0"/>
                </a:cubicBezTo>
                <a:cubicBezTo>
                  <a:pt x="692928" y="14089"/>
                  <a:pt x="907949" y="25467"/>
                  <a:pt x="1089943" y="0"/>
                </a:cubicBezTo>
                <a:cubicBezTo>
                  <a:pt x="1271937" y="-25467"/>
                  <a:pt x="1411038" y="-4997"/>
                  <a:pt x="1560115" y="0"/>
                </a:cubicBezTo>
                <a:cubicBezTo>
                  <a:pt x="1709192" y="4997"/>
                  <a:pt x="2008367" y="-428"/>
                  <a:pt x="2137144" y="0"/>
                </a:cubicBezTo>
                <a:cubicBezTo>
                  <a:pt x="2114684" y="258726"/>
                  <a:pt x="2155803" y="421066"/>
                  <a:pt x="2137144" y="554700"/>
                </a:cubicBezTo>
                <a:cubicBezTo>
                  <a:pt x="2118485" y="688334"/>
                  <a:pt x="2162957" y="1016514"/>
                  <a:pt x="2137144" y="1180213"/>
                </a:cubicBezTo>
                <a:cubicBezTo>
                  <a:pt x="1968233" y="1194247"/>
                  <a:pt x="1871135" y="1163984"/>
                  <a:pt x="1666972" y="1180213"/>
                </a:cubicBezTo>
                <a:cubicBezTo>
                  <a:pt x="1462809" y="1196442"/>
                  <a:pt x="1290636" y="1190571"/>
                  <a:pt x="1132686" y="1180213"/>
                </a:cubicBezTo>
                <a:cubicBezTo>
                  <a:pt x="974736" y="1169855"/>
                  <a:pt x="779685" y="1168202"/>
                  <a:pt x="555657" y="1180213"/>
                </a:cubicBezTo>
                <a:cubicBezTo>
                  <a:pt x="331629" y="1192224"/>
                  <a:pt x="262813" y="1167801"/>
                  <a:pt x="0" y="1180213"/>
                </a:cubicBezTo>
                <a:cubicBezTo>
                  <a:pt x="13360" y="903090"/>
                  <a:pt x="-8448" y="807167"/>
                  <a:pt x="0" y="613711"/>
                </a:cubicBezTo>
                <a:cubicBezTo>
                  <a:pt x="8448" y="420255"/>
                  <a:pt x="-11218" y="215964"/>
                  <a:pt x="0" y="0"/>
                </a:cubicBezTo>
                <a:close/>
              </a:path>
            </a:pathLst>
          </a:custGeom>
          <a:solidFill>
            <a:schemeClr val="accent5"/>
          </a:solidFill>
          <a:ln w="38100">
            <a:solidFill>
              <a:schemeClr val="accent5">
                <a:lumMod val="50000"/>
              </a:schemeClr>
            </a:solidFill>
            <a:extLst>
              <a:ext uri="{C807C97D-BFC1-408E-A445-0C87EB9F89A2}">
                <ask:lineSketchStyleProps xmlns:ask="http://schemas.microsoft.com/office/drawing/2018/sketchyshapes" sd="1796175556">
                  <a:prstGeom prst="rect">
                    <a:avLst/>
                  </a:pr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JSON Files</a:t>
            </a:r>
          </a:p>
        </p:txBody>
      </p:sp>
      <p:sp>
        <p:nvSpPr>
          <p:cNvPr id="14" name="Arrow: Bent 13">
            <a:extLst>
              <a:ext uri="{FF2B5EF4-FFF2-40B4-BE49-F238E27FC236}">
                <a16:creationId xmlns:a16="http://schemas.microsoft.com/office/drawing/2014/main" id="{1D69AA15-DBEA-288B-0C2A-6B12A1015C1F}"/>
              </a:ext>
            </a:extLst>
          </p:cNvPr>
          <p:cNvSpPr/>
          <p:nvPr/>
        </p:nvSpPr>
        <p:spPr>
          <a:xfrm rot="10800000" flipH="1">
            <a:off x="2643058" y="4935859"/>
            <a:ext cx="584791" cy="733646"/>
          </a:xfrm>
          <a:custGeom>
            <a:avLst/>
            <a:gdLst>
              <a:gd name="connsiteX0" fmla="*/ 0 w 584791"/>
              <a:gd name="connsiteY0" fmla="*/ 733646 h 733646"/>
              <a:gd name="connsiteX1" fmla="*/ 0 w 584791"/>
              <a:gd name="connsiteY1" fmla="*/ 328945 h 733646"/>
              <a:gd name="connsiteX2" fmla="*/ 255846 w 584791"/>
              <a:gd name="connsiteY2" fmla="*/ 73099 h 733646"/>
              <a:gd name="connsiteX3" fmla="*/ 438593 w 584791"/>
              <a:gd name="connsiteY3" fmla="*/ 73099 h 733646"/>
              <a:gd name="connsiteX4" fmla="*/ 438593 w 584791"/>
              <a:gd name="connsiteY4" fmla="*/ 0 h 733646"/>
              <a:gd name="connsiteX5" fmla="*/ 584791 w 584791"/>
              <a:gd name="connsiteY5" fmla="*/ 146198 h 733646"/>
              <a:gd name="connsiteX6" fmla="*/ 438593 w 584791"/>
              <a:gd name="connsiteY6" fmla="*/ 292396 h 733646"/>
              <a:gd name="connsiteX7" fmla="*/ 438593 w 584791"/>
              <a:gd name="connsiteY7" fmla="*/ 219297 h 733646"/>
              <a:gd name="connsiteX8" fmla="*/ 255846 w 584791"/>
              <a:gd name="connsiteY8" fmla="*/ 219297 h 733646"/>
              <a:gd name="connsiteX9" fmla="*/ 146198 w 584791"/>
              <a:gd name="connsiteY9" fmla="*/ 328945 h 733646"/>
              <a:gd name="connsiteX10" fmla="*/ 146198 w 584791"/>
              <a:gd name="connsiteY10" fmla="*/ 733646 h 733646"/>
              <a:gd name="connsiteX11" fmla="*/ 0 w 584791"/>
              <a:gd name="connsiteY11" fmla="*/ 733646 h 73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4791" h="733646" fill="none" extrusionOk="0">
                <a:moveTo>
                  <a:pt x="0" y="733646"/>
                </a:moveTo>
                <a:cubicBezTo>
                  <a:pt x="-14105" y="554627"/>
                  <a:pt x="4693" y="456508"/>
                  <a:pt x="0" y="328945"/>
                </a:cubicBezTo>
                <a:cubicBezTo>
                  <a:pt x="-23429" y="201325"/>
                  <a:pt x="102898" y="93927"/>
                  <a:pt x="255846" y="73099"/>
                </a:cubicBezTo>
                <a:cubicBezTo>
                  <a:pt x="308562" y="74951"/>
                  <a:pt x="369832" y="76861"/>
                  <a:pt x="438593" y="73099"/>
                </a:cubicBezTo>
                <a:cubicBezTo>
                  <a:pt x="438692" y="48018"/>
                  <a:pt x="439536" y="15326"/>
                  <a:pt x="438593" y="0"/>
                </a:cubicBezTo>
                <a:cubicBezTo>
                  <a:pt x="483047" y="51397"/>
                  <a:pt x="520983" y="90300"/>
                  <a:pt x="584791" y="146198"/>
                </a:cubicBezTo>
                <a:cubicBezTo>
                  <a:pt x="541345" y="198338"/>
                  <a:pt x="481132" y="250410"/>
                  <a:pt x="438593" y="292396"/>
                </a:cubicBezTo>
                <a:cubicBezTo>
                  <a:pt x="438522" y="277655"/>
                  <a:pt x="439496" y="240419"/>
                  <a:pt x="438593" y="219297"/>
                </a:cubicBezTo>
                <a:cubicBezTo>
                  <a:pt x="358184" y="215727"/>
                  <a:pt x="292897" y="221017"/>
                  <a:pt x="255846" y="219297"/>
                </a:cubicBezTo>
                <a:cubicBezTo>
                  <a:pt x="197401" y="220628"/>
                  <a:pt x="134629" y="270927"/>
                  <a:pt x="146198" y="328945"/>
                </a:cubicBezTo>
                <a:cubicBezTo>
                  <a:pt x="154437" y="521205"/>
                  <a:pt x="150037" y="558626"/>
                  <a:pt x="146198" y="733646"/>
                </a:cubicBezTo>
                <a:cubicBezTo>
                  <a:pt x="115686" y="736495"/>
                  <a:pt x="43249" y="737202"/>
                  <a:pt x="0" y="733646"/>
                </a:cubicBezTo>
                <a:close/>
              </a:path>
              <a:path w="584791" h="733646" stroke="0" extrusionOk="0">
                <a:moveTo>
                  <a:pt x="0" y="733646"/>
                </a:moveTo>
                <a:cubicBezTo>
                  <a:pt x="-9442" y="647991"/>
                  <a:pt x="-4908" y="476501"/>
                  <a:pt x="0" y="328945"/>
                </a:cubicBezTo>
                <a:cubicBezTo>
                  <a:pt x="20898" y="191780"/>
                  <a:pt x="112238" y="63200"/>
                  <a:pt x="255846" y="73099"/>
                </a:cubicBezTo>
                <a:cubicBezTo>
                  <a:pt x="318149" y="77627"/>
                  <a:pt x="380152" y="81350"/>
                  <a:pt x="438593" y="73099"/>
                </a:cubicBezTo>
                <a:cubicBezTo>
                  <a:pt x="440376" y="37520"/>
                  <a:pt x="438569" y="16875"/>
                  <a:pt x="438593" y="0"/>
                </a:cubicBezTo>
                <a:cubicBezTo>
                  <a:pt x="491123" y="64157"/>
                  <a:pt x="523066" y="90492"/>
                  <a:pt x="584791" y="146198"/>
                </a:cubicBezTo>
                <a:cubicBezTo>
                  <a:pt x="515163" y="222301"/>
                  <a:pt x="503382" y="215316"/>
                  <a:pt x="438593" y="292396"/>
                </a:cubicBezTo>
                <a:cubicBezTo>
                  <a:pt x="441544" y="266555"/>
                  <a:pt x="440136" y="239856"/>
                  <a:pt x="438593" y="219297"/>
                </a:cubicBezTo>
                <a:cubicBezTo>
                  <a:pt x="359328" y="223861"/>
                  <a:pt x="323119" y="222497"/>
                  <a:pt x="255846" y="219297"/>
                </a:cubicBezTo>
                <a:cubicBezTo>
                  <a:pt x="199872" y="214768"/>
                  <a:pt x="149667" y="266151"/>
                  <a:pt x="146198" y="328945"/>
                </a:cubicBezTo>
                <a:cubicBezTo>
                  <a:pt x="144279" y="495254"/>
                  <a:pt x="156965" y="638721"/>
                  <a:pt x="146198" y="733646"/>
                </a:cubicBezTo>
                <a:cubicBezTo>
                  <a:pt x="96096" y="739675"/>
                  <a:pt x="61640" y="734371"/>
                  <a:pt x="0" y="733646"/>
                </a:cubicBezTo>
                <a:close/>
              </a:path>
            </a:pathLst>
          </a:custGeom>
          <a:gradFill>
            <a:gsLst>
              <a:gs pos="0">
                <a:schemeClr val="accent4"/>
              </a:gs>
              <a:gs pos="100000">
                <a:schemeClr val="accent1"/>
              </a:gs>
            </a:gsLst>
            <a:lin ang="5400000" scaled="1"/>
          </a:gradFill>
          <a:ln w="38100">
            <a:gradFill>
              <a:gsLst>
                <a:gs pos="0">
                  <a:schemeClr val="accent4">
                    <a:lumMod val="50000"/>
                  </a:schemeClr>
                </a:gs>
                <a:gs pos="100000">
                  <a:schemeClr val="accent1">
                    <a:lumMod val="50000"/>
                  </a:schemeClr>
                </a:gs>
              </a:gsLst>
              <a:lin ang="5400000" scaled="1"/>
            </a:gradFill>
            <a:extLst>
              <a:ext uri="{C807C97D-BFC1-408E-A445-0C87EB9F89A2}">
                <ask:lineSketchStyleProps xmlns:ask="http://schemas.microsoft.com/office/drawing/2018/sketchyshapes" sd="1219033472">
                  <a:prstGeom prst="ben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rrow: Bent 14">
            <a:extLst>
              <a:ext uri="{FF2B5EF4-FFF2-40B4-BE49-F238E27FC236}">
                <a16:creationId xmlns:a16="http://schemas.microsoft.com/office/drawing/2014/main" id="{2EB2793B-2692-868A-704D-6B9D714E3019}"/>
              </a:ext>
            </a:extLst>
          </p:cNvPr>
          <p:cNvSpPr/>
          <p:nvPr/>
        </p:nvSpPr>
        <p:spPr>
          <a:xfrm rot="10800000">
            <a:off x="6112890" y="4935859"/>
            <a:ext cx="584791" cy="733646"/>
          </a:xfrm>
          <a:custGeom>
            <a:avLst/>
            <a:gdLst>
              <a:gd name="connsiteX0" fmla="*/ 0 w 584791"/>
              <a:gd name="connsiteY0" fmla="*/ 733646 h 733646"/>
              <a:gd name="connsiteX1" fmla="*/ 0 w 584791"/>
              <a:gd name="connsiteY1" fmla="*/ 328945 h 733646"/>
              <a:gd name="connsiteX2" fmla="*/ 255846 w 584791"/>
              <a:gd name="connsiteY2" fmla="*/ 73099 h 733646"/>
              <a:gd name="connsiteX3" fmla="*/ 438593 w 584791"/>
              <a:gd name="connsiteY3" fmla="*/ 73099 h 733646"/>
              <a:gd name="connsiteX4" fmla="*/ 438593 w 584791"/>
              <a:gd name="connsiteY4" fmla="*/ 0 h 733646"/>
              <a:gd name="connsiteX5" fmla="*/ 584791 w 584791"/>
              <a:gd name="connsiteY5" fmla="*/ 146198 h 733646"/>
              <a:gd name="connsiteX6" fmla="*/ 438593 w 584791"/>
              <a:gd name="connsiteY6" fmla="*/ 292396 h 733646"/>
              <a:gd name="connsiteX7" fmla="*/ 438593 w 584791"/>
              <a:gd name="connsiteY7" fmla="*/ 219297 h 733646"/>
              <a:gd name="connsiteX8" fmla="*/ 255846 w 584791"/>
              <a:gd name="connsiteY8" fmla="*/ 219297 h 733646"/>
              <a:gd name="connsiteX9" fmla="*/ 146198 w 584791"/>
              <a:gd name="connsiteY9" fmla="*/ 328945 h 733646"/>
              <a:gd name="connsiteX10" fmla="*/ 146198 w 584791"/>
              <a:gd name="connsiteY10" fmla="*/ 733646 h 733646"/>
              <a:gd name="connsiteX11" fmla="*/ 0 w 584791"/>
              <a:gd name="connsiteY11" fmla="*/ 733646 h 73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4791" h="733646" fill="none" extrusionOk="0">
                <a:moveTo>
                  <a:pt x="0" y="733646"/>
                </a:moveTo>
                <a:cubicBezTo>
                  <a:pt x="-14105" y="554627"/>
                  <a:pt x="4693" y="456508"/>
                  <a:pt x="0" y="328945"/>
                </a:cubicBezTo>
                <a:cubicBezTo>
                  <a:pt x="-23429" y="201325"/>
                  <a:pt x="102898" y="93927"/>
                  <a:pt x="255846" y="73099"/>
                </a:cubicBezTo>
                <a:cubicBezTo>
                  <a:pt x="308562" y="74951"/>
                  <a:pt x="369832" y="76861"/>
                  <a:pt x="438593" y="73099"/>
                </a:cubicBezTo>
                <a:cubicBezTo>
                  <a:pt x="438692" y="48018"/>
                  <a:pt x="439536" y="15326"/>
                  <a:pt x="438593" y="0"/>
                </a:cubicBezTo>
                <a:cubicBezTo>
                  <a:pt x="483047" y="51397"/>
                  <a:pt x="520983" y="90300"/>
                  <a:pt x="584791" y="146198"/>
                </a:cubicBezTo>
                <a:cubicBezTo>
                  <a:pt x="541345" y="198338"/>
                  <a:pt x="481132" y="250410"/>
                  <a:pt x="438593" y="292396"/>
                </a:cubicBezTo>
                <a:cubicBezTo>
                  <a:pt x="438522" y="277655"/>
                  <a:pt x="439496" y="240419"/>
                  <a:pt x="438593" y="219297"/>
                </a:cubicBezTo>
                <a:cubicBezTo>
                  <a:pt x="358184" y="215727"/>
                  <a:pt x="292897" y="221017"/>
                  <a:pt x="255846" y="219297"/>
                </a:cubicBezTo>
                <a:cubicBezTo>
                  <a:pt x="197401" y="220628"/>
                  <a:pt x="134629" y="270927"/>
                  <a:pt x="146198" y="328945"/>
                </a:cubicBezTo>
                <a:cubicBezTo>
                  <a:pt x="154437" y="521205"/>
                  <a:pt x="150037" y="558626"/>
                  <a:pt x="146198" y="733646"/>
                </a:cubicBezTo>
                <a:cubicBezTo>
                  <a:pt x="115686" y="736495"/>
                  <a:pt x="43249" y="737202"/>
                  <a:pt x="0" y="733646"/>
                </a:cubicBezTo>
                <a:close/>
              </a:path>
              <a:path w="584791" h="733646" stroke="0" extrusionOk="0">
                <a:moveTo>
                  <a:pt x="0" y="733646"/>
                </a:moveTo>
                <a:cubicBezTo>
                  <a:pt x="-9442" y="647991"/>
                  <a:pt x="-4908" y="476501"/>
                  <a:pt x="0" y="328945"/>
                </a:cubicBezTo>
                <a:cubicBezTo>
                  <a:pt x="20898" y="191780"/>
                  <a:pt x="112238" y="63200"/>
                  <a:pt x="255846" y="73099"/>
                </a:cubicBezTo>
                <a:cubicBezTo>
                  <a:pt x="318149" y="77627"/>
                  <a:pt x="380152" y="81350"/>
                  <a:pt x="438593" y="73099"/>
                </a:cubicBezTo>
                <a:cubicBezTo>
                  <a:pt x="440376" y="37520"/>
                  <a:pt x="438569" y="16875"/>
                  <a:pt x="438593" y="0"/>
                </a:cubicBezTo>
                <a:cubicBezTo>
                  <a:pt x="491123" y="64157"/>
                  <a:pt x="523066" y="90492"/>
                  <a:pt x="584791" y="146198"/>
                </a:cubicBezTo>
                <a:cubicBezTo>
                  <a:pt x="515163" y="222301"/>
                  <a:pt x="503382" y="215316"/>
                  <a:pt x="438593" y="292396"/>
                </a:cubicBezTo>
                <a:cubicBezTo>
                  <a:pt x="441544" y="266555"/>
                  <a:pt x="440136" y="239856"/>
                  <a:pt x="438593" y="219297"/>
                </a:cubicBezTo>
                <a:cubicBezTo>
                  <a:pt x="359328" y="223861"/>
                  <a:pt x="323119" y="222497"/>
                  <a:pt x="255846" y="219297"/>
                </a:cubicBezTo>
                <a:cubicBezTo>
                  <a:pt x="199872" y="214768"/>
                  <a:pt x="149667" y="266151"/>
                  <a:pt x="146198" y="328945"/>
                </a:cubicBezTo>
                <a:cubicBezTo>
                  <a:pt x="144279" y="495254"/>
                  <a:pt x="156965" y="638721"/>
                  <a:pt x="146198" y="733646"/>
                </a:cubicBezTo>
                <a:cubicBezTo>
                  <a:pt x="96096" y="739675"/>
                  <a:pt x="61640" y="734371"/>
                  <a:pt x="0" y="733646"/>
                </a:cubicBezTo>
                <a:close/>
              </a:path>
            </a:pathLst>
          </a:custGeom>
          <a:gradFill>
            <a:gsLst>
              <a:gs pos="0">
                <a:schemeClr val="accent4"/>
              </a:gs>
              <a:gs pos="100000">
                <a:schemeClr val="accent1"/>
              </a:gs>
            </a:gsLst>
            <a:lin ang="5400000" scaled="1"/>
          </a:gradFill>
          <a:ln w="38100">
            <a:gradFill>
              <a:gsLst>
                <a:gs pos="0">
                  <a:schemeClr val="accent4">
                    <a:lumMod val="50000"/>
                  </a:schemeClr>
                </a:gs>
                <a:gs pos="100000">
                  <a:schemeClr val="accent1">
                    <a:lumMod val="50000"/>
                  </a:schemeClr>
                </a:gs>
              </a:gsLst>
              <a:lin ang="5400000" scaled="1"/>
            </a:gradFill>
            <a:extLst>
              <a:ext uri="{C807C97D-BFC1-408E-A445-0C87EB9F89A2}">
                <ask:lineSketchStyleProps xmlns:ask="http://schemas.microsoft.com/office/drawing/2018/sketchyshapes" sd="1219033472">
                  <a:prstGeom prst="ben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Bent 15">
            <a:extLst>
              <a:ext uri="{FF2B5EF4-FFF2-40B4-BE49-F238E27FC236}">
                <a16:creationId xmlns:a16="http://schemas.microsoft.com/office/drawing/2014/main" id="{6D960E0D-47AA-B179-7B7D-F4F3452E6181}"/>
              </a:ext>
            </a:extLst>
          </p:cNvPr>
          <p:cNvSpPr/>
          <p:nvPr/>
        </p:nvSpPr>
        <p:spPr>
          <a:xfrm rot="10800000">
            <a:off x="8373138" y="3356347"/>
            <a:ext cx="584791" cy="733646"/>
          </a:xfrm>
          <a:custGeom>
            <a:avLst/>
            <a:gdLst>
              <a:gd name="connsiteX0" fmla="*/ 0 w 584791"/>
              <a:gd name="connsiteY0" fmla="*/ 733646 h 733646"/>
              <a:gd name="connsiteX1" fmla="*/ 0 w 584791"/>
              <a:gd name="connsiteY1" fmla="*/ 328945 h 733646"/>
              <a:gd name="connsiteX2" fmla="*/ 255846 w 584791"/>
              <a:gd name="connsiteY2" fmla="*/ 73099 h 733646"/>
              <a:gd name="connsiteX3" fmla="*/ 438593 w 584791"/>
              <a:gd name="connsiteY3" fmla="*/ 73099 h 733646"/>
              <a:gd name="connsiteX4" fmla="*/ 438593 w 584791"/>
              <a:gd name="connsiteY4" fmla="*/ 0 h 733646"/>
              <a:gd name="connsiteX5" fmla="*/ 584791 w 584791"/>
              <a:gd name="connsiteY5" fmla="*/ 146198 h 733646"/>
              <a:gd name="connsiteX6" fmla="*/ 438593 w 584791"/>
              <a:gd name="connsiteY6" fmla="*/ 292396 h 733646"/>
              <a:gd name="connsiteX7" fmla="*/ 438593 w 584791"/>
              <a:gd name="connsiteY7" fmla="*/ 219297 h 733646"/>
              <a:gd name="connsiteX8" fmla="*/ 255846 w 584791"/>
              <a:gd name="connsiteY8" fmla="*/ 219297 h 733646"/>
              <a:gd name="connsiteX9" fmla="*/ 146198 w 584791"/>
              <a:gd name="connsiteY9" fmla="*/ 328945 h 733646"/>
              <a:gd name="connsiteX10" fmla="*/ 146198 w 584791"/>
              <a:gd name="connsiteY10" fmla="*/ 733646 h 733646"/>
              <a:gd name="connsiteX11" fmla="*/ 0 w 584791"/>
              <a:gd name="connsiteY11" fmla="*/ 733646 h 73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4791" h="733646" fill="none" extrusionOk="0">
                <a:moveTo>
                  <a:pt x="0" y="733646"/>
                </a:moveTo>
                <a:cubicBezTo>
                  <a:pt x="-14105" y="554627"/>
                  <a:pt x="4693" y="456508"/>
                  <a:pt x="0" y="328945"/>
                </a:cubicBezTo>
                <a:cubicBezTo>
                  <a:pt x="-23429" y="201325"/>
                  <a:pt x="102898" y="93927"/>
                  <a:pt x="255846" y="73099"/>
                </a:cubicBezTo>
                <a:cubicBezTo>
                  <a:pt x="308562" y="74951"/>
                  <a:pt x="369832" y="76861"/>
                  <a:pt x="438593" y="73099"/>
                </a:cubicBezTo>
                <a:cubicBezTo>
                  <a:pt x="438692" y="48018"/>
                  <a:pt x="439536" y="15326"/>
                  <a:pt x="438593" y="0"/>
                </a:cubicBezTo>
                <a:cubicBezTo>
                  <a:pt x="483047" y="51397"/>
                  <a:pt x="520983" y="90300"/>
                  <a:pt x="584791" y="146198"/>
                </a:cubicBezTo>
                <a:cubicBezTo>
                  <a:pt x="541345" y="198338"/>
                  <a:pt x="481132" y="250410"/>
                  <a:pt x="438593" y="292396"/>
                </a:cubicBezTo>
                <a:cubicBezTo>
                  <a:pt x="438522" y="277655"/>
                  <a:pt x="439496" y="240419"/>
                  <a:pt x="438593" y="219297"/>
                </a:cubicBezTo>
                <a:cubicBezTo>
                  <a:pt x="358184" y="215727"/>
                  <a:pt x="292897" y="221017"/>
                  <a:pt x="255846" y="219297"/>
                </a:cubicBezTo>
                <a:cubicBezTo>
                  <a:pt x="197401" y="220628"/>
                  <a:pt x="134629" y="270927"/>
                  <a:pt x="146198" y="328945"/>
                </a:cubicBezTo>
                <a:cubicBezTo>
                  <a:pt x="154437" y="521205"/>
                  <a:pt x="150037" y="558626"/>
                  <a:pt x="146198" y="733646"/>
                </a:cubicBezTo>
                <a:cubicBezTo>
                  <a:pt x="115686" y="736495"/>
                  <a:pt x="43249" y="737202"/>
                  <a:pt x="0" y="733646"/>
                </a:cubicBezTo>
                <a:close/>
              </a:path>
              <a:path w="584791" h="733646" stroke="0" extrusionOk="0">
                <a:moveTo>
                  <a:pt x="0" y="733646"/>
                </a:moveTo>
                <a:cubicBezTo>
                  <a:pt x="-9442" y="647991"/>
                  <a:pt x="-4908" y="476501"/>
                  <a:pt x="0" y="328945"/>
                </a:cubicBezTo>
                <a:cubicBezTo>
                  <a:pt x="20898" y="191780"/>
                  <a:pt x="112238" y="63200"/>
                  <a:pt x="255846" y="73099"/>
                </a:cubicBezTo>
                <a:cubicBezTo>
                  <a:pt x="318149" y="77627"/>
                  <a:pt x="380152" y="81350"/>
                  <a:pt x="438593" y="73099"/>
                </a:cubicBezTo>
                <a:cubicBezTo>
                  <a:pt x="440376" y="37520"/>
                  <a:pt x="438569" y="16875"/>
                  <a:pt x="438593" y="0"/>
                </a:cubicBezTo>
                <a:cubicBezTo>
                  <a:pt x="491123" y="64157"/>
                  <a:pt x="523066" y="90492"/>
                  <a:pt x="584791" y="146198"/>
                </a:cubicBezTo>
                <a:cubicBezTo>
                  <a:pt x="515163" y="222301"/>
                  <a:pt x="503382" y="215316"/>
                  <a:pt x="438593" y="292396"/>
                </a:cubicBezTo>
                <a:cubicBezTo>
                  <a:pt x="441544" y="266555"/>
                  <a:pt x="440136" y="239856"/>
                  <a:pt x="438593" y="219297"/>
                </a:cubicBezTo>
                <a:cubicBezTo>
                  <a:pt x="359328" y="223861"/>
                  <a:pt x="323119" y="222497"/>
                  <a:pt x="255846" y="219297"/>
                </a:cubicBezTo>
                <a:cubicBezTo>
                  <a:pt x="199872" y="214768"/>
                  <a:pt x="149667" y="266151"/>
                  <a:pt x="146198" y="328945"/>
                </a:cubicBezTo>
                <a:cubicBezTo>
                  <a:pt x="144279" y="495254"/>
                  <a:pt x="156965" y="638721"/>
                  <a:pt x="146198" y="733646"/>
                </a:cubicBezTo>
                <a:cubicBezTo>
                  <a:pt x="96096" y="739675"/>
                  <a:pt x="61640" y="734371"/>
                  <a:pt x="0" y="733646"/>
                </a:cubicBezTo>
                <a:close/>
              </a:path>
            </a:pathLst>
          </a:custGeom>
          <a:gradFill>
            <a:gsLst>
              <a:gs pos="0">
                <a:schemeClr val="accent1"/>
              </a:gs>
              <a:gs pos="100000">
                <a:schemeClr val="accent2"/>
              </a:gs>
            </a:gsLst>
            <a:lin ang="5400000" scaled="1"/>
          </a:gradFill>
          <a:ln w="38100">
            <a:gradFill>
              <a:gsLst>
                <a:gs pos="0">
                  <a:schemeClr val="accent1">
                    <a:lumMod val="50000"/>
                  </a:schemeClr>
                </a:gs>
                <a:gs pos="100000">
                  <a:schemeClr val="accent2">
                    <a:lumMod val="50000"/>
                  </a:schemeClr>
                </a:gs>
              </a:gsLst>
              <a:lin ang="5400000" scaled="1"/>
            </a:gradFill>
            <a:extLst>
              <a:ext uri="{C807C97D-BFC1-408E-A445-0C87EB9F89A2}">
                <ask:lineSketchStyleProps xmlns:ask="http://schemas.microsoft.com/office/drawing/2018/sketchyshapes" sd="1219033472">
                  <a:prstGeom prst="ben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Bent 16">
            <a:extLst>
              <a:ext uri="{FF2B5EF4-FFF2-40B4-BE49-F238E27FC236}">
                <a16:creationId xmlns:a16="http://schemas.microsoft.com/office/drawing/2014/main" id="{BCAC4F7F-7066-99E3-EB22-CCDC56592E27}"/>
              </a:ext>
            </a:extLst>
          </p:cNvPr>
          <p:cNvSpPr/>
          <p:nvPr/>
        </p:nvSpPr>
        <p:spPr>
          <a:xfrm rot="10800000">
            <a:off x="10327757" y="1811078"/>
            <a:ext cx="584791" cy="733646"/>
          </a:xfrm>
          <a:custGeom>
            <a:avLst/>
            <a:gdLst>
              <a:gd name="connsiteX0" fmla="*/ 0 w 584791"/>
              <a:gd name="connsiteY0" fmla="*/ 733646 h 733646"/>
              <a:gd name="connsiteX1" fmla="*/ 0 w 584791"/>
              <a:gd name="connsiteY1" fmla="*/ 328945 h 733646"/>
              <a:gd name="connsiteX2" fmla="*/ 255846 w 584791"/>
              <a:gd name="connsiteY2" fmla="*/ 73099 h 733646"/>
              <a:gd name="connsiteX3" fmla="*/ 438593 w 584791"/>
              <a:gd name="connsiteY3" fmla="*/ 73099 h 733646"/>
              <a:gd name="connsiteX4" fmla="*/ 438593 w 584791"/>
              <a:gd name="connsiteY4" fmla="*/ 0 h 733646"/>
              <a:gd name="connsiteX5" fmla="*/ 584791 w 584791"/>
              <a:gd name="connsiteY5" fmla="*/ 146198 h 733646"/>
              <a:gd name="connsiteX6" fmla="*/ 438593 w 584791"/>
              <a:gd name="connsiteY6" fmla="*/ 292396 h 733646"/>
              <a:gd name="connsiteX7" fmla="*/ 438593 w 584791"/>
              <a:gd name="connsiteY7" fmla="*/ 219297 h 733646"/>
              <a:gd name="connsiteX8" fmla="*/ 255846 w 584791"/>
              <a:gd name="connsiteY8" fmla="*/ 219297 h 733646"/>
              <a:gd name="connsiteX9" fmla="*/ 146198 w 584791"/>
              <a:gd name="connsiteY9" fmla="*/ 328945 h 733646"/>
              <a:gd name="connsiteX10" fmla="*/ 146198 w 584791"/>
              <a:gd name="connsiteY10" fmla="*/ 733646 h 733646"/>
              <a:gd name="connsiteX11" fmla="*/ 0 w 584791"/>
              <a:gd name="connsiteY11" fmla="*/ 733646 h 73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4791" h="733646" fill="none" extrusionOk="0">
                <a:moveTo>
                  <a:pt x="0" y="733646"/>
                </a:moveTo>
                <a:cubicBezTo>
                  <a:pt x="-14105" y="554627"/>
                  <a:pt x="4693" y="456508"/>
                  <a:pt x="0" y="328945"/>
                </a:cubicBezTo>
                <a:cubicBezTo>
                  <a:pt x="-23429" y="201325"/>
                  <a:pt x="102898" y="93927"/>
                  <a:pt x="255846" y="73099"/>
                </a:cubicBezTo>
                <a:cubicBezTo>
                  <a:pt x="308562" y="74951"/>
                  <a:pt x="369832" y="76861"/>
                  <a:pt x="438593" y="73099"/>
                </a:cubicBezTo>
                <a:cubicBezTo>
                  <a:pt x="438692" y="48018"/>
                  <a:pt x="439536" y="15326"/>
                  <a:pt x="438593" y="0"/>
                </a:cubicBezTo>
                <a:cubicBezTo>
                  <a:pt x="483047" y="51397"/>
                  <a:pt x="520983" y="90300"/>
                  <a:pt x="584791" y="146198"/>
                </a:cubicBezTo>
                <a:cubicBezTo>
                  <a:pt x="541345" y="198338"/>
                  <a:pt x="481132" y="250410"/>
                  <a:pt x="438593" y="292396"/>
                </a:cubicBezTo>
                <a:cubicBezTo>
                  <a:pt x="438522" y="277655"/>
                  <a:pt x="439496" y="240419"/>
                  <a:pt x="438593" y="219297"/>
                </a:cubicBezTo>
                <a:cubicBezTo>
                  <a:pt x="358184" y="215727"/>
                  <a:pt x="292897" y="221017"/>
                  <a:pt x="255846" y="219297"/>
                </a:cubicBezTo>
                <a:cubicBezTo>
                  <a:pt x="197401" y="220628"/>
                  <a:pt x="134629" y="270927"/>
                  <a:pt x="146198" y="328945"/>
                </a:cubicBezTo>
                <a:cubicBezTo>
                  <a:pt x="154437" y="521205"/>
                  <a:pt x="150037" y="558626"/>
                  <a:pt x="146198" y="733646"/>
                </a:cubicBezTo>
                <a:cubicBezTo>
                  <a:pt x="115686" y="736495"/>
                  <a:pt x="43249" y="737202"/>
                  <a:pt x="0" y="733646"/>
                </a:cubicBezTo>
                <a:close/>
              </a:path>
              <a:path w="584791" h="733646" stroke="0" extrusionOk="0">
                <a:moveTo>
                  <a:pt x="0" y="733646"/>
                </a:moveTo>
                <a:cubicBezTo>
                  <a:pt x="-9442" y="647991"/>
                  <a:pt x="-4908" y="476501"/>
                  <a:pt x="0" y="328945"/>
                </a:cubicBezTo>
                <a:cubicBezTo>
                  <a:pt x="20898" y="191780"/>
                  <a:pt x="112238" y="63200"/>
                  <a:pt x="255846" y="73099"/>
                </a:cubicBezTo>
                <a:cubicBezTo>
                  <a:pt x="318149" y="77627"/>
                  <a:pt x="380152" y="81350"/>
                  <a:pt x="438593" y="73099"/>
                </a:cubicBezTo>
                <a:cubicBezTo>
                  <a:pt x="440376" y="37520"/>
                  <a:pt x="438569" y="16875"/>
                  <a:pt x="438593" y="0"/>
                </a:cubicBezTo>
                <a:cubicBezTo>
                  <a:pt x="491123" y="64157"/>
                  <a:pt x="523066" y="90492"/>
                  <a:pt x="584791" y="146198"/>
                </a:cubicBezTo>
                <a:cubicBezTo>
                  <a:pt x="515163" y="222301"/>
                  <a:pt x="503382" y="215316"/>
                  <a:pt x="438593" y="292396"/>
                </a:cubicBezTo>
                <a:cubicBezTo>
                  <a:pt x="441544" y="266555"/>
                  <a:pt x="440136" y="239856"/>
                  <a:pt x="438593" y="219297"/>
                </a:cubicBezTo>
                <a:cubicBezTo>
                  <a:pt x="359328" y="223861"/>
                  <a:pt x="323119" y="222497"/>
                  <a:pt x="255846" y="219297"/>
                </a:cubicBezTo>
                <a:cubicBezTo>
                  <a:pt x="199872" y="214768"/>
                  <a:pt x="149667" y="266151"/>
                  <a:pt x="146198" y="328945"/>
                </a:cubicBezTo>
                <a:cubicBezTo>
                  <a:pt x="144279" y="495254"/>
                  <a:pt x="156965" y="638721"/>
                  <a:pt x="146198" y="733646"/>
                </a:cubicBezTo>
                <a:cubicBezTo>
                  <a:pt x="96096" y="739675"/>
                  <a:pt x="61640" y="734371"/>
                  <a:pt x="0" y="733646"/>
                </a:cubicBezTo>
                <a:close/>
              </a:path>
            </a:pathLst>
          </a:custGeom>
          <a:gradFill>
            <a:gsLst>
              <a:gs pos="0">
                <a:schemeClr val="accent2"/>
              </a:gs>
              <a:gs pos="100000">
                <a:schemeClr val="accent5"/>
              </a:gs>
            </a:gsLst>
            <a:lin ang="5400000" scaled="1"/>
          </a:gradFill>
          <a:ln w="38100">
            <a:gradFill>
              <a:gsLst>
                <a:gs pos="0">
                  <a:schemeClr val="accent2">
                    <a:lumMod val="50000"/>
                  </a:schemeClr>
                </a:gs>
                <a:gs pos="100000">
                  <a:schemeClr val="accent5">
                    <a:lumMod val="50000"/>
                  </a:schemeClr>
                </a:gs>
              </a:gsLst>
              <a:lin ang="5400000" scaled="1"/>
            </a:gradFill>
            <a:extLst>
              <a:ext uri="{C807C97D-BFC1-408E-A445-0C87EB9F89A2}">
                <ask:lineSketchStyleProps xmlns:ask="http://schemas.microsoft.com/office/drawing/2018/sketchyshapes" sd="1219033472">
                  <a:prstGeom prst="ben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CE4A37AE-96CF-F8A3-510A-95F9A918FB36}"/>
              </a:ext>
            </a:extLst>
          </p:cNvPr>
          <p:cNvSpPr txBox="1"/>
          <p:nvPr/>
        </p:nvSpPr>
        <p:spPr>
          <a:xfrm>
            <a:off x="3806076" y="3698455"/>
            <a:ext cx="1575389" cy="923330"/>
          </a:xfrm>
          <a:prstGeom prst="rect">
            <a:avLst/>
          </a:prstGeom>
          <a:noFill/>
        </p:spPr>
        <p:txBody>
          <a:bodyPr wrap="square" rtlCol="0">
            <a:spAutoFit/>
          </a:bodyPr>
          <a:lstStyle/>
          <a:p>
            <a:pPr algn="ctr"/>
            <a:r>
              <a:rPr lang="en-US" sz="5400" b="1" dirty="0">
                <a:ln w="41275">
                  <a:solidFill>
                    <a:schemeClr val="tx1">
                      <a:alpha val="60000"/>
                    </a:schemeClr>
                  </a:solidFill>
                </a:ln>
                <a:solidFill>
                  <a:schemeClr val="accent6">
                    <a:lumMod val="60000"/>
                    <a:lumOff val="40000"/>
                    <a:alpha val="61000"/>
                  </a:schemeClr>
                </a:solidFill>
              </a:rPr>
              <a:t>VS</a:t>
            </a:r>
          </a:p>
        </p:txBody>
      </p:sp>
    </p:spTree>
    <p:extLst>
      <p:ext uri="{BB962C8B-B14F-4D97-AF65-F5344CB8AC3E}">
        <p14:creationId xmlns:p14="http://schemas.microsoft.com/office/powerpoint/2010/main" val="636006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979CB2-AA49-E0EE-AC1C-924FB7B4F0B3}"/>
              </a:ext>
            </a:extLst>
          </p:cNvPr>
          <p:cNvSpPr txBox="1">
            <a:spLocks/>
          </p:cNvSpPr>
          <p:nvPr/>
        </p:nvSpPr>
        <p:spPr>
          <a:xfrm>
            <a:off x="92280" y="148856"/>
            <a:ext cx="6003721" cy="612066"/>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pPr algn="l"/>
            <a:r>
              <a:rPr lang="en-US" sz="3200" dirty="0">
                <a:solidFill>
                  <a:schemeClr val="accent4"/>
                </a:solidFill>
              </a:rPr>
              <a:t>NRSA JSON Import Tool</a:t>
            </a:r>
          </a:p>
        </p:txBody>
      </p:sp>
      <p:sp>
        <p:nvSpPr>
          <p:cNvPr id="6" name="Content Placeholder 2">
            <a:extLst>
              <a:ext uri="{FF2B5EF4-FFF2-40B4-BE49-F238E27FC236}">
                <a16:creationId xmlns:a16="http://schemas.microsoft.com/office/drawing/2014/main" id="{500805F0-90CF-CC18-DDA9-48722A42779E}"/>
              </a:ext>
            </a:extLst>
          </p:cNvPr>
          <p:cNvSpPr txBox="1">
            <a:spLocks/>
          </p:cNvSpPr>
          <p:nvPr/>
        </p:nvSpPr>
        <p:spPr>
          <a:xfrm>
            <a:off x="548640" y="2286000"/>
            <a:ext cx="3108960" cy="32918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lumMod val="50000"/>
                    <a:lumOff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solidFill>
                <a:schemeClr val="accent4">
                  <a:lumMod val="50000"/>
                </a:schemeClr>
              </a:solidFill>
            </a:endParaRPr>
          </a:p>
        </p:txBody>
      </p:sp>
      <p:pic>
        <p:nvPicPr>
          <p:cNvPr id="8" name="Picture 7">
            <a:extLst>
              <a:ext uri="{FF2B5EF4-FFF2-40B4-BE49-F238E27FC236}">
                <a16:creationId xmlns:a16="http://schemas.microsoft.com/office/drawing/2014/main" id="{E78DFDCC-405F-B6B2-4DE8-F5FD42A6BB84}"/>
              </a:ext>
            </a:extLst>
          </p:cNvPr>
          <p:cNvPicPr>
            <a:picLocks noChangeAspect="1"/>
          </p:cNvPicPr>
          <p:nvPr/>
        </p:nvPicPr>
        <p:blipFill>
          <a:blip r:embed="rId3"/>
          <a:stretch>
            <a:fillRect/>
          </a:stretch>
        </p:blipFill>
        <p:spPr>
          <a:xfrm>
            <a:off x="1059798" y="760922"/>
            <a:ext cx="10072403" cy="6097078"/>
          </a:xfrm>
          <a:prstGeom prst="rect">
            <a:avLst/>
          </a:prstGeom>
        </p:spPr>
      </p:pic>
    </p:spTree>
    <p:extLst>
      <p:ext uri="{BB962C8B-B14F-4D97-AF65-F5344CB8AC3E}">
        <p14:creationId xmlns:p14="http://schemas.microsoft.com/office/powerpoint/2010/main" val="4098972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979CB2-AA49-E0EE-AC1C-924FB7B4F0B3}"/>
              </a:ext>
            </a:extLst>
          </p:cNvPr>
          <p:cNvSpPr txBox="1">
            <a:spLocks/>
          </p:cNvSpPr>
          <p:nvPr/>
        </p:nvSpPr>
        <p:spPr>
          <a:xfrm>
            <a:off x="92280" y="148856"/>
            <a:ext cx="6003721" cy="612066"/>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pPr algn="l"/>
            <a:r>
              <a:rPr lang="en-US" sz="3200" dirty="0" err="1">
                <a:solidFill>
                  <a:schemeClr val="accent4"/>
                </a:solidFill>
              </a:rPr>
              <a:t>nRSA</a:t>
            </a:r>
            <a:r>
              <a:rPr lang="en-US" sz="3200" dirty="0">
                <a:solidFill>
                  <a:schemeClr val="accent4"/>
                </a:solidFill>
              </a:rPr>
              <a:t> JSON Import Tool</a:t>
            </a:r>
          </a:p>
        </p:txBody>
      </p:sp>
      <p:sp>
        <p:nvSpPr>
          <p:cNvPr id="6" name="Content Placeholder 2">
            <a:extLst>
              <a:ext uri="{FF2B5EF4-FFF2-40B4-BE49-F238E27FC236}">
                <a16:creationId xmlns:a16="http://schemas.microsoft.com/office/drawing/2014/main" id="{500805F0-90CF-CC18-DDA9-48722A42779E}"/>
              </a:ext>
            </a:extLst>
          </p:cNvPr>
          <p:cNvSpPr txBox="1">
            <a:spLocks/>
          </p:cNvSpPr>
          <p:nvPr/>
        </p:nvSpPr>
        <p:spPr>
          <a:xfrm>
            <a:off x="548640" y="2286000"/>
            <a:ext cx="3108960" cy="32918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lumMod val="50000"/>
                    <a:lumOff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solidFill>
                <a:schemeClr val="accent4">
                  <a:lumMod val="50000"/>
                </a:schemeClr>
              </a:solidFill>
            </a:endParaRPr>
          </a:p>
        </p:txBody>
      </p:sp>
      <p:pic>
        <p:nvPicPr>
          <p:cNvPr id="3" name="Picture 2">
            <a:extLst>
              <a:ext uri="{FF2B5EF4-FFF2-40B4-BE49-F238E27FC236}">
                <a16:creationId xmlns:a16="http://schemas.microsoft.com/office/drawing/2014/main" id="{B24DE0EA-E5E9-B6DF-F61E-70E3E9B8B11A}"/>
              </a:ext>
            </a:extLst>
          </p:cNvPr>
          <p:cNvPicPr>
            <a:picLocks noChangeAspect="1"/>
          </p:cNvPicPr>
          <p:nvPr/>
        </p:nvPicPr>
        <p:blipFill>
          <a:blip r:embed="rId3"/>
          <a:stretch>
            <a:fillRect/>
          </a:stretch>
        </p:blipFill>
        <p:spPr>
          <a:xfrm>
            <a:off x="1007435" y="694386"/>
            <a:ext cx="10177130" cy="6163614"/>
          </a:xfrm>
          <a:prstGeom prst="rect">
            <a:avLst/>
          </a:prstGeom>
        </p:spPr>
      </p:pic>
    </p:spTree>
    <p:extLst>
      <p:ext uri="{BB962C8B-B14F-4D97-AF65-F5344CB8AC3E}">
        <p14:creationId xmlns:p14="http://schemas.microsoft.com/office/powerpoint/2010/main" val="1383723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979CB2-AA49-E0EE-AC1C-924FB7B4F0B3}"/>
              </a:ext>
            </a:extLst>
          </p:cNvPr>
          <p:cNvSpPr txBox="1">
            <a:spLocks/>
          </p:cNvSpPr>
          <p:nvPr/>
        </p:nvSpPr>
        <p:spPr>
          <a:xfrm>
            <a:off x="92280" y="148856"/>
            <a:ext cx="6003721" cy="612066"/>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pPr algn="l"/>
            <a:r>
              <a:rPr lang="en-US" sz="3200" dirty="0" err="1">
                <a:solidFill>
                  <a:schemeClr val="accent4"/>
                </a:solidFill>
              </a:rPr>
              <a:t>nRSA</a:t>
            </a:r>
            <a:r>
              <a:rPr lang="en-US" sz="3200" dirty="0">
                <a:solidFill>
                  <a:schemeClr val="accent4"/>
                </a:solidFill>
              </a:rPr>
              <a:t> JSON Import Tool</a:t>
            </a:r>
          </a:p>
        </p:txBody>
      </p:sp>
      <p:sp>
        <p:nvSpPr>
          <p:cNvPr id="6" name="Content Placeholder 2">
            <a:extLst>
              <a:ext uri="{FF2B5EF4-FFF2-40B4-BE49-F238E27FC236}">
                <a16:creationId xmlns:a16="http://schemas.microsoft.com/office/drawing/2014/main" id="{500805F0-90CF-CC18-DDA9-48722A42779E}"/>
              </a:ext>
            </a:extLst>
          </p:cNvPr>
          <p:cNvSpPr txBox="1">
            <a:spLocks/>
          </p:cNvSpPr>
          <p:nvPr/>
        </p:nvSpPr>
        <p:spPr>
          <a:xfrm>
            <a:off x="548640" y="2286000"/>
            <a:ext cx="3108960" cy="32918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lumMod val="50000"/>
                    <a:lumOff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solidFill>
                <a:schemeClr val="accent4">
                  <a:lumMod val="50000"/>
                </a:schemeClr>
              </a:solidFill>
            </a:endParaRPr>
          </a:p>
        </p:txBody>
      </p:sp>
      <p:pic>
        <p:nvPicPr>
          <p:cNvPr id="2" name="Picture 1" descr="Graphical user interface, application, website&#10;&#10;Description automatically generated">
            <a:extLst>
              <a:ext uri="{FF2B5EF4-FFF2-40B4-BE49-F238E27FC236}">
                <a16:creationId xmlns:a16="http://schemas.microsoft.com/office/drawing/2014/main" id="{3BAB0665-5DE9-AC9A-505A-DE71AF01E843}"/>
              </a:ext>
            </a:extLst>
          </p:cNvPr>
          <p:cNvPicPr>
            <a:picLocks noChangeAspect="1"/>
          </p:cNvPicPr>
          <p:nvPr/>
        </p:nvPicPr>
        <p:blipFill>
          <a:blip r:embed="rId3"/>
          <a:stretch>
            <a:fillRect/>
          </a:stretch>
        </p:blipFill>
        <p:spPr>
          <a:xfrm>
            <a:off x="2299074" y="2574941"/>
            <a:ext cx="7593851" cy="1708118"/>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F5E39CC4-4E4C-D157-E844-C77AC57E205F}"/>
              </a:ext>
            </a:extLst>
          </p:cNvPr>
          <p:cNvPicPr>
            <a:picLocks noChangeAspect="1"/>
          </p:cNvPicPr>
          <p:nvPr/>
        </p:nvPicPr>
        <p:blipFill>
          <a:blip r:embed="rId4">
            <a:duotone>
              <a:schemeClr val="accent4">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92280" y="6289739"/>
            <a:ext cx="2213175" cy="508172"/>
          </a:xfrm>
          <a:prstGeom prst="rect">
            <a:avLst/>
          </a:prstGeom>
        </p:spPr>
      </p:pic>
    </p:spTree>
    <p:extLst>
      <p:ext uri="{BB962C8B-B14F-4D97-AF65-F5344CB8AC3E}">
        <p14:creationId xmlns:p14="http://schemas.microsoft.com/office/powerpoint/2010/main" val="13878208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979CB2-AA49-E0EE-AC1C-924FB7B4F0B3}"/>
              </a:ext>
            </a:extLst>
          </p:cNvPr>
          <p:cNvSpPr txBox="1">
            <a:spLocks/>
          </p:cNvSpPr>
          <p:nvPr/>
        </p:nvSpPr>
        <p:spPr>
          <a:xfrm>
            <a:off x="92280" y="148856"/>
            <a:ext cx="6003721" cy="612066"/>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pPr algn="l"/>
            <a:r>
              <a:rPr lang="en-US" sz="3200" dirty="0" err="1">
                <a:solidFill>
                  <a:schemeClr val="accent4"/>
                </a:solidFill>
              </a:rPr>
              <a:t>nRSA</a:t>
            </a:r>
            <a:r>
              <a:rPr lang="en-US" sz="3200" dirty="0">
                <a:solidFill>
                  <a:schemeClr val="accent4"/>
                </a:solidFill>
              </a:rPr>
              <a:t> JSON Import Tool</a:t>
            </a:r>
          </a:p>
        </p:txBody>
      </p:sp>
      <p:sp>
        <p:nvSpPr>
          <p:cNvPr id="6" name="Content Placeholder 2">
            <a:extLst>
              <a:ext uri="{FF2B5EF4-FFF2-40B4-BE49-F238E27FC236}">
                <a16:creationId xmlns:a16="http://schemas.microsoft.com/office/drawing/2014/main" id="{500805F0-90CF-CC18-DDA9-48722A42779E}"/>
              </a:ext>
            </a:extLst>
          </p:cNvPr>
          <p:cNvSpPr txBox="1">
            <a:spLocks/>
          </p:cNvSpPr>
          <p:nvPr/>
        </p:nvSpPr>
        <p:spPr>
          <a:xfrm>
            <a:off x="548640" y="2286000"/>
            <a:ext cx="3108960" cy="32918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lumMod val="50000"/>
                    <a:lumOff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solidFill>
                <a:schemeClr val="accent4">
                  <a:lumMod val="50000"/>
                </a:schemeClr>
              </a:solidFill>
            </a:endParaRPr>
          </a:p>
        </p:txBody>
      </p:sp>
      <p:pic>
        <p:nvPicPr>
          <p:cNvPr id="4" name="Picture 3" descr="Shape&#10;&#10;Description automatically generated with medium confidence">
            <a:extLst>
              <a:ext uri="{FF2B5EF4-FFF2-40B4-BE49-F238E27FC236}">
                <a16:creationId xmlns:a16="http://schemas.microsoft.com/office/drawing/2014/main" id="{F5E39CC4-4E4C-D157-E844-C77AC57E205F}"/>
              </a:ext>
            </a:extLst>
          </p:cNvPr>
          <p:cNvPicPr>
            <a:picLocks noChangeAspect="1"/>
          </p:cNvPicPr>
          <p:nvPr/>
        </p:nvPicPr>
        <p:blipFill>
          <a:blip r:embed="rId3">
            <a:duotone>
              <a:schemeClr val="accent4">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92280" y="6289739"/>
            <a:ext cx="2213175" cy="508172"/>
          </a:xfrm>
          <a:prstGeom prst="rect">
            <a:avLst/>
          </a:prstGeom>
        </p:spPr>
      </p:pic>
      <p:pic>
        <p:nvPicPr>
          <p:cNvPr id="7" name="Picture 6">
            <a:extLst>
              <a:ext uri="{FF2B5EF4-FFF2-40B4-BE49-F238E27FC236}">
                <a16:creationId xmlns:a16="http://schemas.microsoft.com/office/drawing/2014/main" id="{E63F03E6-2B2B-1167-60D0-F6F07992D3E2}"/>
              </a:ext>
            </a:extLst>
          </p:cNvPr>
          <p:cNvPicPr>
            <a:picLocks noChangeAspect="1"/>
          </p:cNvPicPr>
          <p:nvPr/>
        </p:nvPicPr>
        <p:blipFill>
          <a:blip r:embed="rId4"/>
          <a:stretch>
            <a:fillRect/>
          </a:stretch>
        </p:blipFill>
        <p:spPr>
          <a:xfrm>
            <a:off x="0" y="2162759"/>
            <a:ext cx="12192000" cy="2532482"/>
          </a:xfrm>
          <a:prstGeom prst="rect">
            <a:avLst/>
          </a:prstGeom>
        </p:spPr>
      </p:pic>
    </p:spTree>
    <p:extLst>
      <p:ext uri="{BB962C8B-B14F-4D97-AF65-F5344CB8AC3E}">
        <p14:creationId xmlns:p14="http://schemas.microsoft.com/office/powerpoint/2010/main" val="3431441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FA4ECC-8E9C-6CE6-3EC5-6B63129B1EE4}"/>
              </a:ext>
            </a:extLst>
          </p:cNvPr>
          <p:cNvPicPr>
            <a:picLocks noChangeAspect="1"/>
          </p:cNvPicPr>
          <p:nvPr/>
        </p:nvPicPr>
        <p:blipFill>
          <a:blip r:embed="rId3"/>
          <a:stretch>
            <a:fillRect/>
          </a:stretch>
        </p:blipFill>
        <p:spPr>
          <a:xfrm>
            <a:off x="0" y="593835"/>
            <a:ext cx="12192000" cy="6264165"/>
          </a:xfrm>
          <a:prstGeom prst="rect">
            <a:avLst/>
          </a:prstGeom>
        </p:spPr>
      </p:pic>
      <p:sp>
        <p:nvSpPr>
          <p:cNvPr id="2" name="Title 1">
            <a:extLst>
              <a:ext uri="{FF2B5EF4-FFF2-40B4-BE49-F238E27FC236}">
                <a16:creationId xmlns:a16="http://schemas.microsoft.com/office/drawing/2014/main" id="{02F2FD16-EA77-334B-4638-76A63DCE5C02}"/>
              </a:ext>
            </a:extLst>
          </p:cNvPr>
          <p:cNvSpPr txBox="1">
            <a:spLocks/>
          </p:cNvSpPr>
          <p:nvPr/>
        </p:nvSpPr>
        <p:spPr>
          <a:xfrm>
            <a:off x="0" y="0"/>
            <a:ext cx="6003721" cy="612066"/>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pPr algn="l"/>
            <a:r>
              <a:rPr lang="en-US" sz="3200" dirty="0">
                <a:solidFill>
                  <a:schemeClr val="accent4"/>
                </a:solidFill>
              </a:rPr>
              <a:t>Streams Data</a:t>
            </a:r>
          </a:p>
        </p:txBody>
      </p:sp>
    </p:spTree>
    <p:extLst>
      <p:ext uri="{BB962C8B-B14F-4D97-AF65-F5344CB8AC3E}">
        <p14:creationId xmlns:p14="http://schemas.microsoft.com/office/powerpoint/2010/main" val="489302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4812A4-DDA6-0CBB-E56C-6540985D1801}"/>
              </a:ext>
            </a:extLst>
          </p:cNvPr>
          <p:cNvPicPr>
            <a:picLocks noChangeAspect="1"/>
          </p:cNvPicPr>
          <p:nvPr/>
        </p:nvPicPr>
        <p:blipFill>
          <a:blip r:embed="rId3"/>
          <a:stretch>
            <a:fillRect/>
          </a:stretch>
        </p:blipFill>
        <p:spPr>
          <a:xfrm>
            <a:off x="0" y="636911"/>
            <a:ext cx="12192000" cy="6221089"/>
          </a:xfrm>
          <a:prstGeom prst="rect">
            <a:avLst/>
          </a:prstGeom>
        </p:spPr>
      </p:pic>
      <p:sp>
        <p:nvSpPr>
          <p:cNvPr id="2" name="Title 1">
            <a:extLst>
              <a:ext uri="{FF2B5EF4-FFF2-40B4-BE49-F238E27FC236}">
                <a16:creationId xmlns:a16="http://schemas.microsoft.com/office/drawing/2014/main" id="{FCB655D9-EF6A-230E-C0D3-44A040A6DE4A}"/>
              </a:ext>
            </a:extLst>
          </p:cNvPr>
          <p:cNvSpPr txBox="1">
            <a:spLocks/>
          </p:cNvSpPr>
          <p:nvPr/>
        </p:nvSpPr>
        <p:spPr>
          <a:xfrm>
            <a:off x="0" y="0"/>
            <a:ext cx="6003721" cy="612066"/>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pPr algn="l"/>
            <a:r>
              <a:rPr lang="en-US" sz="3200" dirty="0">
                <a:solidFill>
                  <a:schemeClr val="accent4"/>
                </a:solidFill>
              </a:rPr>
              <a:t>Streams Data</a:t>
            </a:r>
          </a:p>
        </p:txBody>
      </p:sp>
    </p:spTree>
    <p:extLst>
      <p:ext uri="{BB962C8B-B14F-4D97-AF65-F5344CB8AC3E}">
        <p14:creationId xmlns:p14="http://schemas.microsoft.com/office/powerpoint/2010/main" val="3486806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079C7F-696C-49CF-6FFA-5864D2544AD5}"/>
              </a:ext>
            </a:extLst>
          </p:cNvPr>
          <p:cNvPicPr>
            <a:picLocks noChangeAspect="1"/>
          </p:cNvPicPr>
          <p:nvPr/>
        </p:nvPicPr>
        <p:blipFill>
          <a:blip r:embed="rId3"/>
          <a:stretch>
            <a:fillRect/>
          </a:stretch>
        </p:blipFill>
        <p:spPr>
          <a:xfrm>
            <a:off x="0" y="637082"/>
            <a:ext cx="12192000" cy="6220918"/>
          </a:xfrm>
          <a:prstGeom prst="rect">
            <a:avLst/>
          </a:prstGeom>
        </p:spPr>
      </p:pic>
      <p:sp>
        <p:nvSpPr>
          <p:cNvPr id="2" name="Title 1">
            <a:extLst>
              <a:ext uri="{FF2B5EF4-FFF2-40B4-BE49-F238E27FC236}">
                <a16:creationId xmlns:a16="http://schemas.microsoft.com/office/drawing/2014/main" id="{67CE8C4B-FFB6-9703-5D5F-A281F8824A1F}"/>
              </a:ext>
            </a:extLst>
          </p:cNvPr>
          <p:cNvSpPr txBox="1">
            <a:spLocks/>
          </p:cNvSpPr>
          <p:nvPr/>
        </p:nvSpPr>
        <p:spPr>
          <a:xfrm>
            <a:off x="0" y="0"/>
            <a:ext cx="6003721" cy="612066"/>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pPr algn="l"/>
            <a:r>
              <a:rPr lang="en-US" sz="3200" dirty="0">
                <a:solidFill>
                  <a:schemeClr val="accent4"/>
                </a:solidFill>
              </a:rPr>
              <a:t>Streams Data</a:t>
            </a:r>
          </a:p>
        </p:txBody>
      </p:sp>
    </p:spTree>
    <p:extLst>
      <p:ext uri="{BB962C8B-B14F-4D97-AF65-F5344CB8AC3E}">
        <p14:creationId xmlns:p14="http://schemas.microsoft.com/office/powerpoint/2010/main" val="26963331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59EB47-B69E-F3ED-5E7C-D79ED059DDD7}"/>
              </a:ext>
            </a:extLst>
          </p:cNvPr>
          <p:cNvPicPr>
            <a:picLocks noChangeAspect="1"/>
          </p:cNvPicPr>
          <p:nvPr/>
        </p:nvPicPr>
        <p:blipFill>
          <a:blip r:embed="rId3"/>
          <a:stretch>
            <a:fillRect/>
          </a:stretch>
        </p:blipFill>
        <p:spPr>
          <a:xfrm>
            <a:off x="1195609" y="612066"/>
            <a:ext cx="9616223" cy="6245934"/>
          </a:xfrm>
          <a:prstGeom prst="rect">
            <a:avLst/>
          </a:prstGeom>
        </p:spPr>
      </p:pic>
      <p:sp>
        <p:nvSpPr>
          <p:cNvPr id="5" name="Title 1">
            <a:extLst>
              <a:ext uri="{FF2B5EF4-FFF2-40B4-BE49-F238E27FC236}">
                <a16:creationId xmlns:a16="http://schemas.microsoft.com/office/drawing/2014/main" id="{1FFD0E12-0C15-48B7-E3E7-A1A1B769AFC4}"/>
              </a:ext>
            </a:extLst>
          </p:cNvPr>
          <p:cNvSpPr txBox="1">
            <a:spLocks/>
          </p:cNvSpPr>
          <p:nvPr/>
        </p:nvSpPr>
        <p:spPr>
          <a:xfrm>
            <a:off x="0" y="0"/>
            <a:ext cx="6003721" cy="612066"/>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pPr algn="l"/>
            <a:r>
              <a:rPr lang="en-US" sz="3200" dirty="0">
                <a:solidFill>
                  <a:schemeClr val="accent4"/>
                </a:solidFill>
              </a:rPr>
              <a:t>Lakes Data</a:t>
            </a:r>
          </a:p>
        </p:txBody>
      </p:sp>
    </p:spTree>
    <p:extLst>
      <p:ext uri="{BB962C8B-B14F-4D97-AF65-F5344CB8AC3E}">
        <p14:creationId xmlns:p14="http://schemas.microsoft.com/office/powerpoint/2010/main" val="636865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54DADCF-DA41-B6FE-D9BA-2B9418FC60F7}"/>
              </a:ext>
            </a:extLst>
          </p:cNvPr>
          <p:cNvSpPr txBox="1">
            <a:spLocks/>
          </p:cNvSpPr>
          <p:nvPr/>
        </p:nvSpPr>
        <p:spPr>
          <a:xfrm>
            <a:off x="5285946" y="3807265"/>
            <a:ext cx="5651938" cy="174841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50000"/>
                    <a:lumOff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dirty="0">
                <a:solidFill>
                  <a:schemeClr val="accent4">
                    <a:lumMod val="50000"/>
                  </a:schemeClr>
                </a:solidFill>
              </a:rPr>
              <a:t> </a:t>
            </a:r>
            <a:r>
              <a:rPr lang="en-US" sz="2400" dirty="0">
                <a:solidFill>
                  <a:schemeClr val="accent4">
                    <a:lumMod val="50000"/>
                  </a:schemeClr>
                </a:solidFill>
              </a:rPr>
              <a:t>Problems to address:</a:t>
            </a:r>
          </a:p>
          <a:p>
            <a:pPr marL="342900" indent="-342900">
              <a:lnSpc>
                <a:spcPct val="110000"/>
              </a:lnSpc>
              <a:buBlip>
                <a:blip r:embed="rId3"/>
              </a:buBlip>
            </a:pPr>
            <a:r>
              <a:rPr lang="en-US" dirty="0">
                <a:solidFill>
                  <a:schemeClr val="accent4">
                    <a:lumMod val="50000"/>
                  </a:schemeClr>
                </a:solidFill>
              </a:rPr>
              <a:t>How to store this data in our database</a:t>
            </a:r>
          </a:p>
          <a:p>
            <a:pPr marL="342900" indent="-342900">
              <a:lnSpc>
                <a:spcPct val="110000"/>
              </a:lnSpc>
              <a:buBlip>
                <a:blip r:embed="rId3"/>
              </a:buBlip>
            </a:pPr>
            <a:r>
              <a:rPr lang="en-US" dirty="0">
                <a:solidFill>
                  <a:schemeClr val="accent4">
                    <a:lumMod val="50000"/>
                  </a:schemeClr>
                </a:solidFill>
              </a:rPr>
              <a:t>How to easily import this data into our database</a:t>
            </a:r>
          </a:p>
          <a:p>
            <a:pPr marL="342900" indent="-342900">
              <a:buBlip>
                <a:blip r:embed="rId3"/>
              </a:buBlip>
            </a:pPr>
            <a:endParaRPr lang="en-US" dirty="0"/>
          </a:p>
        </p:txBody>
      </p:sp>
      <p:graphicFrame>
        <p:nvGraphicFramePr>
          <p:cNvPr id="15" name="Diagram 14">
            <a:extLst>
              <a:ext uri="{FF2B5EF4-FFF2-40B4-BE49-F238E27FC236}">
                <a16:creationId xmlns:a16="http://schemas.microsoft.com/office/drawing/2014/main" id="{CAFB4084-FE7C-2D43-155C-2D5367A82A02}"/>
              </a:ext>
            </a:extLst>
          </p:cNvPr>
          <p:cNvGraphicFramePr/>
          <p:nvPr>
            <p:extLst>
              <p:ext uri="{D42A27DB-BD31-4B8C-83A1-F6EECF244321}">
                <p14:modId xmlns:p14="http://schemas.microsoft.com/office/powerpoint/2010/main" val="664375139"/>
              </p:ext>
            </p:extLst>
          </p:nvPr>
        </p:nvGraphicFramePr>
        <p:xfrm>
          <a:off x="5195794" y="1017265"/>
          <a:ext cx="6782485" cy="20334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Picture 15" descr="Text&#10;&#10;Description automatically generated with medium confidence">
            <a:extLst>
              <a:ext uri="{FF2B5EF4-FFF2-40B4-BE49-F238E27FC236}">
                <a16:creationId xmlns:a16="http://schemas.microsoft.com/office/drawing/2014/main" id="{CF751F96-2029-BC52-A9B3-76ACAF124359}"/>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70945" y="6370748"/>
            <a:ext cx="2177985" cy="487252"/>
          </a:xfrm>
          <a:prstGeom prst="rect">
            <a:avLst/>
          </a:prstGeom>
        </p:spPr>
      </p:pic>
      <p:pic>
        <p:nvPicPr>
          <p:cNvPr id="21" name="Content Placeholder 20" descr="A river with trees on either side&#10;&#10;Description automatically generated with low confidence">
            <a:extLst>
              <a:ext uri="{FF2B5EF4-FFF2-40B4-BE49-F238E27FC236}">
                <a16:creationId xmlns:a16="http://schemas.microsoft.com/office/drawing/2014/main" id="{66583D31-9BDE-091D-D004-B5F7E6A7FC61}"/>
              </a:ext>
            </a:extLst>
          </p:cNvPr>
          <p:cNvPicPr>
            <a:picLocks noGrp="1" noChangeAspect="1"/>
          </p:cNvPicPr>
          <p:nvPr>
            <p:ph sz="half" idx="1"/>
          </p:nvPr>
        </p:nvPicPr>
        <p:blipFill rotWithShape="1">
          <a:blip r:embed="rId10">
            <a:extLst>
              <a:ext uri="{28A0092B-C50C-407E-A947-70E740481C1C}">
                <a14:useLocalDpi xmlns:a14="http://schemas.microsoft.com/office/drawing/2010/main" val="0"/>
              </a:ext>
            </a:extLst>
          </a:blip>
          <a:srcRect/>
          <a:stretch/>
        </p:blipFill>
        <p:spPr>
          <a:xfrm>
            <a:off x="1" y="0"/>
            <a:ext cx="5067300" cy="6858000"/>
          </a:xfrm>
        </p:spPr>
      </p:pic>
    </p:spTree>
    <p:extLst>
      <p:ext uri="{BB962C8B-B14F-4D97-AF65-F5344CB8AC3E}">
        <p14:creationId xmlns:p14="http://schemas.microsoft.com/office/powerpoint/2010/main" val="31277337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40B057-9CE3-952D-199A-B79A19B906BB}"/>
              </a:ext>
            </a:extLst>
          </p:cNvPr>
          <p:cNvPicPr>
            <a:picLocks noChangeAspect="1"/>
          </p:cNvPicPr>
          <p:nvPr/>
        </p:nvPicPr>
        <p:blipFill>
          <a:blip r:embed="rId3"/>
          <a:stretch>
            <a:fillRect/>
          </a:stretch>
        </p:blipFill>
        <p:spPr>
          <a:xfrm>
            <a:off x="1178701" y="623235"/>
            <a:ext cx="9650040" cy="6234765"/>
          </a:xfrm>
          <a:prstGeom prst="rect">
            <a:avLst/>
          </a:prstGeom>
        </p:spPr>
      </p:pic>
      <p:sp>
        <p:nvSpPr>
          <p:cNvPr id="5" name="Title 1">
            <a:extLst>
              <a:ext uri="{FF2B5EF4-FFF2-40B4-BE49-F238E27FC236}">
                <a16:creationId xmlns:a16="http://schemas.microsoft.com/office/drawing/2014/main" id="{7A79E84D-EAE2-AA11-AF06-88DC7A9BC9A4}"/>
              </a:ext>
            </a:extLst>
          </p:cNvPr>
          <p:cNvSpPr txBox="1">
            <a:spLocks/>
          </p:cNvSpPr>
          <p:nvPr/>
        </p:nvSpPr>
        <p:spPr>
          <a:xfrm>
            <a:off x="0" y="0"/>
            <a:ext cx="6003721" cy="612066"/>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pPr algn="l"/>
            <a:r>
              <a:rPr lang="en-US" sz="3200" dirty="0">
                <a:solidFill>
                  <a:schemeClr val="accent4"/>
                </a:solidFill>
              </a:rPr>
              <a:t>Lakes Data</a:t>
            </a:r>
          </a:p>
        </p:txBody>
      </p:sp>
    </p:spTree>
    <p:extLst>
      <p:ext uri="{BB962C8B-B14F-4D97-AF65-F5344CB8AC3E}">
        <p14:creationId xmlns:p14="http://schemas.microsoft.com/office/powerpoint/2010/main" val="21974000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26E53A-B58C-452F-CDBE-4C06459E7F9C}"/>
              </a:ext>
            </a:extLst>
          </p:cNvPr>
          <p:cNvPicPr>
            <a:picLocks noChangeAspect="1"/>
          </p:cNvPicPr>
          <p:nvPr/>
        </p:nvPicPr>
        <p:blipFill>
          <a:blip r:embed="rId3"/>
          <a:stretch>
            <a:fillRect/>
          </a:stretch>
        </p:blipFill>
        <p:spPr>
          <a:xfrm>
            <a:off x="1263481" y="612066"/>
            <a:ext cx="9665037" cy="6285654"/>
          </a:xfrm>
          <a:prstGeom prst="rect">
            <a:avLst/>
          </a:prstGeom>
        </p:spPr>
      </p:pic>
      <p:sp>
        <p:nvSpPr>
          <p:cNvPr id="5" name="Title 1">
            <a:extLst>
              <a:ext uri="{FF2B5EF4-FFF2-40B4-BE49-F238E27FC236}">
                <a16:creationId xmlns:a16="http://schemas.microsoft.com/office/drawing/2014/main" id="{4F80EE58-DDC0-95DF-09E4-2ECA69FFC615}"/>
              </a:ext>
            </a:extLst>
          </p:cNvPr>
          <p:cNvSpPr txBox="1">
            <a:spLocks/>
          </p:cNvSpPr>
          <p:nvPr/>
        </p:nvSpPr>
        <p:spPr>
          <a:xfrm>
            <a:off x="0" y="0"/>
            <a:ext cx="6003721" cy="612066"/>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pPr algn="l"/>
            <a:r>
              <a:rPr lang="en-US" sz="3200" dirty="0">
                <a:solidFill>
                  <a:schemeClr val="accent4"/>
                </a:solidFill>
              </a:rPr>
              <a:t>Lakes Data</a:t>
            </a:r>
          </a:p>
        </p:txBody>
      </p:sp>
    </p:spTree>
    <p:extLst>
      <p:ext uri="{BB962C8B-B14F-4D97-AF65-F5344CB8AC3E}">
        <p14:creationId xmlns:p14="http://schemas.microsoft.com/office/powerpoint/2010/main" val="531357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water, nature&#10;&#10;Description automatically generated">
            <a:extLst>
              <a:ext uri="{FF2B5EF4-FFF2-40B4-BE49-F238E27FC236}">
                <a16:creationId xmlns:a16="http://schemas.microsoft.com/office/drawing/2014/main" id="{90107ECC-992B-7D24-A1E9-D4CB369368B7}"/>
              </a:ext>
            </a:extLst>
          </p:cNvPr>
          <p:cNvPicPr>
            <a:picLocks noChangeAspect="1"/>
          </p:cNvPicPr>
          <p:nvPr/>
        </p:nvPicPr>
        <p:blipFill rotWithShape="1">
          <a:blip r:embed="rId3">
            <a:extLst>
              <a:ext uri="{28A0092B-C50C-407E-A947-70E740481C1C}">
                <a14:useLocalDpi xmlns:a14="http://schemas.microsoft.com/office/drawing/2010/main" val="0"/>
              </a:ext>
            </a:extLst>
          </a:blip>
          <a:srcRect l="-66"/>
          <a:stretch/>
        </p:blipFill>
        <p:spPr>
          <a:xfrm>
            <a:off x="-95693" y="0"/>
            <a:ext cx="12287693" cy="6858000"/>
          </a:xfrm>
          <a:prstGeom prst="rect">
            <a:avLst/>
          </a:prstGeom>
        </p:spPr>
      </p:pic>
      <p:sp>
        <p:nvSpPr>
          <p:cNvPr id="6" name="Rectangle 5">
            <a:extLst>
              <a:ext uri="{FF2B5EF4-FFF2-40B4-BE49-F238E27FC236}">
                <a16:creationId xmlns:a16="http://schemas.microsoft.com/office/drawing/2014/main" id="{C6A58E78-A970-9DF2-A3AB-678AAA87BBFC}"/>
              </a:ext>
            </a:extLst>
          </p:cNvPr>
          <p:cNvSpPr/>
          <p:nvPr/>
        </p:nvSpPr>
        <p:spPr>
          <a:xfrm>
            <a:off x="-95693" y="0"/>
            <a:ext cx="12287693" cy="685800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6843CAE-C440-F3F1-8F86-1A61919D1264}"/>
              </a:ext>
            </a:extLst>
          </p:cNvPr>
          <p:cNvSpPr txBox="1">
            <a:spLocks/>
          </p:cNvSpPr>
          <p:nvPr/>
        </p:nvSpPr>
        <p:spPr>
          <a:xfrm>
            <a:off x="44432" y="244549"/>
            <a:ext cx="6003721" cy="612066"/>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pPr algn="l"/>
            <a:r>
              <a:rPr lang="en-US" sz="3200" dirty="0">
                <a:solidFill>
                  <a:schemeClr val="accent4">
                    <a:lumMod val="75000"/>
                  </a:schemeClr>
                </a:solidFill>
              </a:rPr>
              <a:t>Final Data Flow</a:t>
            </a:r>
          </a:p>
        </p:txBody>
      </p:sp>
      <p:sp>
        <p:nvSpPr>
          <p:cNvPr id="8" name="Title 1">
            <a:extLst>
              <a:ext uri="{FF2B5EF4-FFF2-40B4-BE49-F238E27FC236}">
                <a16:creationId xmlns:a16="http://schemas.microsoft.com/office/drawing/2014/main" id="{084C26E3-5284-626D-56ED-C3C1CDE5D593}"/>
              </a:ext>
            </a:extLst>
          </p:cNvPr>
          <p:cNvSpPr txBox="1">
            <a:spLocks/>
          </p:cNvSpPr>
          <p:nvPr/>
        </p:nvSpPr>
        <p:spPr>
          <a:xfrm>
            <a:off x="44432" y="2622034"/>
            <a:ext cx="3023061" cy="612066"/>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pPr algn="l"/>
            <a:r>
              <a:rPr lang="en-US" sz="3200" dirty="0">
                <a:solidFill>
                  <a:schemeClr val="accent4">
                    <a:lumMod val="75000"/>
                  </a:schemeClr>
                </a:solidFill>
              </a:rPr>
              <a:t>Next Steps</a:t>
            </a:r>
          </a:p>
        </p:txBody>
      </p:sp>
      <p:graphicFrame>
        <p:nvGraphicFramePr>
          <p:cNvPr id="9" name="Diagram 8">
            <a:extLst>
              <a:ext uri="{FF2B5EF4-FFF2-40B4-BE49-F238E27FC236}">
                <a16:creationId xmlns:a16="http://schemas.microsoft.com/office/drawing/2014/main" id="{A99B0212-2622-FBDD-D841-DCD8A0174069}"/>
              </a:ext>
            </a:extLst>
          </p:cNvPr>
          <p:cNvGraphicFramePr/>
          <p:nvPr>
            <p:extLst>
              <p:ext uri="{D42A27DB-BD31-4B8C-83A1-F6EECF244321}">
                <p14:modId xmlns:p14="http://schemas.microsoft.com/office/powerpoint/2010/main" val="1760413562"/>
              </p:ext>
            </p:extLst>
          </p:nvPr>
        </p:nvGraphicFramePr>
        <p:xfrm>
          <a:off x="1150050" y="639311"/>
          <a:ext cx="9796206" cy="15879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Content Placeholder 2">
            <a:extLst>
              <a:ext uri="{FF2B5EF4-FFF2-40B4-BE49-F238E27FC236}">
                <a16:creationId xmlns:a16="http://schemas.microsoft.com/office/drawing/2014/main" id="{46EB256D-3153-0E93-24A1-8284C2661D18}"/>
              </a:ext>
            </a:extLst>
          </p:cNvPr>
          <p:cNvSpPr txBox="1">
            <a:spLocks/>
          </p:cNvSpPr>
          <p:nvPr/>
        </p:nvSpPr>
        <p:spPr>
          <a:xfrm>
            <a:off x="155310" y="3325192"/>
            <a:ext cx="11256761" cy="3441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50000"/>
                    <a:lumOff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nSpc>
                <a:spcPct val="110000"/>
              </a:lnSpc>
              <a:buBlip>
                <a:blip r:embed="rId9"/>
              </a:buBlip>
            </a:pPr>
            <a:r>
              <a:rPr lang="en-US" dirty="0">
                <a:solidFill>
                  <a:schemeClr val="accent4">
                    <a:lumMod val="50000"/>
                  </a:schemeClr>
                </a:solidFill>
              </a:rPr>
              <a:t>NLA and NRSA biological data have been mapped. Import tools are in development by Gold Systems, expected to be completed soon</a:t>
            </a:r>
          </a:p>
          <a:p>
            <a:pPr marL="342900" indent="-342900">
              <a:lnSpc>
                <a:spcPct val="110000"/>
              </a:lnSpc>
              <a:buBlip>
                <a:blip r:embed="rId9"/>
              </a:buBlip>
            </a:pPr>
            <a:r>
              <a:rPr lang="en-US" dirty="0">
                <a:solidFill>
                  <a:schemeClr val="accent4">
                    <a:lumMod val="50000"/>
                  </a:schemeClr>
                </a:solidFill>
              </a:rPr>
              <a:t>Planning a workgroup with NARS staff and several other state agencies who also use AWQMS and the NRSA app, to work together on creating QA, Metric Generation, and Data Visualization R packages for NRSA habitat data</a:t>
            </a:r>
          </a:p>
          <a:p>
            <a:pPr marL="342900" indent="-342900">
              <a:lnSpc>
                <a:spcPct val="110000"/>
              </a:lnSpc>
              <a:buBlip>
                <a:blip r:embed="rId9"/>
              </a:buBlip>
            </a:pPr>
            <a:r>
              <a:rPr lang="en-US" dirty="0">
                <a:solidFill>
                  <a:schemeClr val="accent4">
                    <a:lumMod val="50000"/>
                  </a:schemeClr>
                </a:solidFill>
              </a:rPr>
              <a:t>Created a Survey123 App for state probabilistic habitat program, working on developing script to process data to fit general data structure developed for NRSA habitat data</a:t>
            </a:r>
          </a:p>
          <a:p>
            <a:pPr marL="342900" indent="-342900">
              <a:buBlip>
                <a:blip r:embed="rId9"/>
              </a:buBlip>
            </a:pPr>
            <a:endParaRPr lang="en-US" dirty="0"/>
          </a:p>
        </p:txBody>
      </p:sp>
      <p:pic>
        <p:nvPicPr>
          <p:cNvPr id="16" name="Picture 15" descr="Graphical user interface&#10;&#10;Description automatically generated with medium confidence">
            <a:extLst>
              <a:ext uri="{FF2B5EF4-FFF2-40B4-BE49-F238E27FC236}">
                <a16:creationId xmlns:a16="http://schemas.microsoft.com/office/drawing/2014/main" id="{11CD65DD-2AE2-62B4-1275-D1FC775835A4}"/>
              </a:ext>
            </a:extLst>
          </p:cNvPr>
          <p:cNvPicPr>
            <a:picLocks noChangeAspect="1"/>
          </p:cNvPicPr>
          <p:nvPr/>
        </p:nvPicPr>
        <p:blipFill>
          <a:blip r:embed="rId10">
            <a:alphaModFix amt="70000"/>
            <a:extLst>
              <a:ext uri="{28A0092B-C50C-407E-A947-70E740481C1C}">
                <a14:useLocalDpi xmlns:a14="http://schemas.microsoft.com/office/drawing/2010/main" val="0"/>
              </a:ext>
            </a:extLst>
          </a:blip>
          <a:stretch>
            <a:fillRect/>
          </a:stretch>
        </p:blipFill>
        <p:spPr>
          <a:xfrm>
            <a:off x="9935096" y="6218717"/>
            <a:ext cx="2256904" cy="677673"/>
          </a:xfrm>
          <a:prstGeom prst="rect">
            <a:avLst/>
          </a:prstGeom>
        </p:spPr>
      </p:pic>
      <p:sp>
        <p:nvSpPr>
          <p:cNvPr id="2" name="Content Placeholder 2">
            <a:extLst>
              <a:ext uri="{FF2B5EF4-FFF2-40B4-BE49-F238E27FC236}">
                <a16:creationId xmlns:a16="http://schemas.microsoft.com/office/drawing/2014/main" id="{2218FAA4-B65C-7BC0-0EDC-7EAEBE35643B}"/>
              </a:ext>
            </a:extLst>
          </p:cNvPr>
          <p:cNvSpPr txBox="1">
            <a:spLocks/>
          </p:cNvSpPr>
          <p:nvPr/>
        </p:nvSpPr>
        <p:spPr>
          <a:xfrm>
            <a:off x="155311" y="2020652"/>
            <a:ext cx="10886639" cy="5673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50000"/>
                    <a:lumOff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nSpc>
                <a:spcPct val="110000"/>
              </a:lnSpc>
              <a:buBlip>
                <a:blip r:embed="rId9"/>
              </a:buBlip>
            </a:pPr>
            <a:r>
              <a:rPr lang="en-US" dirty="0">
                <a:solidFill>
                  <a:schemeClr val="accent4">
                    <a:lumMod val="50000"/>
                  </a:schemeClr>
                </a:solidFill>
              </a:rPr>
              <a:t>OWRB raw NRSA habitat data is already in the WQP!</a:t>
            </a:r>
          </a:p>
          <a:p>
            <a:pPr marL="342900" indent="-342900">
              <a:buBlip>
                <a:blip r:embed="rId9"/>
              </a:buBlip>
            </a:pPr>
            <a:endParaRPr lang="en-US" dirty="0"/>
          </a:p>
        </p:txBody>
      </p:sp>
    </p:spTree>
    <p:extLst>
      <p:ext uri="{BB962C8B-B14F-4D97-AF65-F5344CB8AC3E}">
        <p14:creationId xmlns:p14="http://schemas.microsoft.com/office/powerpoint/2010/main" val="19107096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17CB71-8EAD-62C0-5210-CD3645D58FFC}"/>
              </a:ext>
            </a:extLst>
          </p:cNvPr>
          <p:cNvSpPr txBox="1">
            <a:spLocks/>
          </p:cNvSpPr>
          <p:nvPr/>
        </p:nvSpPr>
        <p:spPr>
          <a:xfrm>
            <a:off x="15028" y="1009650"/>
            <a:ext cx="5451488" cy="57632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Blip>
                <a:blip r:embed="rId3"/>
              </a:buBlip>
            </a:pPr>
            <a:r>
              <a:rPr lang="en-US" sz="1600" dirty="0">
                <a:solidFill>
                  <a:schemeClr val="accent4">
                    <a:lumMod val="50000"/>
                  </a:schemeClr>
                </a:solidFill>
              </a:rPr>
              <a:t>Exchange Network Grant Program for funding this project</a:t>
            </a:r>
          </a:p>
          <a:p>
            <a:pPr>
              <a:lnSpc>
                <a:spcPct val="110000"/>
              </a:lnSpc>
              <a:buBlip>
                <a:blip r:embed="rId3"/>
              </a:buBlip>
            </a:pPr>
            <a:r>
              <a:rPr lang="en-US" sz="1600" dirty="0">
                <a:solidFill>
                  <a:schemeClr val="accent4">
                    <a:lumMod val="50000"/>
                  </a:schemeClr>
                </a:solidFill>
              </a:rPr>
              <a:t>Monty Porter, Chris Hargis, Jonathan West, and James Decker: OWRB habitat specialists on this project</a:t>
            </a:r>
          </a:p>
          <a:p>
            <a:pPr>
              <a:lnSpc>
                <a:spcPct val="110000"/>
              </a:lnSpc>
              <a:buBlip>
                <a:blip r:embed="rId3"/>
              </a:buBlip>
            </a:pPr>
            <a:r>
              <a:rPr lang="en-US" sz="1600" dirty="0">
                <a:solidFill>
                  <a:schemeClr val="accent4">
                    <a:lumMod val="50000"/>
                  </a:schemeClr>
                </a:solidFill>
              </a:rPr>
              <a:t>Ryan Jorgenson and Stephen Beard, Gold Systems developers on this project</a:t>
            </a:r>
          </a:p>
          <a:p>
            <a:pPr>
              <a:lnSpc>
                <a:spcPct val="110000"/>
              </a:lnSpc>
              <a:buBlip>
                <a:blip r:embed="rId3"/>
              </a:buBlip>
            </a:pPr>
            <a:r>
              <a:rPr lang="en-US" sz="1600" dirty="0">
                <a:solidFill>
                  <a:schemeClr val="accent4">
                    <a:lumMod val="50000"/>
                  </a:schemeClr>
                </a:solidFill>
              </a:rPr>
              <a:t>Karen Blocksom of EPA, who created the metadata tables we used as starting points in our data dictionaries, made time to meet on this work and answer numerous questions</a:t>
            </a:r>
          </a:p>
          <a:p>
            <a:pPr>
              <a:lnSpc>
                <a:spcPct val="110000"/>
              </a:lnSpc>
              <a:buBlip>
                <a:blip r:embed="rId3"/>
              </a:buBlip>
            </a:pPr>
            <a:r>
              <a:rPr lang="en-US" sz="1600" dirty="0">
                <a:solidFill>
                  <a:schemeClr val="accent4">
                    <a:lumMod val="50000"/>
                  </a:schemeClr>
                </a:solidFill>
              </a:rPr>
              <a:t>Numerous staff in the NLA and NRSA programs, who made time to meet on this work</a:t>
            </a:r>
          </a:p>
          <a:p>
            <a:pPr>
              <a:lnSpc>
                <a:spcPct val="110000"/>
              </a:lnSpc>
              <a:buBlip>
                <a:blip r:embed="rId3"/>
              </a:buBlip>
            </a:pPr>
            <a:r>
              <a:rPr lang="en-US" sz="1600" dirty="0">
                <a:solidFill>
                  <a:schemeClr val="accent4">
                    <a:lumMod val="50000"/>
                  </a:schemeClr>
                </a:solidFill>
              </a:rPr>
              <a:t>Aaron </a:t>
            </a:r>
            <a:r>
              <a:rPr lang="en-US" sz="1600" dirty="0" err="1">
                <a:solidFill>
                  <a:schemeClr val="accent4">
                    <a:lumMod val="50000"/>
                  </a:schemeClr>
                </a:solidFill>
              </a:rPr>
              <a:t>Borisenko</a:t>
            </a:r>
            <a:r>
              <a:rPr lang="en-US" sz="1600" dirty="0">
                <a:solidFill>
                  <a:schemeClr val="accent4">
                    <a:lumMod val="50000"/>
                  </a:schemeClr>
                </a:solidFill>
              </a:rPr>
              <a:t>, Sarah Rockwell and Shannon </a:t>
            </a:r>
            <a:r>
              <a:rPr lang="en-US" sz="1600" dirty="0" err="1">
                <a:solidFill>
                  <a:schemeClr val="accent4">
                    <a:lumMod val="50000"/>
                  </a:schemeClr>
                </a:solidFill>
              </a:rPr>
              <a:t>Hubler</a:t>
            </a:r>
            <a:r>
              <a:rPr lang="en-US" sz="1600" dirty="0">
                <a:solidFill>
                  <a:schemeClr val="accent4">
                    <a:lumMod val="50000"/>
                  </a:schemeClr>
                </a:solidFill>
              </a:rPr>
              <a:t> of Oregon Department of Environmental Quality, who helped in establishing some inter-agency communication and in testing the NRSA import tool</a:t>
            </a:r>
          </a:p>
        </p:txBody>
      </p:sp>
      <p:pic>
        <p:nvPicPr>
          <p:cNvPr id="5" name="Picture 4" descr="A picture containing sky, water, person, outdoor&#10;&#10;Description automatically generated">
            <a:extLst>
              <a:ext uri="{FF2B5EF4-FFF2-40B4-BE49-F238E27FC236}">
                <a16:creationId xmlns:a16="http://schemas.microsoft.com/office/drawing/2014/main" id="{2C74C53C-86DA-429C-320C-E5654C2CB8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10948" y="-3"/>
            <a:ext cx="7262037"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
        <p:nvSpPr>
          <p:cNvPr id="6" name="Title 1">
            <a:extLst>
              <a:ext uri="{FF2B5EF4-FFF2-40B4-BE49-F238E27FC236}">
                <a16:creationId xmlns:a16="http://schemas.microsoft.com/office/drawing/2014/main" id="{52A1C026-7C92-516D-3FC9-7FC214B0F77E}"/>
              </a:ext>
            </a:extLst>
          </p:cNvPr>
          <p:cNvSpPr txBox="1">
            <a:spLocks/>
          </p:cNvSpPr>
          <p:nvPr/>
        </p:nvSpPr>
        <p:spPr>
          <a:xfrm>
            <a:off x="44432" y="244549"/>
            <a:ext cx="6003721" cy="612066"/>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pPr algn="l"/>
            <a:r>
              <a:rPr lang="en-US" sz="3200" dirty="0">
                <a:solidFill>
                  <a:schemeClr val="accent4">
                    <a:lumMod val="75000"/>
                  </a:schemeClr>
                </a:solidFill>
              </a:rPr>
              <a:t>Thank You</a:t>
            </a:r>
          </a:p>
        </p:txBody>
      </p:sp>
    </p:spTree>
    <p:extLst>
      <p:ext uri="{BB962C8B-B14F-4D97-AF65-F5344CB8AC3E}">
        <p14:creationId xmlns:p14="http://schemas.microsoft.com/office/powerpoint/2010/main" val="3416160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aterfall over a body of water&#10;&#10;Description automatically generated with medium confidence">
            <a:extLst>
              <a:ext uri="{FF2B5EF4-FFF2-40B4-BE49-F238E27FC236}">
                <a16:creationId xmlns:a16="http://schemas.microsoft.com/office/drawing/2014/main" id="{373CCA25-F86A-3EA4-E2CE-3229414525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1" y="10"/>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706948D-7BFD-0CA9-E3DF-83C458F6A2E4}"/>
              </a:ext>
            </a:extLst>
          </p:cNvPr>
          <p:cNvSpPr txBox="1">
            <a:spLocks/>
          </p:cNvSpPr>
          <p:nvPr/>
        </p:nvSpPr>
        <p:spPr>
          <a:xfrm>
            <a:off x="8366762" y="878763"/>
            <a:ext cx="3822189" cy="18181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accent4">
                    <a:lumMod val="50000"/>
                  </a:schemeClr>
                </a:solidFill>
              </a:rPr>
              <a:t>brandi.easton@owrb.ok.gov</a:t>
            </a:r>
          </a:p>
          <a:p>
            <a:pPr marL="0" indent="0">
              <a:buNone/>
            </a:pPr>
            <a:endParaRPr lang="en-US" sz="2000" dirty="0">
              <a:solidFill>
                <a:schemeClr val="accent4">
                  <a:lumMod val="50000"/>
                </a:schemeClr>
              </a:solidFill>
            </a:endParaRPr>
          </a:p>
          <a:p>
            <a:pPr marL="0" indent="0">
              <a:buNone/>
            </a:pPr>
            <a:r>
              <a:rPr lang="en-US" sz="2000" dirty="0">
                <a:solidFill>
                  <a:schemeClr val="accent4">
                    <a:lumMod val="50000"/>
                  </a:schemeClr>
                </a:solidFill>
              </a:rPr>
              <a:t>https://www.linkedin.com/in/brandi-easton-4859ab136/</a:t>
            </a:r>
          </a:p>
          <a:p>
            <a:pPr marL="0"/>
            <a:endParaRPr lang="en-US" sz="2000" dirty="0">
              <a:solidFill>
                <a:schemeClr val="accent4">
                  <a:lumMod val="50000"/>
                </a:schemeClr>
              </a:solidFill>
            </a:endParaRPr>
          </a:p>
        </p:txBody>
      </p:sp>
      <p:pic>
        <p:nvPicPr>
          <p:cNvPr id="8" name="Picture 7" descr="Icon&#10;&#10;Description automatically generated">
            <a:extLst>
              <a:ext uri="{FF2B5EF4-FFF2-40B4-BE49-F238E27FC236}">
                <a16:creationId xmlns:a16="http://schemas.microsoft.com/office/drawing/2014/main" id="{67F1FCCE-9449-B51F-E1B3-A59C52FF545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98274" y="1634784"/>
            <a:ext cx="664436" cy="664436"/>
          </a:xfrm>
          <a:prstGeom prst="rect">
            <a:avLst/>
          </a:prstGeom>
        </p:spPr>
      </p:pic>
      <p:pic>
        <p:nvPicPr>
          <p:cNvPr id="9" name="Graphic 8" descr="Envelope with solid fill">
            <a:extLst>
              <a:ext uri="{FF2B5EF4-FFF2-40B4-BE49-F238E27FC236}">
                <a16:creationId xmlns:a16="http://schemas.microsoft.com/office/drawing/2014/main" id="{3C948BE6-2D9B-336A-C722-A524946037D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862078" y="833375"/>
            <a:ext cx="517710" cy="445628"/>
          </a:xfrm>
          <a:prstGeom prst="rect">
            <a:avLst/>
          </a:prstGeom>
        </p:spPr>
      </p:pic>
      <p:sp>
        <p:nvSpPr>
          <p:cNvPr id="10" name="Title 1">
            <a:extLst>
              <a:ext uri="{FF2B5EF4-FFF2-40B4-BE49-F238E27FC236}">
                <a16:creationId xmlns:a16="http://schemas.microsoft.com/office/drawing/2014/main" id="{D1B5AE64-8F2C-ADBD-4131-7421598B0F82}"/>
              </a:ext>
            </a:extLst>
          </p:cNvPr>
          <p:cNvSpPr txBox="1">
            <a:spLocks/>
          </p:cNvSpPr>
          <p:nvPr/>
        </p:nvSpPr>
        <p:spPr>
          <a:xfrm>
            <a:off x="7849055" y="0"/>
            <a:ext cx="4407350" cy="612066"/>
          </a:xfrm>
          <a:prstGeom prst="rect">
            <a:avLst/>
          </a:prstGeom>
        </p:spPr>
        <p:txBody>
          <a:bodyPr vert="horz" lIns="91440" tIns="45720" rIns="91440" bIns="45720" rtlCol="0" anchor="b" anchorCtr="0">
            <a:normAutofit fontScale="77500" lnSpcReduction="20000"/>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pPr algn="l"/>
            <a:r>
              <a:rPr lang="en-US" sz="3200" dirty="0">
                <a:solidFill>
                  <a:schemeClr val="accent4">
                    <a:lumMod val="75000"/>
                  </a:schemeClr>
                </a:solidFill>
              </a:rPr>
              <a:t>Contact information</a:t>
            </a:r>
          </a:p>
        </p:txBody>
      </p:sp>
      <p:sp>
        <p:nvSpPr>
          <p:cNvPr id="13" name="Rectangle 12">
            <a:extLst>
              <a:ext uri="{FF2B5EF4-FFF2-40B4-BE49-F238E27FC236}">
                <a16:creationId xmlns:a16="http://schemas.microsoft.com/office/drawing/2014/main" id="{54EA10A1-50B2-626A-E909-3164B0C9F9D3}"/>
              </a:ext>
            </a:extLst>
          </p:cNvPr>
          <p:cNvSpPr/>
          <p:nvPr/>
        </p:nvSpPr>
        <p:spPr>
          <a:xfrm>
            <a:off x="8056216" y="3484838"/>
            <a:ext cx="4200189" cy="923330"/>
          </a:xfrm>
          <a:prstGeom prst="rect">
            <a:avLst/>
          </a:prstGeom>
          <a:noFill/>
        </p:spPr>
        <p:txBody>
          <a:bodyPr wrap="none" lIns="91440" tIns="45720" rIns="91440" bIns="45720">
            <a:spAutoFit/>
          </a:bodyPr>
          <a:lstStyle/>
          <a:p>
            <a:pPr algn="ctr"/>
            <a:r>
              <a:rPr lang="en-US" sz="5400" b="1" cap="none" spc="0" dirty="0">
                <a:ln w="28575">
                  <a:solidFill>
                    <a:schemeClr val="accent4">
                      <a:lumMod val="75000"/>
                    </a:schemeClr>
                  </a:solidFill>
                  <a:prstDash val="solid"/>
                </a:ln>
                <a:solidFill>
                  <a:schemeClr val="accent2"/>
                </a:solidFill>
                <a:effectLst/>
                <a:latin typeface="+mj-lt"/>
              </a:rPr>
              <a:t>Questions?</a:t>
            </a:r>
          </a:p>
        </p:txBody>
      </p:sp>
      <p:pic>
        <p:nvPicPr>
          <p:cNvPr id="17" name="Picture 16" descr="A close up of a fish&#10;&#10;Description automatically generated with medium confidence">
            <a:extLst>
              <a:ext uri="{FF2B5EF4-FFF2-40B4-BE49-F238E27FC236}">
                <a16:creationId xmlns:a16="http://schemas.microsoft.com/office/drawing/2014/main" id="{8CAA234A-A981-DA68-CCC6-99420E7F14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5459">
            <a:off x="8168099" y="4750025"/>
            <a:ext cx="4333450" cy="2532484"/>
          </a:xfrm>
          <a:prstGeom prst="rect">
            <a:avLst/>
          </a:prstGeom>
        </p:spPr>
      </p:pic>
    </p:spTree>
    <p:extLst>
      <p:ext uri="{BB962C8B-B14F-4D97-AF65-F5344CB8AC3E}">
        <p14:creationId xmlns:p14="http://schemas.microsoft.com/office/powerpoint/2010/main" val="900022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1DF1EA4-6407-06FA-80C1-9E113F580B80}"/>
              </a:ext>
            </a:extLst>
          </p:cNvPr>
          <p:cNvSpPr/>
          <p:nvPr/>
        </p:nvSpPr>
        <p:spPr>
          <a:xfrm>
            <a:off x="2623973" y="3801597"/>
            <a:ext cx="2136975" cy="1164772"/>
          </a:xfrm>
          <a:custGeom>
            <a:avLst/>
            <a:gdLst>
              <a:gd name="connsiteX0" fmla="*/ 0 w 2136975"/>
              <a:gd name="connsiteY0" fmla="*/ 194133 h 1164772"/>
              <a:gd name="connsiteX1" fmla="*/ 194133 w 2136975"/>
              <a:gd name="connsiteY1" fmla="*/ 0 h 1164772"/>
              <a:gd name="connsiteX2" fmla="*/ 759549 w 2136975"/>
              <a:gd name="connsiteY2" fmla="*/ 0 h 1164772"/>
              <a:gd name="connsiteX3" fmla="*/ 1377426 w 2136975"/>
              <a:gd name="connsiteY3" fmla="*/ 0 h 1164772"/>
              <a:gd name="connsiteX4" fmla="*/ 1942842 w 2136975"/>
              <a:gd name="connsiteY4" fmla="*/ 0 h 1164772"/>
              <a:gd name="connsiteX5" fmla="*/ 2136975 w 2136975"/>
              <a:gd name="connsiteY5" fmla="*/ 194133 h 1164772"/>
              <a:gd name="connsiteX6" fmla="*/ 2136975 w 2136975"/>
              <a:gd name="connsiteY6" fmla="*/ 574621 h 1164772"/>
              <a:gd name="connsiteX7" fmla="*/ 2136975 w 2136975"/>
              <a:gd name="connsiteY7" fmla="*/ 970639 h 1164772"/>
              <a:gd name="connsiteX8" fmla="*/ 1942842 w 2136975"/>
              <a:gd name="connsiteY8" fmla="*/ 1164772 h 1164772"/>
              <a:gd name="connsiteX9" fmla="*/ 1324965 w 2136975"/>
              <a:gd name="connsiteY9" fmla="*/ 1164772 h 1164772"/>
              <a:gd name="connsiteX10" fmla="*/ 742062 w 2136975"/>
              <a:gd name="connsiteY10" fmla="*/ 1164772 h 1164772"/>
              <a:gd name="connsiteX11" fmla="*/ 194133 w 2136975"/>
              <a:gd name="connsiteY11" fmla="*/ 1164772 h 1164772"/>
              <a:gd name="connsiteX12" fmla="*/ 0 w 2136975"/>
              <a:gd name="connsiteY12" fmla="*/ 970639 h 1164772"/>
              <a:gd name="connsiteX13" fmla="*/ 0 w 2136975"/>
              <a:gd name="connsiteY13" fmla="*/ 566856 h 1164772"/>
              <a:gd name="connsiteX14" fmla="*/ 0 w 2136975"/>
              <a:gd name="connsiteY14" fmla="*/ 194133 h 116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6975" h="1164772" fill="none" extrusionOk="0">
                <a:moveTo>
                  <a:pt x="0" y="194133"/>
                </a:moveTo>
                <a:cubicBezTo>
                  <a:pt x="-12810" y="101860"/>
                  <a:pt x="68399" y="-15048"/>
                  <a:pt x="194133" y="0"/>
                </a:cubicBezTo>
                <a:cubicBezTo>
                  <a:pt x="377469" y="12767"/>
                  <a:pt x="639119" y="-9653"/>
                  <a:pt x="759549" y="0"/>
                </a:cubicBezTo>
                <a:cubicBezTo>
                  <a:pt x="879979" y="9653"/>
                  <a:pt x="1134867" y="1864"/>
                  <a:pt x="1377426" y="0"/>
                </a:cubicBezTo>
                <a:cubicBezTo>
                  <a:pt x="1619985" y="-1864"/>
                  <a:pt x="1805989" y="20328"/>
                  <a:pt x="1942842" y="0"/>
                </a:cubicBezTo>
                <a:cubicBezTo>
                  <a:pt x="2071750" y="11214"/>
                  <a:pt x="2123028" y="101560"/>
                  <a:pt x="2136975" y="194133"/>
                </a:cubicBezTo>
                <a:cubicBezTo>
                  <a:pt x="2124168" y="283357"/>
                  <a:pt x="2123076" y="424875"/>
                  <a:pt x="2136975" y="574621"/>
                </a:cubicBezTo>
                <a:cubicBezTo>
                  <a:pt x="2150874" y="724367"/>
                  <a:pt x="2123301" y="879175"/>
                  <a:pt x="2136975" y="970639"/>
                </a:cubicBezTo>
                <a:cubicBezTo>
                  <a:pt x="2136575" y="1089435"/>
                  <a:pt x="2036302" y="1175873"/>
                  <a:pt x="1942842" y="1164772"/>
                </a:cubicBezTo>
                <a:cubicBezTo>
                  <a:pt x="1780834" y="1191331"/>
                  <a:pt x="1596026" y="1139968"/>
                  <a:pt x="1324965" y="1164772"/>
                </a:cubicBezTo>
                <a:cubicBezTo>
                  <a:pt x="1053904" y="1189576"/>
                  <a:pt x="944740" y="1147837"/>
                  <a:pt x="742062" y="1164772"/>
                </a:cubicBezTo>
                <a:cubicBezTo>
                  <a:pt x="539384" y="1181707"/>
                  <a:pt x="441429" y="1170371"/>
                  <a:pt x="194133" y="1164772"/>
                </a:cubicBezTo>
                <a:cubicBezTo>
                  <a:pt x="75416" y="1152854"/>
                  <a:pt x="-12315" y="1092362"/>
                  <a:pt x="0" y="970639"/>
                </a:cubicBezTo>
                <a:cubicBezTo>
                  <a:pt x="16929" y="777000"/>
                  <a:pt x="13452" y="731187"/>
                  <a:pt x="0" y="566856"/>
                </a:cubicBezTo>
                <a:cubicBezTo>
                  <a:pt x="-13452" y="402525"/>
                  <a:pt x="8623" y="340007"/>
                  <a:pt x="0" y="194133"/>
                </a:cubicBezTo>
                <a:close/>
              </a:path>
              <a:path w="2136975" h="1164772" stroke="0" extrusionOk="0">
                <a:moveTo>
                  <a:pt x="0" y="194133"/>
                </a:moveTo>
                <a:cubicBezTo>
                  <a:pt x="-8415" y="83824"/>
                  <a:pt x="84955" y="17556"/>
                  <a:pt x="194133" y="0"/>
                </a:cubicBezTo>
                <a:cubicBezTo>
                  <a:pt x="338798" y="-24088"/>
                  <a:pt x="540482" y="-15440"/>
                  <a:pt x="777036" y="0"/>
                </a:cubicBezTo>
                <a:cubicBezTo>
                  <a:pt x="1013590" y="15440"/>
                  <a:pt x="1167228" y="20877"/>
                  <a:pt x="1377426" y="0"/>
                </a:cubicBezTo>
                <a:cubicBezTo>
                  <a:pt x="1587624" y="-20877"/>
                  <a:pt x="1724421" y="-2050"/>
                  <a:pt x="1942842" y="0"/>
                </a:cubicBezTo>
                <a:cubicBezTo>
                  <a:pt x="2050338" y="9901"/>
                  <a:pt x="2124738" y="98192"/>
                  <a:pt x="2136975" y="194133"/>
                </a:cubicBezTo>
                <a:cubicBezTo>
                  <a:pt x="2143370" y="336973"/>
                  <a:pt x="2122348" y="436096"/>
                  <a:pt x="2136975" y="597916"/>
                </a:cubicBezTo>
                <a:cubicBezTo>
                  <a:pt x="2151602" y="759736"/>
                  <a:pt x="2145141" y="895588"/>
                  <a:pt x="2136975" y="970639"/>
                </a:cubicBezTo>
                <a:cubicBezTo>
                  <a:pt x="2113512" y="1066523"/>
                  <a:pt x="2058502" y="1166364"/>
                  <a:pt x="1942842" y="1164772"/>
                </a:cubicBezTo>
                <a:cubicBezTo>
                  <a:pt x="1701440" y="1183906"/>
                  <a:pt x="1564673" y="1165007"/>
                  <a:pt x="1412400" y="1164772"/>
                </a:cubicBezTo>
                <a:cubicBezTo>
                  <a:pt x="1260127" y="1164537"/>
                  <a:pt x="977000" y="1171860"/>
                  <a:pt x="846984" y="1164772"/>
                </a:cubicBezTo>
                <a:cubicBezTo>
                  <a:pt x="716968" y="1157684"/>
                  <a:pt x="376703" y="1186486"/>
                  <a:pt x="194133" y="1164772"/>
                </a:cubicBezTo>
                <a:cubicBezTo>
                  <a:pt x="99113" y="1169833"/>
                  <a:pt x="7753" y="1076808"/>
                  <a:pt x="0" y="970639"/>
                </a:cubicBezTo>
                <a:cubicBezTo>
                  <a:pt x="13947" y="886803"/>
                  <a:pt x="4952" y="771113"/>
                  <a:pt x="0" y="605681"/>
                </a:cubicBezTo>
                <a:cubicBezTo>
                  <a:pt x="-4952" y="440249"/>
                  <a:pt x="-11741" y="382927"/>
                  <a:pt x="0" y="194133"/>
                </a:cubicBezTo>
                <a:close/>
              </a:path>
            </a:pathLst>
          </a:custGeom>
          <a:solidFill>
            <a:schemeClr val="accent1"/>
          </a:solidFill>
          <a:ln w="28575">
            <a:solidFill>
              <a:schemeClr val="accent1">
                <a:lumMod val="50000"/>
              </a:schemeClr>
            </a:solidFill>
            <a:extLst>
              <a:ext uri="{C807C97D-BFC1-408E-A445-0C87EB9F89A2}">
                <ask:lineSketchStyleProps xmlns:ask="http://schemas.microsoft.com/office/drawing/2018/sketchyshapes" sd="12555240">
                  <a:prstGeom prst="roundRect">
                    <a:avLst/>
                  </a:prstGeom>
                  <ask:type>
                    <ask:lineSketchFreehand/>
                  </ask:type>
                </ask:lineSketchStyleProps>
              </a:ext>
            </a:extLst>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8288" tIns="18288" rIns="54864" bIns="18288" rtlCol="0" anchor="b" anchorCtr="0"/>
          <a:lstStyle/>
          <a:p>
            <a:pPr algn="r"/>
            <a:r>
              <a:rPr lang="en-US" sz="2000" b="1" dirty="0">
                <a:effectLst/>
              </a:rPr>
              <a:t>AWQMS = WQX Structure</a:t>
            </a:r>
          </a:p>
        </p:txBody>
      </p:sp>
      <p:sp>
        <p:nvSpPr>
          <p:cNvPr id="5" name="Title 1">
            <a:extLst>
              <a:ext uri="{FF2B5EF4-FFF2-40B4-BE49-F238E27FC236}">
                <a16:creationId xmlns:a16="http://schemas.microsoft.com/office/drawing/2014/main" id="{81979CB2-AA49-E0EE-AC1C-924FB7B4F0B3}"/>
              </a:ext>
            </a:extLst>
          </p:cNvPr>
          <p:cNvSpPr txBox="1">
            <a:spLocks/>
          </p:cNvSpPr>
          <p:nvPr/>
        </p:nvSpPr>
        <p:spPr>
          <a:xfrm>
            <a:off x="92280" y="60089"/>
            <a:ext cx="6735651" cy="1343717"/>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pPr algn="l"/>
            <a:r>
              <a:rPr lang="en-US" sz="3200" dirty="0">
                <a:solidFill>
                  <a:schemeClr val="accent4"/>
                </a:solidFill>
              </a:rPr>
              <a:t>Phase 1: Developing a Data Structure</a:t>
            </a:r>
          </a:p>
        </p:txBody>
      </p:sp>
      <p:sp>
        <p:nvSpPr>
          <p:cNvPr id="6" name="Content Placeholder 2">
            <a:extLst>
              <a:ext uri="{FF2B5EF4-FFF2-40B4-BE49-F238E27FC236}">
                <a16:creationId xmlns:a16="http://schemas.microsoft.com/office/drawing/2014/main" id="{500805F0-90CF-CC18-DDA9-48722A42779E}"/>
              </a:ext>
            </a:extLst>
          </p:cNvPr>
          <p:cNvSpPr txBox="1">
            <a:spLocks/>
          </p:cNvSpPr>
          <p:nvPr/>
        </p:nvSpPr>
        <p:spPr>
          <a:xfrm>
            <a:off x="548640" y="2286000"/>
            <a:ext cx="3108960" cy="32918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lumMod val="50000"/>
                    <a:lumOff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solidFill>
                <a:schemeClr val="accent4">
                  <a:lumMod val="50000"/>
                </a:schemeClr>
              </a:solidFill>
            </a:endParaRPr>
          </a:p>
        </p:txBody>
      </p:sp>
      <p:pic>
        <p:nvPicPr>
          <p:cNvPr id="15" name="Picture 14" descr="Shape&#10;&#10;Description automatically generated with medium confidence">
            <a:extLst>
              <a:ext uri="{FF2B5EF4-FFF2-40B4-BE49-F238E27FC236}">
                <a16:creationId xmlns:a16="http://schemas.microsoft.com/office/drawing/2014/main" id="{4AC21738-D7C3-4781-8CFB-6DA53398C78C}"/>
              </a:ext>
            </a:extLst>
          </p:cNvPr>
          <p:cNvPicPr>
            <a:picLocks noChangeAspect="1"/>
          </p:cNvPicPr>
          <p:nvPr/>
        </p:nvPicPr>
        <p:blipFill>
          <a:blip r:embed="rId3">
            <a:duotone>
              <a:schemeClr val="accent4">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92280" y="6289739"/>
            <a:ext cx="2213175" cy="508172"/>
          </a:xfrm>
          <a:prstGeom prst="rect">
            <a:avLst/>
          </a:prstGeom>
        </p:spPr>
      </p:pic>
      <p:sp>
        <p:nvSpPr>
          <p:cNvPr id="4" name="Rectangle 3">
            <a:extLst>
              <a:ext uri="{FF2B5EF4-FFF2-40B4-BE49-F238E27FC236}">
                <a16:creationId xmlns:a16="http://schemas.microsoft.com/office/drawing/2014/main" id="{C55C5C0C-1968-8C32-8FFD-C21B71196BB6}"/>
              </a:ext>
            </a:extLst>
          </p:cNvPr>
          <p:cNvSpPr/>
          <p:nvPr/>
        </p:nvSpPr>
        <p:spPr>
          <a:xfrm>
            <a:off x="9698477" y="0"/>
            <a:ext cx="2493524" cy="6858000"/>
          </a:xfrm>
          <a:prstGeom prst="rect">
            <a:avLst/>
          </a:prstGeom>
          <a:gradFill flip="none" rotWithShape="1">
            <a:gsLst>
              <a:gs pos="45000">
                <a:schemeClr val="bg1">
                  <a:alpha val="0"/>
                </a:schemeClr>
              </a:gs>
              <a:gs pos="82000">
                <a:schemeClr val="accent3">
                  <a:lumMod val="60000"/>
                  <a:lumOff val="40000"/>
                  <a:alpha val="77000"/>
                </a:schemeClr>
              </a:gs>
              <a:gs pos="100000">
                <a:schemeClr val="accent3">
                  <a:lumMod val="75000"/>
                  <a:alpha val="61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182880" rtlCol="0" anchor="b" anchorCtr="0"/>
          <a:lstStyle/>
          <a:p>
            <a:pPr marL="285750" indent="-285750" algn="r">
              <a:buFont typeface="Trebuchet MS" panose="020B0603020202020204" pitchFamily="34" charset="0"/>
              <a:buChar char="•"/>
            </a:pPr>
            <a:endParaRPr lang="en-US" sz="1600" dirty="0">
              <a:solidFill>
                <a:schemeClr val="accent3"/>
              </a:solidFill>
            </a:endParaRPr>
          </a:p>
          <a:p>
            <a:pPr marL="285750" indent="-285750" algn="r">
              <a:buFont typeface="Trebuchet MS" panose="020B0603020202020204" pitchFamily="34" charset="0"/>
              <a:buChar char="•"/>
            </a:pPr>
            <a:endParaRPr lang="en-US" sz="1600" dirty="0">
              <a:solidFill>
                <a:schemeClr val="accent3"/>
              </a:solidFill>
            </a:endParaRPr>
          </a:p>
          <a:p>
            <a:pPr marL="285750" indent="-285750" algn="r">
              <a:buFont typeface="Trebuchet MS" panose="020B0603020202020204" pitchFamily="34" charset="0"/>
              <a:buChar char="•"/>
            </a:pPr>
            <a:endParaRPr lang="en-US" sz="1600" dirty="0">
              <a:solidFill>
                <a:schemeClr val="accent3"/>
              </a:solidFill>
            </a:endParaRPr>
          </a:p>
          <a:p>
            <a:pPr marL="285750" indent="-285750" algn="r">
              <a:buFont typeface="Trebuchet MS" panose="020B0603020202020204" pitchFamily="34" charset="0"/>
              <a:buChar char="•"/>
            </a:pPr>
            <a:endParaRPr lang="en-US" sz="1600" dirty="0">
              <a:solidFill>
                <a:schemeClr val="accent3"/>
              </a:solidFill>
              <a:latin typeface="Calibri" panose="020F0502020204030204" pitchFamily="34" charset="0"/>
              <a:cs typeface="Calibri" panose="020F0502020204030204" pitchFamily="34" charset="0"/>
            </a:endParaRPr>
          </a:p>
          <a:p>
            <a:pPr algn="r"/>
            <a:r>
              <a:rPr lang="en-US" sz="2000" b="1" dirty="0">
                <a:ln w="3175">
                  <a:noFill/>
                </a:ln>
                <a:solidFill>
                  <a:schemeClr val="accent2">
                    <a:lumMod val="75000"/>
                  </a:schemeClr>
                </a:solidFill>
                <a:cs typeface="Calibri" panose="020F0502020204030204" pitchFamily="34" charset="0"/>
              </a:rPr>
              <a:t>AWQMS: </a:t>
            </a:r>
            <a:r>
              <a:rPr lang="en-US" sz="2000" dirty="0">
                <a:ln w="3175">
                  <a:noFill/>
                </a:ln>
                <a:solidFill>
                  <a:schemeClr val="accent2">
                    <a:lumMod val="75000"/>
                  </a:schemeClr>
                </a:solidFill>
                <a:cs typeface="Calibri" panose="020F0502020204030204" pitchFamily="34" charset="0"/>
              </a:rPr>
              <a:t>Ambient Water Quality Monitoring System</a:t>
            </a:r>
          </a:p>
          <a:p>
            <a:pPr algn="r"/>
            <a:endParaRPr lang="en-US" dirty="0">
              <a:solidFill>
                <a:schemeClr val="accent3"/>
              </a:solidFill>
              <a:latin typeface="Calibri" panose="020F0502020204030204" pitchFamily="34" charset="0"/>
              <a:cs typeface="Calibri" panose="020F0502020204030204" pitchFamily="34" charset="0"/>
            </a:endParaRPr>
          </a:p>
        </p:txBody>
      </p:sp>
      <p:sp>
        <p:nvSpPr>
          <p:cNvPr id="2" name="Thought Bubble: Cloud 1">
            <a:extLst>
              <a:ext uri="{FF2B5EF4-FFF2-40B4-BE49-F238E27FC236}">
                <a16:creationId xmlns:a16="http://schemas.microsoft.com/office/drawing/2014/main" id="{0D0654EE-5C1E-01DE-4C17-764E11E2877B}"/>
              </a:ext>
            </a:extLst>
          </p:cNvPr>
          <p:cNvSpPr/>
          <p:nvPr/>
        </p:nvSpPr>
        <p:spPr>
          <a:xfrm>
            <a:off x="214551" y="1524712"/>
            <a:ext cx="2213175" cy="1491794"/>
          </a:xfrm>
          <a:prstGeom prst="cloudCallout">
            <a:avLst/>
          </a:prstGeom>
          <a:solidFill>
            <a:schemeClr val="accent4">
              <a:lumMod val="20000"/>
              <a:lumOff val="80000"/>
            </a:schemeClr>
          </a:solidFill>
          <a:ln w="38100">
            <a:solidFill>
              <a:schemeClr val="accent4">
                <a:lumMod val="75000"/>
              </a:schemeClr>
            </a:solid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2000" b="1" dirty="0">
                <a:solidFill>
                  <a:schemeClr val="accent4"/>
                </a:solidFill>
              </a:rPr>
              <a:t>How to store the data?</a:t>
            </a:r>
          </a:p>
        </p:txBody>
      </p:sp>
      <p:sp>
        <p:nvSpPr>
          <p:cNvPr id="7" name="Rectangle: Rounded Corners 6">
            <a:extLst>
              <a:ext uri="{FF2B5EF4-FFF2-40B4-BE49-F238E27FC236}">
                <a16:creationId xmlns:a16="http://schemas.microsoft.com/office/drawing/2014/main" id="{2B005028-309E-6637-4A70-4604F4F91F9A}"/>
              </a:ext>
            </a:extLst>
          </p:cNvPr>
          <p:cNvSpPr/>
          <p:nvPr/>
        </p:nvSpPr>
        <p:spPr>
          <a:xfrm>
            <a:off x="1321139" y="3467459"/>
            <a:ext cx="1905000" cy="1164772"/>
          </a:xfrm>
          <a:custGeom>
            <a:avLst/>
            <a:gdLst>
              <a:gd name="connsiteX0" fmla="*/ 0 w 1905000"/>
              <a:gd name="connsiteY0" fmla="*/ 194133 h 1164772"/>
              <a:gd name="connsiteX1" fmla="*/ 194133 w 1905000"/>
              <a:gd name="connsiteY1" fmla="*/ 0 h 1164772"/>
              <a:gd name="connsiteX2" fmla="*/ 669376 w 1905000"/>
              <a:gd name="connsiteY2" fmla="*/ 0 h 1164772"/>
              <a:gd name="connsiteX3" fmla="*/ 1144620 w 1905000"/>
              <a:gd name="connsiteY3" fmla="*/ 0 h 1164772"/>
              <a:gd name="connsiteX4" fmla="*/ 1710867 w 1905000"/>
              <a:gd name="connsiteY4" fmla="*/ 0 h 1164772"/>
              <a:gd name="connsiteX5" fmla="*/ 1905000 w 1905000"/>
              <a:gd name="connsiteY5" fmla="*/ 194133 h 1164772"/>
              <a:gd name="connsiteX6" fmla="*/ 1905000 w 1905000"/>
              <a:gd name="connsiteY6" fmla="*/ 590151 h 1164772"/>
              <a:gd name="connsiteX7" fmla="*/ 1905000 w 1905000"/>
              <a:gd name="connsiteY7" fmla="*/ 970639 h 1164772"/>
              <a:gd name="connsiteX8" fmla="*/ 1710867 w 1905000"/>
              <a:gd name="connsiteY8" fmla="*/ 1164772 h 1164772"/>
              <a:gd name="connsiteX9" fmla="*/ 1235624 w 1905000"/>
              <a:gd name="connsiteY9" fmla="*/ 1164772 h 1164772"/>
              <a:gd name="connsiteX10" fmla="*/ 760380 w 1905000"/>
              <a:gd name="connsiteY10" fmla="*/ 1164772 h 1164772"/>
              <a:gd name="connsiteX11" fmla="*/ 194133 w 1905000"/>
              <a:gd name="connsiteY11" fmla="*/ 1164772 h 1164772"/>
              <a:gd name="connsiteX12" fmla="*/ 0 w 1905000"/>
              <a:gd name="connsiteY12" fmla="*/ 970639 h 1164772"/>
              <a:gd name="connsiteX13" fmla="*/ 0 w 1905000"/>
              <a:gd name="connsiteY13" fmla="*/ 566856 h 1164772"/>
              <a:gd name="connsiteX14" fmla="*/ 0 w 1905000"/>
              <a:gd name="connsiteY14" fmla="*/ 194133 h 116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0" h="1164772" fill="none" extrusionOk="0">
                <a:moveTo>
                  <a:pt x="0" y="194133"/>
                </a:moveTo>
                <a:cubicBezTo>
                  <a:pt x="3091" y="68888"/>
                  <a:pt x="84246" y="20316"/>
                  <a:pt x="194133" y="0"/>
                </a:cubicBezTo>
                <a:cubicBezTo>
                  <a:pt x="306911" y="-11597"/>
                  <a:pt x="536661" y="-10800"/>
                  <a:pt x="669376" y="0"/>
                </a:cubicBezTo>
                <a:cubicBezTo>
                  <a:pt x="802091" y="10800"/>
                  <a:pt x="968284" y="18132"/>
                  <a:pt x="1144620" y="0"/>
                </a:cubicBezTo>
                <a:cubicBezTo>
                  <a:pt x="1320956" y="-18132"/>
                  <a:pt x="1453418" y="14191"/>
                  <a:pt x="1710867" y="0"/>
                </a:cubicBezTo>
                <a:cubicBezTo>
                  <a:pt x="1809752" y="-3503"/>
                  <a:pt x="1907644" y="82864"/>
                  <a:pt x="1905000" y="194133"/>
                </a:cubicBezTo>
                <a:cubicBezTo>
                  <a:pt x="1896703" y="288693"/>
                  <a:pt x="1914517" y="448216"/>
                  <a:pt x="1905000" y="590151"/>
                </a:cubicBezTo>
                <a:cubicBezTo>
                  <a:pt x="1895483" y="732086"/>
                  <a:pt x="1890612" y="861251"/>
                  <a:pt x="1905000" y="970639"/>
                </a:cubicBezTo>
                <a:cubicBezTo>
                  <a:pt x="1892226" y="1097100"/>
                  <a:pt x="1820569" y="1169372"/>
                  <a:pt x="1710867" y="1164772"/>
                </a:cubicBezTo>
                <a:cubicBezTo>
                  <a:pt x="1478111" y="1154549"/>
                  <a:pt x="1448059" y="1180652"/>
                  <a:pt x="1235624" y="1164772"/>
                </a:cubicBezTo>
                <a:cubicBezTo>
                  <a:pt x="1023189" y="1148892"/>
                  <a:pt x="927548" y="1173079"/>
                  <a:pt x="760380" y="1164772"/>
                </a:cubicBezTo>
                <a:cubicBezTo>
                  <a:pt x="593212" y="1156465"/>
                  <a:pt x="325551" y="1147369"/>
                  <a:pt x="194133" y="1164772"/>
                </a:cubicBezTo>
                <a:cubicBezTo>
                  <a:pt x="85044" y="1154681"/>
                  <a:pt x="-9387" y="1087535"/>
                  <a:pt x="0" y="970639"/>
                </a:cubicBezTo>
                <a:cubicBezTo>
                  <a:pt x="12819" y="833105"/>
                  <a:pt x="18088" y="684360"/>
                  <a:pt x="0" y="566856"/>
                </a:cubicBezTo>
                <a:cubicBezTo>
                  <a:pt x="-18088" y="449352"/>
                  <a:pt x="-2928" y="344160"/>
                  <a:pt x="0" y="194133"/>
                </a:cubicBezTo>
                <a:close/>
              </a:path>
              <a:path w="1905000" h="1164772" stroke="0" extrusionOk="0">
                <a:moveTo>
                  <a:pt x="0" y="194133"/>
                </a:moveTo>
                <a:cubicBezTo>
                  <a:pt x="-8707" y="65687"/>
                  <a:pt x="77847" y="84"/>
                  <a:pt x="194133" y="0"/>
                </a:cubicBezTo>
                <a:cubicBezTo>
                  <a:pt x="403055" y="25406"/>
                  <a:pt x="569402" y="-4921"/>
                  <a:pt x="730046" y="0"/>
                </a:cubicBezTo>
                <a:cubicBezTo>
                  <a:pt x="890690" y="4921"/>
                  <a:pt x="1051518" y="-24325"/>
                  <a:pt x="1250791" y="0"/>
                </a:cubicBezTo>
                <a:cubicBezTo>
                  <a:pt x="1450064" y="24325"/>
                  <a:pt x="1489375" y="-3311"/>
                  <a:pt x="1710867" y="0"/>
                </a:cubicBezTo>
                <a:cubicBezTo>
                  <a:pt x="1818367" y="-5574"/>
                  <a:pt x="1922584" y="91759"/>
                  <a:pt x="1905000" y="194133"/>
                </a:cubicBezTo>
                <a:cubicBezTo>
                  <a:pt x="1899370" y="349145"/>
                  <a:pt x="1894423" y="414690"/>
                  <a:pt x="1905000" y="566856"/>
                </a:cubicBezTo>
                <a:cubicBezTo>
                  <a:pt x="1915577" y="719022"/>
                  <a:pt x="1919407" y="786318"/>
                  <a:pt x="1905000" y="970639"/>
                </a:cubicBezTo>
                <a:cubicBezTo>
                  <a:pt x="1907820" y="1101122"/>
                  <a:pt x="1829585" y="1162628"/>
                  <a:pt x="1710867" y="1164772"/>
                </a:cubicBezTo>
                <a:cubicBezTo>
                  <a:pt x="1530466" y="1166096"/>
                  <a:pt x="1363271" y="1183733"/>
                  <a:pt x="1220456" y="1164772"/>
                </a:cubicBezTo>
                <a:cubicBezTo>
                  <a:pt x="1077641" y="1145811"/>
                  <a:pt x="841297" y="1186593"/>
                  <a:pt x="699711" y="1164772"/>
                </a:cubicBezTo>
                <a:cubicBezTo>
                  <a:pt x="558125" y="1142951"/>
                  <a:pt x="429154" y="1184754"/>
                  <a:pt x="194133" y="1164772"/>
                </a:cubicBezTo>
                <a:cubicBezTo>
                  <a:pt x="82435" y="1169569"/>
                  <a:pt x="3061" y="1072258"/>
                  <a:pt x="0" y="970639"/>
                </a:cubicBezTo>
                <a:cubicBezTo>
                  <a:pt x="252" y="775865"/>
                  <a:pt x="1439" y="737534"/>
                  <a:pt x="0" y="566856"/>
                </a:cubicBezTo>
                <a:cubicBezTo>
                  <a:pt x="-1439" y="396178"/>
                  <a:pt x="2973" y="344183"/>
                  <a:pt x="0" y="194133"/>
                </a:cubicBezTo>
                <a:close/>
              </a:path>
            </a:pathLst>
          </a:custGeom>
          <a:solidFill>
            <a:schemeClr val="accent4"/>
          </a:solidFill>
          <a:ln w="28575">
            <a:solidFill>
              <a:schemeClr val="accent4">
                <a:lumMod val="50000"/>
              </a:schemeClr>
            </a:solidFill>
            <a:extLst>
              <a:ext uri="{C807C97D-BFC1-408E-A445-0C87EB9F89A2}">
                <ask:lineSketchStyleProps xmlns:ask="http://schemas.microsoft.com/office/drawing/2018/sketchyshapes" sd="31825359">
                  <a:prstGeom prst="roundRect">
                    <a:avLst/>
                  </a:prstGeom>
                  <ask:type>
                    <ask:lineSketchFreehand/>
                  </ask:type>
                </ask:lineSketchStyleProps>
              </a:ext>
            </a:extLst>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2000" b="1" dirty="0"/>
              <a:t>In </a:t>
            </a:r>
            <a:r>
              <a:rPr lang="en-US" sz="2000" b="1" dirty="0">
                <a:effectLst>
                  <a:glow rad="317500">
                    <a:schemeClr val="accent2">
                      <a:lumMod val="75000"/>
                      <a:alpha val="80000"/>
                    </a:schemeClr>
                  </a:glow>
                </a:effectLst>
              </a:rPr>
              <a:t>AWQMS</a:t>
            </a:r>
          </a:p>
        </p:txBody>
      </p:sp>
      <p:sp>
        <p:nvSpPr>
          <p:cNvPr id="9" name="Thought Bubble: Cloud 8">
            <a:extLst>
              <a:ext uri="{FF2B5EF4-FFF2-40B4-BE49-F238E27FC236}">
                <a16:creationId xmlns:a16="http://schemas.microsoft.com/office/drawing/2014/main" id="{C00F08ED-AC55-FA9C-92C8-2FF5AAE08256}"/>
              </a:ext>
            </a:extLst>
          </p:cNvPr>
          <p:cNvSpPr/>
          <p:nvPr/>
        </p:nvSpPr>
        <p:spPr>
          <a:xfrm>
            <a:off x="5127733" y="4383983"/>
            <a:ext cx="2595251" cy="1888897"/>
          </a:xfrm>
          <a:prstGeom prst="cloudCallout">
            <a:avLst/>
          </a:prstGeom>
          <a:solidFill>
            <a:schemeClr val="accent4">
              <a:lumMod val="20000"/>
              <a:lumOff val="80000"/>
            </a:schemeClr>
          </a:solidFill>
          <a:ln w="38100">
            <a:solidFill>
              <a:schemeClr val="accent4">
                <a:lumMod val="75000"/>
              </a:schemeClr>
            </a:solid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2000" b="1" dirty="0">
                <a:solidFill>
                  <a:schemeClr val="accent4"/>
                </a:solidFill>
              </a:rPr>
              <a:t>Is there an existing WQX data structure?</a:t>
            </a:r>
          </a:p>
        </p:txBody>
      </p:sp>
      <p:sp>
        <p:nvSpPr>
          <p:cNvPr id="10" name="Rectangle: Rounded Corners 9">
            <a:extLst>
              <a:ext uri="{FF2B5EF4-FFF2-40B4-BE49-F238E27FC236}">
                <a16:creationId xmlns:a16="http://schemas.microsoft.com/office/drawing/2014/main" id="{34757714-1D73-F4FD-E0C8-620955E85F53}"/>
              </a:ext>
            </a:extLst>
          </p:cNvPr>
          <p:cNvSpPr/>
          <p:nvPr/>
        </p:nvSpPr>
        <p:spPr>
          <a:xfrm>
            <a:off x="5422387" y="2504303"/>
            <a:ext cx="1905000" cy="1164772"/>
          </a:xfrm>
          <a:custGeom>
            <a:avLst/>
            <a:gdLst>
              <a:gd name="connsiteX0" fmla="*/ 0 w 1905000"/>
              <a:gd name="connsiteY0" fmla="*/ 194133 h 1164772"/>
              <a:gd name="connsiteX1" fmla="*/ 194133 w 1905000"/>
              <a:gd name="connsiteY1" fmla="*/ 0 h 1164772"/>
              <a:gd name="connsiteX2" fmla="*/ 730046 w 1905000"/>
              <a:gd name="connsiteY2" fmla="*/ 0 h 1164772"/>
              <a:gd name="connsiteX3" fmla="*/ 1205289 w 1905000"/>
              <a:gd name="connsiteY3" fmla="*/ 0 h 1164772"/>
              <a:gd name="connsiteX4" fmla="*/ 1710867 w 1905000"/>
              <a:gd name="connsiteY4" fmla="*/ 0 h 1164772"/>
              <a:gd name="connsiteX5" fmla="*/ 1905000 w 1905000"/>
              <a:gd name="connsiteY5" fmla="*/ 194133 h 1164772"/>
              <a:gd name="connsiteX6" fmla="*/ 1905000 w 1905000"/>
              <a:gd name="connsiteY6" fmla="*/ 559091 h 1164772"/>
              <a:gd name="connsiteX7" fmla="*/ 1905000 w 1905000"/>
              <a:gd name="connsiteY7" fmla="*/ 970639 h 1164772"/>
              <a:gd name="connsiteX8" fmla="*/ 1710867 w 1905000"/>
              <a:gd name="connsiteY8" fmla="*/ 1164772 h 1164772"/>
              <a:gd name="connsiteX9" fmla="*/ 1250791 w 1905000"/>
              <a:gd name="connsiteY9" fmla="*/ 1164772 h 1164772"/>
              <a:gd name="connsiteX10" fmla="*/ 760380 w 1905000"/>
              <a:gd name="connsiteY10" fmla="*/ 1164772 h 1164772"/>
              <a:gd name="connsiteX11" fmla="*/ 194133 w 1905000"/>
              <a:gd name="connsiteY11" fmla="*/ 1164772 h 1164772"/>
              <a:gd name="connsiteX12" fmla="*/ 0 w 1905000"/>
              <a:gd name="connsiteY12" fmla="*/ 970639 h 1164772"/>
              <a:gd name="connsiteX13" fmla="*/ 0 w 1905000"/>
              <a:gd name="connsiteY13" fmla="*/ 605681 h 1164772"/>
              <a:gd name="connsiteX14" fmla="*/ 0 w 1905000"/>
              <a:gd name="connsiteY14" fmla="*/ 194133 h 116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0" h="1164772" fill="none" extrusionOk="0">
                <a:moveTo>
                  <a:pt x="0" y="194133"/>
                </a:moveTo>
                <a:cubicBezTo>
                  <a:pt x="-7486" y="80467"/>
                  <a:pt x="88614" y="22986"/>
                  <a:pt x="194133" y="0"/>
                </a:cubicBezTo>
                <a:cubicBezTo>
                  <a:pt x="403919" y="13946"/>
                  <a:pt x="599346" y="-5365"/>
                  <a:pt x="730046" y="0"/>
                </a:cubicBezTo>
                <a:cubicBezTo>
                  <a:pt x="860746" y="5365"/>
                  <a:pt x="1028370" y="20530"/>
                  <a:pt x="1205289" y="0"/>
                </a:cubicBezTo>
                <a:cubicBezTo>
                  <a:pt x="1382208" y="-20530"/>
                  <a:pt x="1510989" y="-809"/>
                  <a:pt x="1710867" y="0"/>
                </a:cubicBezTo>
                <a:cubicBezTo>
                  <a:pt x="1794372" y="-6008"/>
                  <a:pt x="1900613" y="107039"/>
                  <a:pt x="1905000" y="194133"/>
                </a:cubicBezTo>
                <a:cubicBezTo>
                  <a:pt x="1909449" y="330798"/>
                  <a:pt x="1900333" y="455333"/>
                  <a:pt x="1905000" y="559091"/>
                </a:cubicBezTo>
                <a:cubicBezTo>
                  <a:pt x="1909667" y="662849"/>
                  <a:pt x="1912725" y="798537"/>
                  <a:pt x="1905000" y="970639"/>
                </a:cubicBezTo>
                <a:cubicBezTo>
                  <a:pt x="1927608" y="1088853"/>
                  <a:pt x="1805542" y="1158035"/>
                  <a:pt x="1710867" y="1164772"/>
                </a:cubicBezTo>
                <a:cubicBezTo>
                  <a:pt x="1506920" y="1177280"/>
                  <a:pt x="1367856" y="1183010"/>
                  <a:pt x="1250791" y="1164772"/>
                </a:cubicBezTo>
                <a:cubicBezTo>
                  <a:pt x="1133726" y="1146534"/>
                  <a:pt x="933244" y="1176944"/>
                  <a:pt x="760380" y="1164772"/>
                </a:cubicBezTo>
                <a:cubicBezTo>
                  <a:pt x="587516" y="1152600"/>
                  <a:pt x="450127" y="1166735"/>
                  <a:pt x="194133" y="1164772"/>
                </a:cubicBezTo>
                <a:cubicBezTo>
                  <a:pt x="81323" y="1177246"/>
                  <a:pt x="15026" y="1061981"/>
                  <a:pt x="0" y="970639"/>
                </a:cubicBezTo>
                <a:cubicBezTo>
                  <a:pt x="14696" y="808638"/>
                  <a:pt x="-13864" y="710030"/>
                  <a:pt x="0" y="605681"/>
                </a:cubicBezTo>
                <a:cubicBezTo>
                  <a:pt x="13864" y="501332"/>
                  <a:pt x="-7516" y="332592"/>
                  <a:pt x="0" y="194133"/>
                </a:cubicBezTo>
                <a:close/>
              </a:path>
              <a:path w="1905000" h="1164772" stroke="0" extrusionOk="0">
                <a:moveTo>
                  <a:pt x="0" y="194133"/>
                </a:moveTo>
                <a:cubicBezTo>
                  <a:pt x="16224" y="68146"/>
                  <a:pt x="79591" y="25051"/>
                  <a:pt x="194133" y="0"/>
                </a:cubicBezTo>
                <a:cubicBezTo>
                  <a:pt x="371340" y="-7173"/>
                  <a:pt x="545497" y="-17216"/>
                  <a:pt x="654209" y="0"/>
                </a:cubicBezTo>
                <a:cubicBezTo>
                  <a:pt x="762921" y="17216"/>
                  <a:pt x="967700" y="-2244"/>
                  <a:pt x="1174954" y="0"/>
                </a:cubicBezTo>
                <a:cubicBezTo>
                  <a:pt x="1382209" y="2244"/>
                  <a:pt x="1489514" y="-24593"/>
                  <a:pt x="1710867" y="0"/>
                </a:cubicBezTo>
                <a:cubicBezTo>
                  <a:pt x="1826596" y="-12417"/>
                  <a:pt x="1900333" y="77690"/>
                  <a:pt x="1905000" y="194133"/>
                </a:cubicBezTo>
                <a:cubicBezTo>
                  <a:pt x="1898215" y="389025"/>
                  <a:pt x="1913799" y="442726"/>
                  <a:pt x="1905000" y="590151"/>
                </a:cubicBezTo>
                <a:cubicBezTo>
                  <a:pt x="1896201" y="737576"/>
                  <a:pt x="1901809" y="819733"/>
                  <a:pt x="1905000" y="970639"/>
                </a:cubicBezTo>
                <a:cubicBezTo>
                  <a:pt x="1900642" y="1076697"/>
                  <a:pt x="1819288" y="1185695"/>
                  <a:pt x="1710867" y="1164772"/>
                </a:cubicBezTo>
                <a:cubicBezTo>
                  <a:pt x="1551882" y="1150488"/>
                  <a:pt x="1431941" y="1185590"/>
                  <a:pt x="1235624" y="1164772"/>
                </a:cubicBezTo>
                <a:cubicBezTo>
                  <a:pt x="1039307" y="1143954"/>
                  <a:pt x="883992" y="1170442"/>
                  <a:pt x="760380" y="1164772"/>
                </a:cubicBezTo>
                <a:cubicBezTo>
                  <a:pt x="636768" y="1159102"/>
                  <a:pt x="379474" y="1147855"/>
                  <a:pt x="194133" y="1164772"/>
                </a:cubicBezTo>
                <a:cubicBezTo>
                  <a:pt x="84921" y="1178211"/>
                  <a:pt x="5669" y="1086807"/>
                  <a:pt x="0" y="970639"/>
                </a:cubicBezTo>
                <a:cubicBezTo>
                  <a:pt x="-12273" y="809289"/>
                  <a:pt x="-5443" y="721641"/>
                  <a:pt x="0" y="597916"/>
                </a:cubicBezTo>
                <a:cubicBezTo>
                  <a:pt x="5443" y="474191"/>
                  <a:pt x="-8174" y="355219"/>
                  <a:pt x="0" y="194133"/>
                </a:cubicBezTo>
                <a:close/>
              </a:path>
            </a:pathLst>
          </a:custGeom>
          <a:solidFill>
            <a:schemeClr val="accent2"/>
          </a:solidFill>
          <a:ln w="28575">
            <a:solidFill>
              <a:schemeClr val="accent2">
                <a:lumMod val="50000"/>
              </a:schemeClr>
            </a:solidFill>
            <a:extLst>
              <a:ext uri="{C807C97D-BFC1-408E-A445-0C87EB9F89A2}">
                <ask:lineSketchStyleProps xmlns:ask="http://schemas.microsoft.com/office/drawing/2018/sketchyshapes" sd="1139096320">
                  <a:prstGeom prst="roundRect">
                    <a:avLst/>
                  </a:prstGeom>
                  <ask:type>
                    <ask:lineSketchFreehand/>
                  </ask:type>
                </ask:lineSketchStyleProps>
              </a:ext>
            </a:extLst>
          </a:ln>
          <a:effectLst>
            <a:outerShdw blurRad="44450" dist="27940" dir="5400000" algn="ctr">
              <a:srgbClr val="000000">
                <a:alpha val="32000"/>
              </a:srgbClr>
            </a:outerShdw>
          </a:effectLst>
        </p:spPr>
        <p:style>
          <a:lnRef idx="0">
            <a:scrgbClr r="0" g="0" b="0"/>
          </a:lnRef>
          <a:fillRef idx="0">
            <a:scrgbClr r="0" g="0" b="0"/>
          </a:fillRef>
          <a:effectRef idx="0">
            <a:scrgbClr r="0" g="0" b="0"/>
          </a:effectRef>
          <a:fontRef idx="minor">
            <a:schemeClr val="lt1"/>
          </a:fontRef>
        </p:style>
        <p:txBody>
          <a:bodyPr lIns="18288" tIns="18288" rIns="18288" bIns="18288" rtlCol="0" anchor="ctr"/>
          <a:lstStyle/>
          <a:p>
            <a:pPr algn="ctr"/>
            <a:r>
              <a:rPr lang="en-US" sz="2400" b="1" dirty="0">
                <a:effectLst/>
              </a:rPr>
              <a:t>Contact NRSA</a:t>
            </a:r>
          </a:p>
        </p:txBody>
      </p:sp>
      <p:sp>
        <p:nvSpPr>
          <p:cNvPr id="11" name="Arrow: Right 10">
            <a:extLst>
              <a:ext uri="{FF2B5EF4-FFF2-40B4-BE49-F238E27FC236}">
                <a16:creationId xmlns:a16="http://schemas.microsoft.com/office/drawing/2014/main" id="{977ED110-5C79-248C-0817-1097AAA88F57}"/>
              </a:ext>
            </a:extLst>
          </p:cNvPr>
          <p:cNvSpPr/>
          <p:nvPr/>
        </p:nvSpPr>
        <p:spPr>
          <a:xfrm rot="3588317">
            <a:off x="1874002" y="2957448"/>
            <a:ext cx="379312" cy="405877"/>
          </a:xfrm>
          <a:custGeom>
            <a:avLst/>
            <a:gdLst>
              <a:gd name="connsiteX0" fmla="*/ 0 w 379312"/>
              <a:gd name="connsiteY0" fmla="*/ 101469 h 405877"/>
              <a:gd name="connsiteX1" fmla="*/ 189656 w 379312"/>
              <a:gd name="connsiteY1" fmla="*/ 101469 h 405877"/>
              <a:gd name="connsiteX2" fmla="*/ 189656 w 379312"/>
              <a:gd name="connsiteY2" fmla="*/ 0 h 405877"/>
              <a:gd name="connsiteX3" fmla="*/ 379312 w 379312"/>
              <a:gd name="connsiteY3" fmla="*/ 202939 h 405877"/>
              <a:gd name="connsiteX4" fmla="*/ 189656 w 379312"/>
              <a:gd name="connsiteY4" fmla="*/ 405877 h 405877"/>
              <a:gd name="connsiteX5" fmla="*/ 189656 w 379312"/>
              <a:gd name="connsiteY5" fmla="*/ 304408 h 405877"/>
              <a:gd name="connsiteX6" fmla="*/ 0 w 379312"/>
              <a:gd name="connsiteY6" fmla="*/ 304408 h 405877"/>
              <a:gd name="connsiteX7" fmla="*/ 0 w 379312"/>
              <a:gd name="connsiteY7" fmla="*/ 101469 h 40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312" h="405877" fill="none" extrusionOk="0">
                <a:moveTo>
                  <a:pt x="0" y="101469"/>
                </a:moveTo>
                <a:cubicBezTo>
                  <a:pt x="79351" y="115738"/>
                  <a:pt x="160933" y="101321"/>
                  <a:pt x="189656" y="101469"/>
                </a:cubicBezTo>
                <a:cubicBezTo>
                  <a:pt x="183746" y="60118"/>
                  <a:pt x="189920" y="25828"/>
                  <a:pt x="189656" y="0"/>
                </a:cubicBezTo>
                <a:cubicBezTo>
                  <a:pt x="297094" y="79122"/>
                  <a:pt x="287791" y="105318"/>
                  <a:pt x="379312" y="202939"/>
                </a:cubicBezTo>
                <a:cubicBezTo>
                  <a:pt x="346292" y="229325"/>
                  <a:pt x="222458" y="340546"/>
                  <a:pt x="189656" y="405877"/>
                </a:cubicBezTo>
                <a:cubicBezTo>
                  <a:pt x="193684" y="381236"/>
                  <a:pt x="184117" y="344805"/>
                  <a:pt x="189656" y="304408"/>
                </a:cubicBezTo>
                <a:cubicBezTo>
                  <a:pt x="124158" y="307495"/>
                  <a:pt x="88471" y="293634"/>
                  <a:pt x="0" y="304408"/>
                </a:cubicBezTo>
                <a:cubicBezTo>
                  <a:pt x="5575" y="222856"/>
                  <a:pt x="10123" y="162545"/>
                  <a:pt x="0" y="101469"/>
                </a:cubicBezTo>
                <a:close/>
              </a:path>
              <a:path w="379312" h="405877" stroke="0" extrusionOk="0">
                <a:moveTo>
                  <a:pt x="0" y="101469"/>
                </a:moveTo>
                <a:cubicBezTo>
                  <a:pt x="45252" y="115620"/>
                  <a:pt x="104778" y="104075"/>
                  <a:pt x="189656" y="101469"/>
                </a:cubicBezTo>
                <a:cubicBezTo>
                  <a:pt x="186811" y="88136"/>
                  <a:pt x="194885" y="11493"/>
                  <a:pt x="189656" y="0"/>
                </a:cubicBezTo>
                <a:cubicBezTo>
                  <a:pt x="232556" y="10083"/>
                  <a:pt x="346403" y="187614"/>
                  <a:pt x="379312" y="202939"/>
                </a:cubicBezTo>
                <a:cubicBezTo>
                  <a:pt x="310859" y="297113"/>
                  <a:pt x="289896" y="332240"/>
                  <a:pt x="189656" y="405877"/>
                </a:cubicBezTo>
                <a:cubicBezTo>
                  <a:pt x="187776" y="359809"/>
                  <a:pt x="191918" y="335944"/>
                  <a:pt x="189656" y="304408"/>
                </a:cubicBezTo>
                <a:cubicBezTo>
                  <a:pt x="129914" y="305763"/>
                  <a:pt x="69924" y="303464"/>
                  <a:pt x="0" y="304408"/>
                </a:cubicBezTo>
                <a:cubicBezTo>
                  <a:pt x="11548" y="208709"/>
                  <a:pt x="11180" y="159997"/>
                  <a:pt x="0" y="101469"/>
                </a:cubicBezTo>
                <a:close/>
              </a:path>
            </a:pathLst>
          </a:custGeom>
          <a:solidFill>
            <a:schemeClr val="accent5"/>
          </a:solidFill>
          <a:ln w="28575">
            <a:solidFill>
              <a:schemeClr val="accent5">
                <a:lumMod val="50000"/>
              </a:schemeClr>
            </a:solidFill>
            <a:extLst>
              <a:ext uri="{C807C97D-BFC1-408E-A445-0C87EB9F89A2}">
                <ask:lineSketchStyleProps xmlns:ask="http://schemas.microsoft.com/office/drawing/2018/sketchyshapes" sd="2170579125">
                  <a:prstGeom prst="rightArrow">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6B90842A-4EC2-3EC7-75A6-81712EEAD4FC}"/>
              </a:ext>
            </a:extLst>
          </p:cNvPr>
          <p:cNvSpPr/>
          <p:nvPr/>
        </p:nvSpPr>
        <p:spPr>
          <a:xfrm rot="1315976">
            <a:off x="4535263" y="5125493"/>
            <a:ext cx="379312" cy="405877"/>
          </a:xfrm>
          <a:custGeom>
            <a:avLst/>
            <a:gdLst>
              <a:gd name="connsiteX0" fmla="*/ 0 w 379312"/>
              <a:gd name="connsiteY0" fmla="*/ 101469 h 405877"/>
              <a:gd name="connsiteX1" fmla="*/ 189656 w 379312"/>
              <a:gd name="connsiteY1" fmla="*/ 101469 h 405877"/>
              <a:gd name="connsiteX2" fmla="*/ 189656 w 379312"/>
              <a:gd name="connsiteY2" fmla="*/ 0 h 405877"/>
              <a:gd name="connsiteX3" fmla="*/ 379312 w 379312"/>
              <a:gd name="connsiteY3" fmla="*/ 202939 h 405877"/>
              <a:gd name="connsiteX4" fmla="*/ 189656 w 379312"/>
              <a:gd name="connsiteY4" fmla="*/ 405877 h 405877"/>
              <a:gd name="connsiteX5" fmla="*/ 189656 w 379312"/>
              <a:gd name="connsiteY5" fmla="*/ 304408 h 405877"/>
              <a:gd name="connsiteX6" fmla="*/ 0 w 379312"/>
              <a:gd name="connsiteY6" fmla="*/ 304408 h 405877"/>
              <a:gd name="connsiteX7" fmla="*/ 0 w 379312"/>
              <a:gd name="connsiteY7" fmla="*/ 101469 h 40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312" h="405877" fill="none" extrusionOk="0">
                <a:moveTo>
                  <a:pt x="0" y="101469"/>
                </a:moveTo>
                <a:cubicBezTo>
                  <a:pt x="50963" y="84882"/>
                  <a:pt x="166847" y="115543"/>
                  <a:pt x="189656" y="101469"/>
                </a:cubicBezTo>
                <a:cubicBezTo>
                  <a:pt x="187258" y="67707"/>
                  <a:pt x="181661" y="36205"/>
                  <a:pt x="189656" y="0"/>
                </a:cubicBezTo>
                <a:cubicBezTo>
                  <a:pt x="222998" y="31882"/>
                  <a:pt x="319978" y="149456"/>
                  <a:pt x="379312" y="202939"/>
                </a:cubicBezTo>
                <a:cubicBezTo>
                  <a:pt x="296278" y="287065"/>
                  <a:pt x="240210" y="368472"/>
                  <a:pt x="189656" y="405877"/>
                </a:cubicBezTo>
                <a:cubicBezTo>
                  <a:pt x="186902" y="358211"/>
                  <a:pt x="198311" y="336682"/>
                  <a:pt x="189656" y="304408"/>
                </a:cubicBezTo>
                <a:cubicBezTo>
                  <a:pt x="117505" y="301333"/>
                  <a:pt x="42546" y="315368"/>
                  <a:pt x="0" y="304408"/>
                </a:cubicBezTo>
                <a:cubicBezTo>
                  <a:pt x="-9889" y="278526"/>
                  <a:pt x="15347" y="159370"/>
                  <a:pt x="0" y="101469"/>
                </a:cubicBezTo>
                <a:close/>
              </a:path>
              <a:path w="379312" h="405877" stroke="0" extrusionOk="0">
                <a:moveTo>
                  <a:pt x="0" y="101469"/>
                </a:moveTo>
                <a:cubicBezTo>
                  <a:pt x="69419" y="109508"/>
                  <a:pt x="95540" y="116464"/>
                  <a:pt x="189656" y="101469"/>
                </a:cubicBezTo>
                <a:cubicBezTo>
                  <a:pt x="184174" y="76154"/>
                  <a:pt x="186714" y="33613"/>
                  <a:pt x="189656" y="0"/>
                </a:cubicBezTo>
                <a:cubicBezTo>
                  <a:pt x="231353" y="66582"/>
                  <a:pt x="291416" y="123447"/>
                  <a:pt x="379312" y="202939"/>
                </a:cubicBezTo>
                <a:cubicBezTo>
                  <a:pt x="313470" y="247822"/>
                  <a:pt x="262434" y="293407"/>
                  <a:pt x="189656" y="405877"/>
                </a:cubicBezTo>
                <a:cubicBezTo>
                  <a:pt x="195033" y="368892"/>
                  <a:pt x="191714" y="332327"/>
                  <a:pt x="189656" y="304408"/>
                </a:cubicBezTo>
                <a:cubicBezTo>
                  <a:pt x="170183" y="302256"/>
                  <a:pt x="91519" y="293330"/>
                  <a:pt x="0" y="304408"/>
                </a:cubicBezTo>
                <a:cubicBezTo>
                  <a:pt x="15504" y="235250"/>
                  <a:pt x="-8266" y="193328"/>
                  <a:pt x="0" y="101469"/>
                </a:cubicBezTo>
                <a:close/>
              </a:path>
            </a:pathLst>
          </a:custGeom>
          <a:solidFill>
            <a:schemeClr val="accent5"/>
          </a:solidFill>
          <a:ln w="28575">
            <a:solidFill>
              <a:schemeClr val="accent5">
                <a:lumMod val="50000"/>
              </a:schemeClr>
            </a:solidFill>
            <a:extLst>
              <a:ext uri="{C807C97D-BFC1-408E-A445-0C87EB9F89A2}">
                <ask:lineSketchStyleProps xmlns:ask="http://schemas.microsoft.com/office/drawing/2018/sketchyshapes" sd="3457605515">
                  <a:prstGeom prst="rightArrow">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3BE6F19C-A137-B852-81D5-60E0D17CD3DD}"/>
              </a:ext>
            </a:extLst>
          </p:cNvPr>
          <p:cNvSpPr/>
          <p:nvPr/>
        </p:nvSpPr>
        <p:spPr>
          <a:xfrm rot="16200000">
            <a:off x="6131962" y="3843585"/>
            <a:ext cx="379312" cy="405877"/>
          </a:xfrm>
          <a:custGeom>
            <a:avLst/>
            <a:gdLst>
              <a:gd name="connsiteX0" fmla="*/ 0 w 379312"/>
              <a:gd name="connsiteY0" fmla="*/ 101469 h 405877"/>
              <a:gd name="connsiteX1" fmla="*/ 189656 w 379312"/>
              <a:gd name="connsiteY1" fmla="*/ 101469 h 405877"/>
              <a:gd name="connsiteX2" fmla="*/ 189656 w 379312"/>
              <a:gd name="connsiteY2" fmla="*/ 0 h 405877"/>
              <a:gd name="connsiteX3" fmla="*/ 379312 w 379312"/>
              <a:gd name="connsiteY3" fmla="*/ 202939 h 405877"/>
              <a:gd name="connsiteX4" fmla="*/ 189656 w 379312"/>
              <a:gd name="connsiteY4" fmla="*/ 405877 h 405877"/>
              <a:gd name="connsiteX5" fmla="*/ 189656 w 379312"/>
              <a:gd name="connsiteY5" fmla="*/ 304408 h 405877"/>
              <a:gd name="connsiteX6" fmla="*/ 0 w 379312"/>
              <a:gd name="connsiteY6" fmla="*/ 304408 h 405877"/>
              <a:gd name="connsiteX7" fmla="*/ 0 w 379312"/>
              <a:gd name="connsiteY7" fmla="*/ 101469 h 40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312" h="405877" fill="none" extrusionOk="0">
                <a:moveTo>
                  <a:pt x="0" y="101469"/>
                </a:moveTo>
                <a:cubicBezTo>
                  <a:pt x="93689" y="89072"/>
                  <a:pt x="159164" y="111835"/>
                  <a:pt x="189656" y="101469"/>
                </a:cubicBezTo>
                <a:cubicBezTo>
                  <a:pt x="186098" y="57777"/>
                  <a:pt x="183087" y="22605"/>
                  <a:pt x="189656" y="0"/>
                </a:cubicBezTo>
                <a:cubicBezTo>
                  <a:pt x="267495" y="112283"/>
                  <a:pt x="300553" y="141240"/>
                  <a:pt x="379312" y="202939"/>
                </a:cubicBezTo>
                <a:cubicBezTo>
                  <a:pt x="293783" y="292628"/>
                  <a:pt x="265006" y="313606"/>
                  <a:pt x="189656" y="405877"/>
                </a:cubicBezTo>
                <a:cubicBezTo>
                  <a:pt x="183751" y="365425"/>
                  <a:pt x="188605" y="330414"/>
                  <a:pt x="189656" y="304408"/>
                </a:cubicBezTo>
                <a:cubicBezTo>
                  <a:pt x="110711" y="292081"/>
                  <a:pt x="62382" y="313874"/>
                  <a:pt x="0" y="304408"/>
                </a:cubicBezTo>
                <a:cubicBezTo>
                  <a:pt x="1430" y="223621"/>
                  <a:pt x="14731" y="131759"/>
                  <a:pt x="0" y="101469"/>
                </a:cubicBezTo>
                <a:close/>
              </a:path>
              <a:path w="379312" h="405877" stroke="0" extrusionOk="0">
                <a:moveTo>
                  <a:pt x="0" y="101469"/>
                </a:moveTo>
                <a:cubicBezTo>
                  <a:pt x="94621" y="98869"/>
                  <a:pt x="133787" y="107558"/>
                  <a:pt x="189656" y="101469"/>
                </a:cubicBezTo>
                <a:cubicBezTo>
                  <a:pt x="180977" y="88815"/>
                  <a:pt x="192511" y="46863"/>
                  <a:pt x="189656" y="0"/>
                </a:cubicBezTo>
                <a:cubicBezTo>
                  <a:pt x="270858" y="110925"/>
                  <a:pt x="319810" y="157797"/>
                  <a:pt x="379312" y="202939"/>
                </a:cubicBezTo>
                <a:cubicBezTo>
                  <a:pt x="307883" y="263229"/>
                  <a:pt x="229874" y="328773"/>
                  <a:pt x="189656" y="405877"/>
                </a:cubicBezTo>
                <a:cubicBezTo>
                  <a:pt x="183780" y="378408"/>
                  <a:pt x="191781" y="353842"/>
                  <a:pt x="189656" y="304408"/>
                </a:cubicBezTo>
                <a:cubicBezTo>
                  <a:pt x="97732" y="302248"/>
                  <a:pt x="33821" y="287665"/>
                  <a:pt x="0" y="304408"/>
                </a:cubicBezTo>
                <a:cubicBezTo>
                  <a:pt x="-2606" y="283058"/>
                  <a:pt x="11447" y="193999"/>
                  <a:pt x="0" y="101469"/>
                </a:cubicBezTo>
                <a:close/>
              </a:path>
            </a:pathLst>
          </a:custGeom>
          <a:solidFill>
            <a:schemeClr val="accent5"/>
          </a:solidFill>
          <a:ln w="28575">
            <a:solidFill>
              <a:schemeClr val="accent5">
                <a:lumMod val="50000"/>
              </a:schemeClr>
            </a:solidFill>
            <a:extLst>
              <a:ext uri="{C807C97D-BFC1-408E-A445-0C87EB9F89A2}">
                <ask:lineSketchStyleProps xmlns:ask="http://schemas.microsoft.com/office/drawing/2018/sketchyshapes" sd="1113454118">
                  <a:prstGeom prst="rightArrow">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8029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1DF1EA4-6407-06FA-80C1-9E113F580B80}"/>
              </a:ext>
            </a:extLst>
          </p:cNvPr>
          <p:cNvSpPr/>
          <p:nvPr/>
        </p:nvSpPr>
        <p:spPr>
          <a:xfrm>
            <a:off x="2632151" y="3801597"/>
            <a:ext cx="2136975" cy="1164772"/>
          </a:xfrm>
          <a:custGeom>
            <a:avLst/>
            <a:gdLst>
              <a:gd name="connsiteX0" fmla="*/ 0 w 2136975"/>
              <a:gd name="connsiteY0" fmla="*/ 194133 h 1164772"/>
              <a:gd name="connsiteX1" fmla="*/ 194133 w 2136975"/>
              <a:gd name="connsiteY1" fmla="*/ 0 h 1164772"/>
              <a:gd name="connsiteX2" fmla="*/ 742062 w 2136975"/>
              <a:gd name="connsiteY2" fmla="*/ 0 h 1164772"/>
              <a:gd name="connsiteX3" fmla="*/ 1307478 w 2136975"/>
              <a:gd name="connsiteY3" fmla="*/ 0 h 1164772"/>
              <a:gd name="connsiteX4" fmla="*/ 1942842 w 2136975"/>
              <a:gd name="connsiteY4" fmla="*/ 0 h 1164772"/>
              <a:gd name="connsiteX5" fmla="*/ 2136975 w 2136975"/>
              <a:gd name="connsiteY5" fmla="*/ 194133 h 1164772"/>
              <a:gd name="connsiteX6" fmla="*/ 2136975 w 2136975"/>
              <a:gd name="connsiteY6" fmla="*/ 574621 h 1164772"/>
              <a:gd name="connsiteX7" fmla="*/ 2136975 w 2136975"/>
              <a:gd name="connsiteY7" fmla="*/ 970639 h 1164772"/>
              <a:gd name="connsiteX8" fmla="*/ 1942842 w 2136975"/>
              <a:gd name="connsiteY8" fmla="*/ 1164772 h 1164772"/>
              <a:gd name="connsiteX9" fmla="*/ 1342452 w 2136975"/>
              <a:gd name="connsiteY9" fmla="*/ 1164772 h 1164772"/>
              <a:gd name="connsiteX10" fmla="*/ 742062 w 2136975"/>
              <a:gd name="connsiteY10" fmla="*/ 1164772 h 1164772"/>
              <a:gd name="connsiteX11" fmla="*/ 194133 w 2136975"/>
              <a:gd name="connsiteY11" fmla="*/ 1164772 h 1164772"/>
              <a:gd name="connsiteX12" fmla="*/ 0 w 2136975"/>
              <a:gd name="connsiteY12" fmla="*/ 970639 h 1164772"/>
              <a:gd name="connsiteX13" fmla="*/ 0 w 2136975"/>
              <a:gd name="connsiteY13" fmla="*/ 574621 h 1164772"/>
              <a:gd name="connsiteX14" fmla="*/ 0 w 2136975"/>
              <a:gd name="connsiteY14" fmla="*/ 194133 h 116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6975" h="1164772" fill="none" extrusionOk="0">
                <a:moveTo>
                  <a:pt x="0" y="194133"/>
                </a:moveTo>
                <a:cubicBezTo>
                  <a:pt x="4557" y="107022"/>
                  <a:pt x="74233" y="-5381"/>
                  <a:pt x="194133" y="0"/>
                </a:cubicBezTo>
                <a:cubicBezTo>
                  <a:pt x="352136" y="-272"/>
                  <a:pt x="521866" y="17982"/>
                  <a:pt x="742062" y="0"/>
                </a:cubicBezTo>
                <a:cubicBezTo>
                  <a:pt x="962258" y="-17982"/>
                  <a:pt x="1153231" y="-8477"/>
                  <a:pt x="1307478" y="0"/>
                </a:cubicBezTo>
                <a:cubicBezTo>
                  <a:pt x="1461725" y="8477"/>
                  <a:pt x="1811523" y="15114"/>
                  <a:pt x="1942842" y="0"/>
                </a:cubicBezTo>
                <a:cubicBezTo>
                  <a:pt x="2059760" y="6880"/>
                  <a:pt x="2134023" y="85557"/>
                  <a:pt x="2136975" y="194133"/>
                </a:cubicBezTo>
                <a:cubicBezTo>
                  <a:pt x="2124148" y="374172"/>
                  <a:pt x="2136586" y="453117"/>
                  <a:pt x="2136975" y="574621"/>
                </a:cubicBezTo>
                <a:cubicBezTo>
                  <a:pt x="2137364" y="696125"/>
                  <a:pt x="2151006" y="794970"/>
                  <a:pt x="2136975" y="970639"/>
                </a:cubicBezTo>
                <a:cubicBezTo>
                  <a:pt x="2130845" y="1080668"/>
                  <a:pt x="2061564" y="1157978"/>
                  <a:pt x="1942842" y="1164772"/>
                </a:cubicBezTo>
                <a:cubicBezTo>
                  <a:pt x="1663489" y="1181276"/>
                  <a:pt x="1568987" y="1140474"/>
                  <a:pt x="1342452" y="1164772"/>
                </a:cubicBezTo>
                <a:cubicBezTo>
                  <a:pt x="1115917" y="1189071"/>
                  <a:pt x="910407" y="1171442"/>
                  <a:pt x="742062" y="1164772"/>
                </a:cubicBezTo>
                <a:cubicBezTo>
                  <a:pt x="573717" y="1158103"/>
                  <a:pt x="458238" y="1146067"/>
                  <a:pt x="194133" y="1164772"/>
                </a:cubicBezTo>
                <a:cubicBezTo>
                  <a:pt x="84021" y="1162076"/>
                  <a:pt x="9661" y="1093581"/>
                  <a:pt x="0" y="970639"/>
                </a:cubicBezTo>
                <a:cubicBezTo>
                  <a:pt x="5737" y="775454"/>
                  <a:pt x="-1936" y="770317"/>
                  <a:pt x="0" y="574621"/>
                </a:cubicBezTo>
                <a:cubicBezTo>
                  <a:pt x="1936" y="378925"/>
                  <a:pt x="17038" y="342058"/>
                  <a:pt x="0" y="194133"/>
                </a:cubicBezTo>
                <a:close/>
              </a:path>
              <a:path w="2136975" h="1164772" stroke="0" extrusionOk="0">
                <a:moveTo>
                  <a:pt x="0" y="194133"/>
                </a:moveTo>
                <a:cubicBezTo>
                  <a:pt x="-20990" y="77739"/>
                  <a:pt x="82553" y="9836"/>
                  <a:pt x="194133" y="0"/>
                </a:cubicBezTo>
                <a:cubicBezTo>
                  <a:pt x="417310" y="17286"/>
                  <a:pt x="516229" y="1473"/>
                  <a:pt x="759549" y="0"/>
                </a:cubicBezTo>
                <a:cubicBezTo>
                  <a:pt x="1002869" y="-1473"/>
                  <a:pt x="1109690" y="10229"/>
                  <a:pt x="1359939" y="0"/>
                </a:cubicBezTo>
                <a:cubicBezTo>
                  <a:pt x="1610188" y="-10229"/>
                  <a:pt x="1776580" y="21387"/>
                  <a:pt x="1942842" y="0"/>
                </a:cubicBezTo>
                <a:cubicBezTo>
                  <a:pt x="2056424" y="-2333"/>
                  <a:pt x="2155159" y="80210"/>
                  <a:pt x="2136975" y="194133"/>
                </a:cubicBezTo>
                <a:cubicBezTo>
                  <a:pt x="2144249" y="365692"/>
                  <a:pt x="2122194" y="486020"/>
                  <a:pt x="2136975" y="582386"/>
                </a:cubicBezTo>
                <a:cubicBezTo>
                  <a:pt x="2151756" y="678752"/>
                  <a:pt x="2143994" y="789673"/>
                  <a:pt x="2136975" y="970639"/>
                </a:cubicBezTo>
                <a:cubicBezTo>
                  <a:pt x="2154082" y="1058821"/>
                  <a:pt x="2049745" y="1158054"/>
                  <a:pt x="1942842" y="1164772"/>
                </a:cubicBezTo>
                <a:cubicBezTo>
                  <a:pt x="1701109" y="1169429"/>
                  <a:pt x="1628219" y="1141594"/>
                  <a:pt x="1394913" y="1164772"/>
                </a:cubicBezTo>
                <a:cubicBezTo>
                  <a:pt x="1161607" y="1187950"/>
                  <a:pt x="980412" y="1135423"/>
                  <a:pt x="777036" y="1164772"/>
                </a:cubicBezTo>
                <a:cubicBezTo>
                  <a:pt x="573660" y="1194121"/>
                  <a:pt x="432090" y="1191642"/>
                  <a:pt x="194133" y="1164772"/>
                </a:cubicBezTo>
                <a:cubicBezTo>
                  <a:pt x="67260" y="1164917"/>
                  <a:pt x="-5157" y="1089480"/>
                  <a:pt x="0" y="970639"/>
                </a:cubicBezTo>
                <a:cubicBezTo>
                  <a:pt x="18990" y="882342"/>
                  <a:pt x="18456" y="669613"/>
                  <a:pt x="0" y="566856"/>
                </a:cubicBezTo>
                <a:cubicBezTo>
                  <a:pt x="-18456" y="464099"/>
                  <a:pt x="-9667" y="293056"/>
                  <a:pt x="0" y="194133"/>
                </a:cubicBezTo>
                <a:close/>
              </a:path>
            </a:pathLst>
          </a:custGeom>
          <a:solidFill>
            <a:schemeClr val="accent1"/>
          </a:solidFill>
          <a:ln w="28575">
            <a:solidFill>
              <a:schemeClr val="accent1">
                <a:lumMod val="50000"/>
              </a:schemeClr>
            </a:solidFill>
            <a:extLst>
              <a:ext uri="{C807C97D-BFC1-408E-A445-0C87EB9F89A2}">
                <ask:lineSketchStyleProps xmlns:ask="http://schemas.microsoft.com/office/drawing/2018/sketchyshapes" sd="4186127753">
                  <a:prstGeom prst="roundRect">
                    <a:avLst/>
                  </a:prstGeom>
                  <ask:type>
                    <ask:lineSketchFreehand/>
                  </ask:type>
                </ask:lineSketchStyleProps>
              </a:ext>
            </a:extLst>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8288" tIns="18288" rIns="54864" bIns="18288" rtlCol="0" anchor="b" anchorCtr="0"/>
          <a:lstStyle/>
          <a:p>
            <a:pPr algn="r"/>
            <a:r>
              <a:rPr lang="en-US" sz="2000" b="1" dirty="0">
                <a:effectLst/>
              </a:rPr>
              <a:t>AWQMS = WQX Structure</a:t>
            </a:r>
          </a:p>
        </p:txBody>
      </p:sp>
      <p:sp>
        <p:nvSpPr>
          <p:cNvPr id="5" name="Title 1">
            <a:extLst>
              <a:ext uri="{FF2B5EF4-FFF2-40B4-BE49-F238E27FC236}">
                <a16:creationId xmlns:a16="http://schemas.microsoft.com/office/drawing/2014/main" id="{81979CB2-AA49-E0EE-AC1C-924FB7B4F0B3}"/>
              </a:ext>
            </a:extLst>
          </p:cNvPr>
          <p:cNvSpPr txBox="1">
            <a:spLocks/>
          </p:cNvSpPr>
          <p:nvPr/>
        </p:nvSpPr>
        <p:spPr>
          <a:xfrm>
            <a:off x="92280" y="60089"/>
            <a:ext cx="6735651" cy="1343717"/>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4400" kern="1200" cap="all" spc="30" baseline="0">
                <a:solidFill>
                  <a:schemeClr val="tx1">
                    <a:lumMod val="75000"/>
                    <a:lumOff val="25000"/>
                  </a:schemeClr>
                </a:solidFill>
                <a:latin typeface="+mj-lt"/>
                <a:ea typeface="+mj-ea"/>
                <a:cs typeface="+mj-cs"/>
              </a:defRPr>
            </a:lvl1pPr>
          </a:lstStyle>
          <a:p>
            <a:pPr algn="l"/>
            <a:r>
              <a:rPr lang="en-US" sz="3200" dirty="0">
                <a:solidFill>
                  <a:schemeClr val="accent4"/>
                </a:solidFill>
              </a:rPr>
              <a:t>Building A Data Dictionary</a:t>
            </a:r>
          </a:p>
        </p:txBody>
      </p:sp>
      <p:sp>
        <p:nvSpPr>
          <p:cNvPr id="6" name="Content Placeholder 2">
            <a:extLst>
              <a:ext uri="{FF2B5EF4-FFF2-40B4-BE49-F238E27FC236}">
                <a16:creationId xmlns:a16="http://schemas.microsoft.com/office/drawing/2014/main" id="{500805F0-90CF-CC18-DDA9-48722A42779E}"/>
              </a:ext>
            </a:extLst>
          </p:cNvPr>
          <p:cNvSpPr txBox="1">
            <a:spLocks/>
          </p:cNvSpPr>
          <p:nvPr/>
        </p:nvSpPr>
        <p:spPr>
          <a:xfrm>
            <a:off x="548640" y="2286000"/>
            <a:ext cx="3108960" cy="32918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lumMod val="50000"/>
                    <a:lumOff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solidFill>
                <a:schemeClr val="accent4">
                  <a:lumMod val="50000"/>
                </a:schemeClr>
              </a:solidFill>
            </a:endParaRPr>
          </a:p>
        </p:txBody>
      </p:sp>
      <p:pic>
        <p:nvPicPr>
          <p:cNvPr id="15" name="Picture 14" descr="Shape&#10;&#10;Description automatically generated with medium confidence">
            <a:extLst>
              <a:ext uri="{FF2B5EF4-FFF2-40B4-BE49-F238E27FC236}">
                <a16:creationId xmlns:a16="http://schemas.microsoft.com/office/drawing/2014/main" id="{4AC21738-D7C3-4781-8CFB-6DA53398C78C}"/>
              </a:ext>
            </a:extLst>
          </p:cNvPr>
          <p:cNvPicPr>
            <a:picLocks noChangeAspect="1"/>
          </p:cNvPicPr>
          <p:nvPr/>
        </p:nvPicPr>
        <p:blipFill>
          <a:blip r:embed="rId3">
            <a:duotone>
              <a:schemeClr val="accent4">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92280" y="6289739"/>
            <a:ext cx="2213175" cy="508172"/>
          </a:xfrm>
          <a:prstGeom prst="rect">
            <a:avLst/>
          </a:prstGeom>
        </p:spPr>
      </p:pic>
      <p:sp>
        <p:nvSpPr>
          <p:cNvPr id="4" name="Rectangle 3">
            <a:extLst>
              <a:ext uri="{FF2B5EF4-FFF2-40B4-BE49-F238E27FC236}">
                <a16:creationId xmlns:a16="http://schemas.microsoft.com/office/drawing/2014/main" id="{C55C5C0C-1968-8C32-8FFD-C21B71196BB6}"/>
              </a:ext>
            </a:extLst>
          </p:cNvPr>
          <p:cNvSpPr/>
          <p:nvPr/>
        </p:nvSpPr>
        <p:spPr>
          <a:xfrm>
            <a:off x="9698477" y="0"/>
            <a:ext cx="2493524" cy="6858000"/>
          </a:xfrm>
          <a:prstGeom prst="rect">
            <a:avLst/>
          </a:prstGeom>
          <a:gradFill flip="none" rotWithShape="1">
            <a:gsLst>
              <a:gs pos="45000">
                <a:schemeClr val="bg1">
                  <a:alpha val="0"/>
                </a:schemeClr>
              </a:gs>
              <a:gs pos="82000">
                <a:schemeClr val="accent3">
                  <a:lumMod val="60000"/>
                  <a:lumOff val="40000"/>
                  <a:alpha val="77000"/>
                </a:schemeClr>
              </a:gs>
              <a:gs pos="100000">
                <a:schemeClr val="accent3">
                  <a:lumMod val="75000"/>
                  <a:alpha val="61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182880" rtlCol="0" anchor="b" anchorCtr="0"/>
          <a:lstStyle/>
          <a:p>
            <a:pPr marL="285750" indent="-285750" algn="r">
              <a:buFont typeface="Trebuchet MS" panose="020B0603020202020204" pitchFamily="34" charset="0"/>
              <a:buChar char="•"/>
            </a:pPr>
            <a:endParaRPr lang="en-US" sz="1600" dirty="0">
              <a:solidFill>
                <a:schemeClr val="accent3"/>
              </a:solidFill>
            </a:endParaRPr>
          </a:p>
          <a:p>
            <a:pPr marL="285750" indent="-285750" algn="r">
              <a:buFont typeface="Trebuchet MS" panose="020B0603020202020204" pitchFamily="34" charset="0"/>
              <a:buChar char="•"/>
            </a:pPr>
            <a:endParaRPr lang="en-US" sz="1600" dirty="0">
              <a:solidFill>
                <a:schemeClr val="accent3"/>
              </a:solidFill>
            </a:endParaRPr>
          </a:p>
          <a:p>
            <a:pPr marL="285750" indent="-285750" algn="r">
              <a:buFont typeface="Trebuchet MS" panose="020B0603020202020204" pitchFamily="34" charset="0"/>
              <a:buChar char="•"/>
            </a:pPr>
            <a:endParaRPr lang="en-US" sz="1600" dirty="0">
              <a:solidFill>
                <a:schemeClr val="accent3"/>
              </a:solidFill>
            </a:endParaRPr>
          </a:p>
          <a:p>
            <a:pPr marL="285750" indent="-285750" algn="r">
              <a:buFont typeface="Trebuchet MS" panose="020B0603020202020204" pitchFamily="34" charset="0"/>
              <a:buChar char="•"/>
            </a:pPr>
            <a:endParaRPr lang="en-US" sz="1600" dirty="0">
              <a:solidFill>
                <a:schemeClr val="accent3"/>
              </a:solidFill>
              <a:latin typeface="Calibri" panose="020F0502020204030204" pitchFamily="34" charset="0"/>
              <a:cs typeface="Calibri" panose="020F0502020204030204" pitchFamily="34" charset="0"/>
            </a:endParaRPr>
          </a:p>
          <a:p>
            <a:pPr algn="r"/>
            <a:r>
              <a:rPr lang="en-US" sz="2000" b="1" dirty="0">
                <a:ln w="3175">
                  <a:noFill/>
                </a:ln>
                <a:solidFill>
                  <a:schemeClr val="accent2">
                    <a:lumMod val="75000"/>
                  </a:schemeClr>
                </a:solidFill>
                <a:cs typeface="Calibri" panose="020F0502020204030204" pitchFamily="34" charset="0"/>
              </a:rPr>
              <a:t>Data Dictionary or Data Map</a:t>
            </a:r>
            <a:r>
              <a:rPr lang="en-US" sz="2000" dirty="0">
                <a:ln w="3175">
                  <a:noFill/>
                </a:ln>
                <a:solidFill>
                  <a:schemeClr val="accent2">
                    <a:lumMod val="75000"/>
                  </a:schemeClr>
                </a:solidFill>
                <a:cs typeface="Calibri" panose="020F0502020204030204" pitchFamily="34" charset="0"/>
              </a:rPr>
              <a:t>: a file that functions like a translator between a data source and it’s destination</a:t>
            </a:r>
          </a:p>
          <a:p>
            <a:pPr algn="r"/>
            <a:endParaRPr lang="en-US" dirty="0">
              <a:solidFill>
                <a:schemeClr val="accent3"/>
              </a:solidFill>
              <a:latin typeface="Calibri" panose="020F0502020204030204" pitchFamily="34" charset="0"/>
              <a:cs typeface="Calibri" panose="020F0502020204030204" pitchFamily="34" charset="0"/>
            </a:endParaRPr>
          </a:p>
        </p:txBody>
      </p:sp>
      <p:sp>
        <p:nvSpPr>
          <p:cNvPr id="2" name="Thought Bubble: Cloud 1">
            <a:extLst>
              <a:ext uri="{FF2B5EF4-FFF2-40B4-BE49-F238E27FC236}">
                <a16:creationId xmlns:a16="http://schemas.microsoft.com/office/drawing/2014/main" id="{0D0654EE-5C1E-01DE-4C17-764E11E2877B}"/>
              </a:ext>
            </a:extLst>
          </p:cNvPr>
          <p:cNvSpPr/>
          <p:nvPr/>
        </p:nvSpPr>
        <p:spPr>
          <a:xfrm>
            <a:off x="214551" y="1524712"/>
            <a:ext cx="2213175" cy="1491794"/>
          </a:xfrm>
          <a:prstGeom prst="cloudCallout">
            <a:avLst/>
          </a:prstGeom>
          <a:solidFill>
            <a:schemeClr val="accent4">
              <a:lumMod val="20000"/>
              <a:lumOff val="80000"/>
            </a:schemeClr>
          </a:solidFill>
          <a:ln w="38100">
            <a:solidFill>
              <a:schemeClr val="accent4">
                <a:lumMod val="75000"/>
              </a:schemeClr>
            </a:solid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2000" b="1" dirty="0">
                <a:solidFill>
                  <a:schemeClr val="accent4"/>
                </a:solidFill>
              </a:rPr>
              <a:t>How to store the data?</a:t>
            </a:r>
          </a:p>
        </p:txBody>
      </p:sp>
      <p:sp>
        <p:nvSpPr>
          <p:cNvPr id="7" name="Rectangle: Rounded Corners 6">
            <a:extLst>
              <a:ext uri="{FF2B5EF4-FFF2-40B4-BE49-F238E27FC236}">
                <a16:creationId xmlns:a16="http://schemas.microsoft.com/office/drawing/2014/main" id="{2B005028-309E-6637-4A70-4604F4F91F9A}"/>
              </a:ext>
            </a:extLst>
          </p:cNvPr>
          <p:cNvSpPr/>
          <p:nvPr/>
        </p:nvSpPr>
        <p:spPr>
          <a:xfrm>
            <a:off x="1321139" y="3467459"/>
            <a:ext cx="1905000" cy="1164772"/>
          </a:xfrm>
          <a:custGeom>
            <a:avLst/>
            <a:gdLst>
              <a:gd name="connsiteX0" fmla="*/ 0 w 1905000"/>
              <a:gd name="connsiteY0" fmla="*/ 194133 h 1164772"/>
              <a:gd name="connsiteX1" fmla="*/ 194133 w 1905000"/>
              <a:gd name="connsiteY1" fmla="*/ 0 h 1164772"/>
              <a:gd name="connsiteX2" fmla="*/ 684544 w 1905000"/>
              <a:gd name="connsiteY2" fmla="*/ 0 h 1164772"/>
              <a:gd name="connsiteX3" fmla="*/ 1205289 w 1905000"/>
              <a:gd name="connsiteY3" fmla="*/ 0 h 1164772"/>
              <a:gd name="connsiteX4" fmla="*/ 1710867 w 1905000"/>
              <a:gd name="connsiteY4" fmla="*/ 0 h 1164772"/>
              <a:gd name="connsiteX5" fmla="*/ 1905000 w 1905000"/>
              <a:gd name="connsiteY5" fmla="*/ 194133 h 1164772"/>
              <a:gd name="connsiteX6" fmla="*/ 1905000 w 1905000"/>
              <a:gd name="connsiteY6" fmla="*/ 559091 h 1164772"/>
              <a:gd name="connsiteX7" fmla="*/ 1905000 w 1905000"/>
              <a:gd name="connsiteY7" fmla="*/ 970639 h 1164772"/>
              <a:gd name="connsiteX8" fmla="*/ 1710867 w 1905000"/>
              <a:gd name="connsiteY8" fmla="*/ 1164772 h 1164772"/>
              <a:gd name="connsiteX9" fmla="*/ 1190122 w 1905000"/>
              <a:gd name="connsiteY9" fmla="*/ 1164772 h 1164772"/>
              <a:gd name="connsiteX10" fmla="*/ 714878 w 1905000"/>
              <a:gd name="connsiteY10" fmla="*/ 1164772 h 1164772"/>
              <a:gd name="connsiteX11" fmla="*/ 194133 w 1905000"/>
              <a:gd name="connsiteY11" fmla="*/ 1164772 h 1164772"/>
              <a:gd name="connsiteX12" fmla="*/ 0 w 1905000"/>
              <a:gd name="connsiteY12" fmla="*/ 970639 h 1164772"/>
              <a:gd name="connsiteX13" fmla="*/ 0 w 1905000"/>
              <a:gd name="connsiteY13" fmla="*/ 590151 h 1164772"/>
              <a:gd name="connsiteX14" fmla="*/ 0 w 1905000"/>
              <a:gd name="connsiteY14" fmla="*/ 194133 h 116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0" h="1164772" fill="none" extrusionOk="0">
                <a:moveTo>
                  <a:pt x="0" y="194133"/>
                </a:moveTo>
                <a:cubicBezTo>
                  <a:pt x="-7770" y="86791"/>
                  <a:pt x="74076" y="8946"/>
                  <a:pt x="194133" y="0"/>
                </a:cubicBezTo>
                <a:cubicBezTo>
                  <a:pt x="397752" y="3236"/>
                  <a:pt x="558066" y="-13408"/>
                  <a:pt x="684544" y="0"/>
                </a:cubicBezTo>
                <a:cubicBezTo>
                  <a:pt x="811022" y="13408"/>
                  <a:pt x="1064827" y="-14820"/>
                  <a:pt x="1205289" y="0"/>
                </a:cubicBezTo>
                <a:cubicBezTo>
                  <a:pt x="1345751" y="14820"/>
                  <a:pt x="1531377" y="21469"/>
                  <a:pt x="1710867" y="0"/>
                </a:cubicBezTo>
                <a:cubicBezTo>
                  <a:pt x="1836154" y="-19732"/>
                  <a:pt x="1901257" y="95159"/>
                  <a:pt x="1905000" y="194133"/>
                </a:cubicBezTo>
                <a:cubicBezTo>
                  <a:pt x="1910789" y="373909"/>
                  <a:pt x="1886863" y="480317"/>
                  <a:pt x="1905000" y="559091"/>
                </a:cubicBezTo>
                <a:cubicBezTo>
                  <a:pt x="1923137" y="637865"/>
                  <a:pt x="1887698" y="881086"/>
                  <a:pt x="1905000" y="970639"/>
                </a:cubicBezTo>
                <a:cubicBezTo>
                  <a:pt x="1916293" y="1084333"/>
                  <a:pt x="1824064" y="1160798"/>
                  <a:pt x="1710867" y="1164772"/>
                </a:cubicBezTo>
                <a:cubicBezTo>
                  <a:pt x="1523446" y="1147596"/>
                  <a:pt x="1429202" y="1164571"/>
                  <a:pt x="1190122" y="1164772"/>
                </a:cubicBezTo>
                <a:cubicBezTo>
                  <a:pt x="951043" y="1164973"/>
                  <a:pt x="842036" y="1176427"/>
                  <a:pt x="714878" y="1164772"/>
                </a:cubicBezTo>
                <a:cubicBezTo>
                  <a:pt x="587720" y="1153117"/>
                  <a:pt x="405913" y="1158198"/>
                  <a:pt x="194133" y="1164772"/>
                </a:cubicBezTo>
                <a:cubicBezTo>
                  <a:pt x="96634" y="1142804"/>
                  <a:pt x="23604" y="1066395"/>
                  <a:pt x="0" y="970639"/>
                </a:cubicBezTo>
                <a:cubicBezTo>
                  <a:pt x="7843" y="872040"/>
                  <a:pt x="-662" y="721750"/>
                  <a:pt x="0" y="590151"/>
                </a:cubicBezTo>
                <a:cubicBezTo>
                  <a:pt x="662" y="458552"/>
                  <a:pt x="17717" y="300294"/>
                  <a:pt x="0" y="194133"/>
                </a:cubicBezTo>
                <a:close/>
              </a:path>
              <a:path w="1905000" h="1164772" stroke="0" extrusionOk="0">
                <a:moveTo>
                  <a:pt x="0" y="194133"/>
                </a:moveTo>
                <a:cubicBezTo>
                  <a:pt x="-15083" y="84509"/>
                  <a:pt x="101014" y="-21520"/>
                  <a:pt x="194133" y="0"/>
                </a:cubicBezTo>
                <a:cubicBezTo>
                  <a:pt x="405201" y="6634"/>
                  <a:pt x="526400" y="13894"/>
                  <a:pt x="714878" y="0"/>
                </a:cubicBezTo>
                <a:cubicBezTo>
                  <a:pt x="903356" y="-13894"/>
                  <a:pt x="986039" y="6707"/>
                  <a:pt x="1250791" y="0"/>
                </a:cubicBezTo>
                <a:cubicBezTo>
                  <a:pt x="1515543" y="-6707"/>
                  <a:pt x="1604964" y="-8424"/>
                  <a:pt x="1710867" y="0"/>
                </a:cubicBezTo>
                <a:cubicBezTo>
                  <a:pt x="1810229" y="3222"/>
                  <a:pt x="1920915" y="103682"/>
                  <a:pt x="1905000" y="194133"/>
                </a:cubicBezTo>
                <a:cubicBezTo>
                  <a:pt x="1892602" y="339955"/>
                  <a:pt x="1905435" y="401891"/>
                  <a:pt x="1905000" y="574621"/>
                </a:cubicBezTo>
                <a:cubicBezTo>
                  <a:pt x="1904565" y="747351"/>
                  <a:pt x="1916818" y="797676"/>
                  <a:pt x="1905000" y="970639"/>
                </a:cubicBezTo>
                <a:cubicBezTo>
                  <a:pt x="1914271" y="1062456"/>
                  <a:pt x="1828352" y="1160895"/>
                  <a:pt x="1710867" y="1164772"/>
                </a:cubicBezTo>
                <a:cubicBezTo>
                  <a:pt x="1496085" y="1179241"/>
                  <a:pt x="1455656" y="1162482"/>
                  <a:pt x="1250791" y="1164772"/>
                </a:cubicBezTo>
                <a:cubicBezTo>
                  <a:pt x="1045926" y="1167062"/>
                  <a:pt x="983298" y="1153800"/>
                  <a:pt x="730046" y="1164772"/>
                </a:cubicBezTo>
                <a:cubicBezTo>
                  <a:pt x="476795" y="1175744"/>
                  <a:pt x="345970" y="1178262"/>
                  <a:pt x="194133" y="1164772"/>
                </a:cubicBezTo>
                <a:cubicBezTo>
                  <a:pt x="88259" y="1162018"/>
                  <a:pt x="12165" y="1076416"/>
                  <a:pt x="0" y="970639"/>
                </a:cubicBezTo>
                <a:cubicBezTo>
                  <a:pt x="-82" y="848780"/>
                  <a:pt x="-15504" y="693424"/>
                  <a:pt x="0" y="574621"/>
                </a:cubicBezTo>
                <a:cubicBezTo>
                  <a:pt x="15504" y="455818"/>
                  <a:pt x="7189" y="295223"/>
                  <a:pt x="0" y="194133"/>
                </a:cubicBezTo>
                <a:close/>
              </a:path>
            </a:pathLst>
          </a:custGeom>
          <a:solidFill>
            <a:schemeClr val="accent4"/>
          </a:solidFill>
          <a:ln w="28575">
            <a:solidFill>
              <a:schemeClr val="accent4">
                <a:lumMod val="50000"/>
              </a:schemeClr>
            </a:solidFill>
            <a:extLst>
              <a:ext uri="{C807C97D-BFC1-408E-A445-0C87EB9F89A2}">
                <ask:lineSketchStyleProps xmlns:ask="http://schemas.microsoft.com/office/drawing/2018/sketchyshapes" sd="4120494496">
                  <a:prstGeom prst="roundRect">
                    <a:avLst/>
                  </a:prstGeom>
                  <ask:type>
                    <ask:lineSketchFreehand/>
                  </ask:type>
                </ask:lineSketchStyleProps>
              </a:ext>
            </a:extLst>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2000" b="1" dirty="0"/>
              <a:t>In </a:t>
            </a:r>
            <a:r>
              <a:rPr lang="en-US" sz="2000" b="1" dirty="0">
                <a:effectLst/>
              </a:rPr>
              <a:t>AWQMS</a:t>
            </a:r>
          </a:p>
        </p:txBody>
      </p:sp>
      <p:sp>
        <p:nvSpPr>
          <p:cNvPr id="9" name="Thought Bubble: Cloud 8">
            <a:extLst>
              <a:ext uri="{FF2B5EF4-FFF2-40B4-BE49-F238E27FC236}">
                <a16:creationId xmlns:a16="http://schemas.microsoft.com/office/drawing/2014/main" id="{C00F08ED-AC55-FA9C-92C8-2FF5AAE08256}"/>
              </a:ext>
            </a:extLst>
          </p:cNvPr>
          <p:cNvSpPr/>
          <p:nvPr/>
        </p:nvSpPr>
        <p:spPr>
          <a:xfrm>
            <a:off x="5127733" y="4383983"/>
            <a:ext cx="2595251" cy="1888897"/>
          </a:xfrm>
          <a:prstGeom prst="cloudCallout">
            <a:avLst/>
          </a:prstGeom>
          <a:solidFill>
            <a:schemeClr val="accent4">
              <a:lumMod val="20000"/>
              <a:lumOff val="80000"/>
            </a:schemeClr>
          </a:solidFill>
          <a:ln w="38100">
            <a:solidFill>
              <a:schemeClr val="accent4">
                <a:lumMod val="75000"/>
              </a:schemeClr>
            </a:solid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2000" b="1" dirty="0">
                <a:solidFill>
                  <a:schemeClr val="accent4"/>
                </a:solidFill>
              </a:rPr>
              <a:t>Is there an existing WQX data structure?</a:t>
            </a:r>
          </a:p>
        </p:txBody>
      </p:sp>
      <p:sp>
        <p:nvSpPr>
          <p:cNvPr id="10" name="Rectangle: Rounded Corners 9">
            <a:extLst>
              <a:ext uri="{FF2B5EF4-FFF2-40B4-BE49-F238E27FC236}">
                <a16:creationId xmlns:a16="http://schemas.microsoft.com/office/drawing/2014/main" id="{34757714-1D73-F4FD-E0C8-620955E85F53}"/>
              </a:ext>
            </a:extLst>
          </p:cNvPr>
          <p:cNvSpPr/>
          <p:nvPr/>
        </p:nvSpPr>
        <p:spPr>
          <a:xfrm>
            <a:off x="5422387" y="2504303"/>
            <a:ext cx="1905000" cy="1164772"/>
          </a:xfrm>
          <a:custGeom>
            <a:avLst/>
            <a:gdLst>
              <a:gd name="connsiteX0" fmla="*/ 0 w 1905000"/>
              <a:gd name="connsiteY0" fmla="*/ 194133 h 1164772"/>
              <a:gd name="connsiteX1" fmla="*/ 194133 w 1905000"/>
              <a:gd name="connsiteY1" fmla="*/ 0 h 1164772"/>
              <a:gd name="connsiteX2" fmla="*/ 684544 w 1905000"/>
              <a:gd name="connsiteY2" fmla="*/ 0 h 1164772"/>
              <a:gd name="connsiteX3" fmla="*/ 1144620 w 1905000"/>
              <a:gd name="connsiteY3" fmla="*/ 0 h 1164772"/>
              <a:gd name="connsiteX4" fmla="*/ 1710867 w 1905000"/>
              <a:gd name="connsiteY4" fmla="*/ 0 h 1164772"/>
              <a:gd name="connsiteX5" fmla="*/ 1905000 w 1905000"/>
              <a:gd name="connsiteY5" fmla="*/ 194133 h 1164772"/>
              <a:gd name="connsiteX6" fmla="*/ 1905000 w 1905000"/>
              <a:gd name="connsiteY6" fmla="*/ 559091 h 1164772"/>
              <a:gd name="connsiteX7" fmla="*/ 1905000 w 1905000"/>
              <a:gd name="connsiteY7" fmla="*/ 970639 h 1164772"/>
              <a:gd name="connsiteX8" fmla="*/ 1710867 w 1905000"/>
              <a:gd name="connsiteY8" fmla="*/ 1164772 h 1164772"/>
              <a:gd name="connsiteX9" fmla="*/ 1250791 w 1905000"/>
              <a:gd name="connsiteY9" fmla="*/ 1164772 h 1164772"/>
              <a:gd name="connsiteX10" fmla="*/ 760380 w 1905000"/>
              <a:gd name="connsiteY10" fmla="*/ 1164772 h 1164772"/>
              <a:gd name="connsiteX11" fmla="*/ 194133 w 1905000"/>
              <a:gd name="connsiteY11" fmla="*/ 1164772 h 1164772"/>
              <a:gd name="connsiteX12" fmla="*/ 0 w 1905000"/>
              <a:gd name="connsiteY12" fmla="*/ 970639 h 1164772"/>
              <a:gd name="connsiteX13" fmla="*/ 0 w 1905000"/>
              <a:gd name="connsiteY13" fmla="*/ 574621 h 1164772"/>
              <a:gd name="connsiteX14" fmla="*/ 0 w 1905000"/>
              <a:gd name="connsiteY14" fmla="*/ 194133 h 116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0" h="1164772" fill="none" extrusionOk="0">
                <a:moveTo>
                  <a:pt x="0" y="194133"/>
                </a:moveTo>
                <a:cubicBezTo>
                  <a:pt x="-11248" y="92893"/>
                  <a:pt x="62169" y="8547"/>
                  <a:pt x="194133" y="0"/>
                </a:cubicBezTo>
                <a:cubicBezTo>
                  <a:pt x="436502" y="-5411"/>
                  <a:pt x="472425" y="4679"/>
                  <a:pt x="684544" y="0"/>
                </a:cubicBezTo>
                <a:cubicBezTo>
                  <a:pt x="896663" y="-4679"/>
                  <a:pt x="938721" y="19621"/>
                  <a:pt x="1144620" y="0"/>
                </a:cubicBezTo>
                <a:cubicBezTo>
                  <a:pt x="1350519" y="-19621"/>
                  <a:pt x="1515616" y="19707"/>
                  <a:pt x="1710867" y="0"/>
                </a:cubicBezTo>
                <a:cubicBezTo>
                  <a:pt x="1813516" y="-2396"/>
                  <a:pt x="1899841" y="91481"/>
                  <a:pt x="1905000" y="194133"/>
                </a:cubicBezTo>
                <a:cubicBezTo>
                  <a:pt x="1909889" y="361721"/>
                  <a:pt x="1899855" y="428918"/>
                  <a:pt x="1905000" y="559091"/>
                </a:cubicBezTo>
                <a:cubicBezTo>
                  <a:pt x="1910145" y="689264"/>
                  <a:pt x="1919112" y="829710"/>
                  <a:pt x="1905000" y="970639"/>
                </a:cubicBezTo>
                <a:cubicBezTo>
                  <a:pt x="1891152" y="1078175"/>
                  <a:pt x="1819928" y="1141646"/>
                  <a:pt x="1710867" y="1164772"/>
                </a:cubicBezTo>
                <a:cubicBezTo>
                  <a:pt x="1547124" y="1168467"/>
                  <a:pt x="1363333" y="1173523"/>
                  <a:pt x="1250791" y="1164772"/>
                </a:cubicBezTo>
                <a:cubicBezTo>
                  <a:pt x="1138249" y="1156021"/>
                  <a:pt x="977814" y="1140256"/>
                  <a:pt x="760380" y="1164772"/>
                </a:cubicBezTo>
                <a:cubicBezTo>
                  <a:pt x="542946" y="1189288"/>
                  <a:pt x="427323" y="1141579"/>
                  <a:pt x="194133" y="1164772"/>
                </a:cubicBezTo>
                <a:cubicBezTo>
                  <a:pt x="90223" y="1162477"/>
                  <a:pt x="13356" y="1083053"/>
                  <a:pt x="0" y="970639"/>
                </a:cubicBezTo>
                <a:cubicBezTo>
                  <a:pt x="-14474" y="869456"/>
                  <a:pt x="-19775" y="674509"/>
                  <a:pt x="0" y="574621"/>
                </a:cubicBezTo>
                <a:cubicBezTo>
                  <a:pt x="19775" y="474733"/>
                  <a:pt x="1245" y="277254"/>
                  <a:pt x="0" y="194133"/>
                </a:cubicBezTo>
                <a:close/>
              </a:path>
              <a:path w="1905000" h="1164772" stroke="0" extrusionOk="0">
                <a:moveTo>
                  <a:pt x="0" y="194133"/>
                </a:moveTo>
                <a:cubicBezTo>
                  <a:pt x="2744" y="88887"/>
                  <a:pt x="95912" y="16984"/>
                  <a:pt x="194133" y="0"/>
                </a:cubicBezTo>
                <a:cubicBezTo>
                  <a:pt x="380043" y="-17237"/>
                  <a:pt x="482107" y="16211"/>
                  <a:pt x="699711" y="0"/>
                </a:cubicBezTo>
                <a:cubicBezTo>
                  <a:pt x="917315" y="-16211"/>
                  <a:pt x="1055219" y="-6066"/>
                  <a:pt x="1190122" y="0"/>
                </a:cubicBezTo>
                <a:cubicBezTo>
                  <a:pt x="1325025" y="6066"/>
                  <a:pt x="1488355" y="-6295"/>
                  <a:pt x="1710867" y="0"/>
                </a:cubicBezTo>
                <a:cubicBezTo>
                  <a:pt x="1799410" y="10403"/>
                  <a:pt x="1892673" y="78862"/>
                  <a:pt x="1905000" y="194133"/>
                </a:cubicBezTo>
                <a:cubicBezTo>
                  <a:pt x="1918668" y="359559"/>
                  <a:pt x="1891264" y="414359"/>
                  <a:pt x="1905000" y="574621"/>
                </a:cubicBezTo>
                <a:cubicBezTo>
                  <a:pt x="1918736" y="734883"/>
                  <a:pt x="1908477" y="800972"/>
                  <a:pt x="1905000" y="970639"/>
                </a:cubicBezTo>
                <a:cubicBezTo>
                  <a:pt x="1923462" y="1069427"/>
                  <a:pt x="1838304" y="1170131"/>
                  <a:pt x="1710867" y="1164772"/>
                </a:cubicBezTo>
                <a:cubicBezTo>
                  <a:pt x="1555956" y="1167718"/>
                  <a:pt x="1337083" y="1151967"/>
                  <a:pt x="1235624" y="1164772"/>
                </a:cubicBezTo>
                <a:cubicBezTo>
                  <a:pt x="1134165" y="1177577"/>
                  <a:pt x="922948" y="1147534"/>
                  <a:pt x="775548" y="1164772"/>
                </a:cubicBezTo>
                <a:cubicBezTo>
                  <a:pt x="628148" y="1182010"/>
                  <a:pt x="405355" y="1180515"/>
                  <a:pt x="194133" y="1164772"/>
                </a:cubicBezTo>
                <a:cubicBezTo>
                  <a:pt x="89605" y="1173704"/>
                  <a:pt x="13046" y="1087227"/>
                  <a:pt x="0" y="970639"/>
                </a:cubicBezTo>
                <a:cubicBezTo>
                  <a:pt x="15413" y="868482"/>
                  <a:pt x="17376" y="669264"/>
                  <a:pt x="0" y="582386"/>
                </a:cubicBezTo>
                <a:cubicBezTo>
                  <a:pt x="-17376" y="495508"/>
                  <a:pt x="13058" y="284560"/>
                  <a:pt x="0" y="194133"/>
                </a:cubicBezTo>
                <a:close/>
              </a:path>
            </a:pathLst>
          </a:custGeom>
          <a:solidFill>
            <a:schemeClr val="accent4"/>
          </a:solidFill>
          <a:ln w="28575">
            <a:solidFill>
              <a:schemeClr val="accent4">
                <a:lumMod val="50000"/>
              </a:schemeClr>
            </a:solidFill>
            <a:extLst>
              <a:ext uri="{C807C97D-BFC1-408E-A445-0C87EB9F89A2}">
                <ask:lineSketchStyleProps xmlns:ask="http://schemas.microsoft.com/office/drawing/2018/sketchyshapes" sd="769870020">
                  <a:prstGeom prst="roundRect">
                    <a:avLst/>
                  </a:prstGeom>
                  <ask:type>
                    <ask:lineSketchFreehand/>
                  </ask:type>
                </ask:lineSketchStyleProps>
              </a:ext>
            </a:extLst>
          </a:ln>
          <a:effectLst>
            <a:outerShdw blurRad="44450" dist="27940" dir="5400000" algn="ctr">
              <a:srgbClr val="000000">
                <a:alpha val="32000"/>
              </a:srgbClr>
            </a:outerShdw>
          </a:effectLst>
        </p:spPr>
        <p:style>
          <a:lnRef idx="0">
            <a:scrgbClr r="0" g="0" b="0"/>
          </a:lnRef>
          <a:fillRef idx="0">
            <a:scrgbClr r="0" g="0" b="0"/>
          </a:fillRef>
          <a:effectRef idx="0">
            <a:scrgbClr r="0" g="0" b="0"/>
          </a:effectRef>
          <a:fontRef idx="minor">
            <a:schemeClr val="lt1"/>
          </a:fontRef>
        </p:style>
        <p:txBody>
          <a:bodyPr lIns="18288" tIns="18288" rIns="18288" bIns="18288" rtlCol="0" anchor="ctr"/>
          <a:lstStyle/>
          <a:p>
            <a:pPr algn="ctr"/>
            <a:r>
              <a:rPr lang="en-US" sz="2400" b="1" dirty="0">
                <a:effectLst/>
              </a:rPr>
              <a:t>Contact NRSA</a:t>
            </a:r>
          </a:p>
        </p:txBody>
      </p:sp>
      <p:sp>
        <p:nvSpPr>
          <p:cNvPr id="11" name="Arrow: Right 10">
            <a:extLst>
              <a:ext uri="{FF2B5EF4-FFF2-40B4-BE49-F238E27FC236}">
                <a16:creationId xmlns:a16="http://schemas.microsoft.com/office/drawing/2014/main" id="{977ED110-5C79-248C-0817-1097AAA88F57}"/>
              </a:ext>
            </a:extLst>
          </p:cNvPr>
          <p:cNvSpPr/>
          <p:nvPr/>
        </p:nvSpPr>
        <p:spPr>
          <a:xfrm rot="3588317">
            <a:off x="1874002" y="2957448"/>
            <a:ext cx="379312" cy="405877"/>
          </a:xfrm>
          <a:custGeom>
            <a:avLst/>
            <a:gdLst>
              <a:gd name="connsiteX0" fmla="*/ 0 w 379312"/>
              <a:gd name="connsiteY0" fmla="*/ 101469 h 405877"/>
              <a:gd name="connsiteX1" fmla="*/ 189656 w 379312"/>
              <a:gd name="connsiteY1" fmla="*/ 101469 h 405877"/>
              <a:gd name="connsiteX2" fmla="*/ 189656 w 379312"/>
              <a:gd name="connsiteY2" fmla="*/ 0 h 405877"/>
              <a:gd name="connsiteX3" fmla="*/ 379312 w 379312"/>
              <a:gd name="connsiteY3" fmla="*/ 202939 h 405877"/>
              <a:gd name="connsiteX4" fmla="*/ 189656 w 379312"/>
              <a:gd name="connsiteY4" fmla="*/ 405877 h 405877"/>
              <a:gd name="connsiteX5" fmla="*/ 189656 w 379312"/>
              <a:gd name="connsiteY5" fmla="*/ 304408 h 405877"/>
              <a:gd name="connsiteX6" fmla="*/ 0 w 379312"/>
              <a:gd name="connsiteY6" fmla="*/ 304408 h 405877"/>
              <a:gd name="connsiteX7" fmla="*/ 0 w 379312"/>
              <a:gd name="connsiteY7" fmla="*/ 101469 h 40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312" h="405877" fill="none" extrusionOk="0">
                <a:moveTo>
                  <a:pt x="0" y="101469"/>
                </a:moveTo>
                <a:cubicBezTo>
                  <a:pt x="24322" y="98171"/>
                  <a:pt x="142325" y="85669"/>
                  <a:pt x="189656" y="101469"/>
                </a:cubicBezTo>
                <a:cubicBezTo>
                  <a:pt x="198374" y="76577"/>
                  <a:pt x="192816" y="28478"/>
                  <a:pt x="189656" y="0"/>
                </a:cubicBezTo>
                <a:cubicBezTo>
                  <a:pt x="232853" y="56520"/>
                  <a:pt x="322095" y="157273"/>
                  <a:pt x="379312" y="202939"/>
                </a:cubicBezTo>
                <a:cubicBezTo>
                  <a:pt x="307198" y="259484"/>
                  <a:pt x="229740" y="390881"/>
                  <a:pt x="189656" y="405877"/>
                </a:cubicBezTo>
                <a:cubicBezTo>
                  <a:pt x="180738" y="378573"/>
                  <a:pt x="196169" y="319410"/>
                  <a:pt x="189656" y="304408"/>
                </a:cubicBezTo>
                <a:cubicBezTo>
                  <a:pt x="148431" y="308730"/>
                  <a:pt x="41075" y="320395"/>
                  <a:pt x="0" y="304408"/>
                </a:cubicBezTo>
                <a:cubicBezTo>
                  <a:pt x="6470" y="273950"/>
                  <a:pt x="-11940" y="176121"/>
                  <a:pt x="0" y="101469"/>
                </a:cubicBezTo>
                <a:close/>
              </a:path>
              <a:path w="379312" h="405877" stroke="0" extrusionOk="0">
                <a:moveTo>
                  <a:pt x="0" y="101469"/>
                </a:moveTo>
                <a:cubicBezTo>
                  <a:pt x="82666" y="114443"/>
                  <a:pt x="102674" y="109645"/>
                  <a:pt x="189656" y="101469"/>
                </a:cubicBezTo>
                <a:cubicBezTo>
                  <a:pt x="188548" y="56262"/>
                  <a:pt x="183392" y="23125"/>
                  <a:pt x="189656" y="0"/>
                </a:cubicBezTo>
                <a:cubicBezTo>
                  <a:pt x="281753" y="88332"/>
                  <a:pt x="333876" y="165359"/>
                  <a:pt x="379312" y="202939"/>
                </a:cubicBezTo>
                <a:cubicBezTo>
                  <a:pt x="344070" y="250022"/>
                  <a:pt x="250573" y="362997"/>
                  <a:pt x="189656" y="405877"/>
                </a:cubicBezTo>
                <a:cubicBezTo>
                  <a:pt x="194987" y="392991"/>
                  <a:pt x="197785" y="337638"/>
                  <a:pt x="189656" y="304408"/>
                </a:cubicBezTo>
                <a:cubicBezTo>
                  <a:pt x="162860" y="309265"/>
                  <a:pt x="86788" y="320410"/>
                  <a:pt x="0" y="304408"/>
                </a:cubicBezTo>
                <a:cubicBezTo>
                  <a:pt x="1446" y="211356"/>
                  <a:pt x="8317" y="152850"/>
                  <a:pt x="0" y="101469"/>
                </a:cubicBezTo>
                <a:close/>
              </a:path>
            </a:pathLst>
          </a:custGeom>
          <a:solidFill>
            <a:schemeClr val="accent5"/>
          </a:solidFill>
          <a:ln w="28575">
            <a:solidFill>
              <a:schemeClr val="accent5">
                <a:lumMod val="50000"/>
              </a:schemeClr>
            </a:solidFill>
            <a:extLst>
              <a:ext uri="{C807C97D-BFC1-408E-A445-0C87EB9F89A2}">
                <ask:lineSketchStyleProps xmlns:ask="http://schemas.microsoft.com/office/drawing/2018/sketchyshapes" sd="1375728653">
                  <a:prstGeom prst="rightArrow">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6B90842A-4EC2-3EC7-75A6-81712EEAD4FC}"/>
              </a:ext>
            </a:extLst>
          </p:cNvPr>
          <p:cNvSpPr/>
          <p:nvPr/>
        </p:nvSpPr>
        <p:spPr>
          <a:xfrm rot="1315976">
            <a:off x="4535263" y="5125493"/>
            <a:ext cx="379312" cy="405877"/>
          </a:xfrm>
          <a:custGeom>
            <a:avLst/>
            <a:gdLst>
              <a:gd name="connsiteX0" fmla="*/ 0 w 379312"/>
              <a:gd name="connsiteY0" fmla="*/ 101469 h 405877"/>
              <a:gd name="connsiteX1" fmla="*/ 189656 w 379312"/>
              <a:gd name="connsiteY1" fmla="*/ 101469 h 405877"/>
              <a:gd name="connsiteX2" fmla="*/ 189656 w 379312"/>
              <a:gd name="connsiteY2" fmla="*/ 0 h 405877"/>
              <a:gd name="connsiteX3" fmla="*/ 379312 w 379312"/>
              <a:gd name="connsiteY3" fmla="*/ 202939 h 405877"/>
              <a:gd name="connsiteX4" fmla="*/ 189656 w 379312"/>
              <a:gd name="connsiteY4" fmla="*/ 405877 h 405877"/>
              <a:gd name="connsiteX5" fmla="*/ 189656 w 379312"/>
              <a:gd name="connsiteY5" fmla="*/ 304408 h 405877"/>
              <a:gd name="connsiteX6" fmla="*/ 0 w 379312"/>
              <a:gd name="connsiteY6" fmla="*/ 304408 h 405877"/>
              <a:gd name="connsiteX7" fmla="*/ 0 w 379312"/>
              <a:gd name="connsiteY7" fmla="*/ 101469 h 40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312" h="405877" fill="none" extrusionOk="0">
                <a:moveTo>
                  <a:pt x="0" y="101469"/>
                </a:moveTo>
                <a:cubicBezTo>
                  <a:pt x="93025" y="103265"/>
                  <a:pt x="130271" y="107718"/>
                  <a:pt x="189656" y="101469"/>
                </a:cubicBezTo>
                <a:cubicBezTo>
                  <a:pt x="189112" y="77174"/>
                  <a:pt x="181233" y="47803"/>
                  <a:pt x="189656" y="0"/>
                </a:cubicBezTo>
                <a:cubicBezTo>
                  <a:pt x="269219" y="72848"/>
                  <a:pt x="347637" y="192777"/>
                  <a:pt x="379312" y="202939"/>
                </a:cubicBezTo>
                <a:cubicBezTo>
                  <a:pt x="348398" y="241069"/>
                  <a:pt x="226563" y="354733"/>
                  <a:pt x="189656" y="405877"/>
                </a:cubicBezTo>
                <a:cubicBezTo>
                  <a:pt x="189915" y="377024"/>
                  <a:pt x="195233" y="354880"/>
                  <a:pt x="189656" y="304408"/>
                </a:cubicBezTo>
                <a:cubicBezTo>
                  <a:pt x="135966" y="298055"/>
                  <a:pt x="72430" y="300467"/>
                  <a:pt x="0" y="304408"/>
                </a:cubicBezTo>
                <a:cubicBezTo>
                  <a:pt x="13966" y="207279"/>
                  <a:pt x="-18240" y="128504"/>
                  <a:pt x="0" y="101469"/>
                </a:cubicBezTo>
                <a:close/>
              </a:path>
              <a:path w="379312" h="405877" stroke="0" extrusionOk="0">
                <a:moveTo>
                  <a:pt x="0" y="101469"/>
                </a:moveTo>
                <a:cubicBezTo>
                  <a:pt x="70945" y="94630"/>
                  <a:pt x="105116" y="105135"/>
                  <a:pt x="189656" y="101469"/>
                </a:cubicBezTo>
                <a:cubicBezTo>
                  <a:pt x="181974" y="74851"/>
                  <a:pt x="193993" y="10865"/>
                  <a:pt x="189656" y="0"/>
                </a:cubicBezTo>
                <a:cubicBezTo>
                  <a:pt x="205268" y="34220"/>
                  <a:pt x="344271" y="136051"/>
                  <a:pt x="379312" y="202939"/>
                </a:cubicBezTo>
                <a:cubicBezTo>
                  <a:pt x="289117" y="301303"/>
                  <a:pt x="256587" y="299054"/>
                  <a:pt x="189656" y="405877"/>
                </a:cubicBezTo>
                <a:cubicBezTo>
                  <a:pt x="192540" y="377728"/>
                  <a:pt x="196600" y="317513"/>
                  <a:pt x="189656" y="304408"/>
                </a:cubicBezTo>
                <a:cubicBezTo>
                  <a:pt x="141680" y="293342"/>
                  <a:pt x="23533" y="307405"/>
                  <a:pt x="0" y="304408"/>
                </a:cubicBezTo>
                <a:cubicBezTo>
                  <a:pt x="12883" y="251436"/>
                  <a:pt x="16743" y="136514"/>
                  <a:pt x="0" y="101469"/>
                </a:cubicBezTo>
                <a:close/>
              </a:path>
            </a:pathLst>
          </a:custGeom>
          <a:solidFill>
            <a:schemeClr val="accent5"/>
          </a:solidFill>
          <a:ln w="28575">
            <a:solidFill>
              <a:schemeClr val="accent5">
                <a:lumMod val="50000"/>
              </a:schemeClr>
            </a:solidFill>
            <a:extLst>
              <a:ext uri="{C807C97D-BFC1-408E-A445-0C87EB9F89A2}">
                <ask:lineSketchStyleProps xmlns:ask="http://schemas.microsoft.com/office/drawing/2018/sketchyshapes" sd="2019428614">
                  <a:prstGeom prst="rightArrow">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3BE6F19C-A137-B852-81D5-60E0D17CD3DD}"/>
              </a:ext>
            </a:extLst>
          </p:cNvPr>
          <p:cNvSpPr/>
          <p:nvPr/>
        </p:nvSpPr>
        <p:spPr>
          <a:xfrm rot="16200000">
            <a:off x="6131962" y="3843585"/>
            <a:ext cx="379312" cy="405877"/>
          </a:xfrm>
          <a:custGeom>
            <a:avLst/>
            <a:gdLst>
              <a:gd name="connsiteX0" fmla="*/ 0 w 379312"/>
              <a:gd name="connsiteY0" fmla="*/ 101469 h 405877"/>
              <a:gd name="connsiteX1" fmla="*/ 189656 w 379312"/>
              <a:gd name="connsiteY1" fmla="*/ 101469 h 405877"/>
              <a:gd name="connsiteX2" fmla="*/ 189656 w 379312"/>
              <a:gd name="connsiteY2" fmla="*/ 0 h 405877"/>
              <a:gd name="connsiteX3" fmla="*/ 379312 w 379312"/>
              <a:gd name="connsiteY3" fmla="*/ 202939 h 405877"/>
              <a:gd name="connsiteX4" fmla="*/ 189656 w 379312"/>
              <a:gd name="connsiteY4" fmla="*/ 405877 h 405877"/>
              <a:gd name="connsiteX5" fmla="*/ 189656 w 379312"/>
              <a:gd name="connsiteY5" fmla="*/ 304408 h 405877"/>
              <a:gd name="connsiteX6" fmla="*/ 0 w 379312"/>
              <a:gd name="connsiteY6" fmla="*/ 304408 h 405877"/>
              <a:gd name="connsiteX7" fmla="*/ 0 w 379312"/>
              <a:gd name="connsiteY7" fmla="*/ 101469 h 40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312" h="405877" fill="none" extrusionOk="0">
                <a:moveTo>
                  <a:pt x="0" y="101469"/>
                </a:moveTo>
                <a:cubicBezTo>
                  <a:pt x="88185" y="100026"/>
                  <a:pt x="114023" y="98441"/>
                  <a:pt x="189656" y="101469"/>
                </a:cubicBezTo>
                <a:cubicBezTo>
                  <a:pt x="185670" y="76241"/>
                  <a:pt x="182800" y="31222"/>
                  <a:pt x="189656" y="0"/>
                </a:cubicBezTo>
                <a:cubicBezTo>
                  <a:pt x="228298" y="54404"/>
                  <a:pt x="313940" y="152646"/>
                  <a:pt x="379312" y="202939"/>
                </a:cubicBezTo>
                <a:cubicBezTo>
                  <a:pt x="350217" y="224273"/>
                  <a:pt x="206456" y="357220"/>
                  <a:pt x="189656" y="405877"/>
                </a:cubicBezTo>
                <a:cubicBezTo>
                  <a:pt x="193906" y="381160"/>
                  <a:pt x="195413" y="319196"/>
                  <a:pt x="189656" y="304408"/>
                </a:cubicBezTo>
                <a:cubicBezTo>
                  <a:pt x="158817" y="314137"/>
                  <a:pt x="51345" y="319032"/>
                  <a:pt x="0" y="304408"/>
                </a:cubicBezTo>
                <a:cubicBezTo>
                  <a:pt x="16952" y="283737"/>
                  <a:pt x="3825" y="183560"/>
                  <a:pt x="0" y="101469"/>
                </a:cubicBezTo>
                <a:close/>
              </a:path>
              <a:path w="379312" h="405877" stroke="0" extrusionOk="0">
                <a:moveTo>
                  <a:pt x="0" y="101469"/>
                </a:moveTo>
                <a:cubicBezTo>
                  <a:pt x="72208" y="117610"/>
                  <a:pt x="106571" y="111716"/>
                  <a:pt x="189656" y="101469"/>
                </a:cubicBezTo>
                <a:cubicBezTo>
                  <a:pt x="182176" y="60459"/>
                  <a:pt x="186205" y="43445"/>
                  <a:pt x="189656" y="0"/>
                </a:cubicBezTo>
                <a:cubicBezTo>
                  <a:pt x="269817" y="85251"/>
                  <a:pt x="304767" y="141288"/>
                  <a:pt x="379312" y="202939"/>
                </a:cubicBezTo>
                <a:cubicBezTo>
                  <a:pt x="338782" y="251627"/>
                  <a:pt x="295666" y="320287"/>
                  <a:pt x="189656" y="405877"/>
                </a:cubicBezTo>
                <a:cubicBezTo>
                  <a:pt x="198146" y="386315"/>
                  <a:pt x="195293" y="327513"/>
                  <a:pt x="189656" y="304408"/>
                </a:cubicBezTo>
                <a:cubicBezTo>
                  <a:pt x="121546" y="310493"/>
                  <a:pt x="35949" y="291373"/>
                  <a:pt x="0" y="304408"/>
                </a:cubicBezTo>
                <a:cubicBezTo>
                  <a:pt x="-8335" y="207644"/>
                  <a:pt x="7956" y="191387"/>
                  <a:pt x="0" y="101469"/>
                </a:cubicBezTo>
                <a:close/>
              </a:path>
            </a:pathLst>
          </a:custGeom>
          <a:solidFill>
            <a:schemeClr val="accent5"/>
          </a:solidFill>
          <a:ln w="28575">
            <a:solidFill>
              <a:schemeClr val="accent5">
                <a:lumMod val="50000"/>
              </a:schemeClr>
            </a:solidFill>
            <a:extLst>
              <a:ext uri="{C807C97D-BFC1-408E-A445-0C87EB9F89A2}">
                <ask:lineSketchStyleProps xmlns:ask="http://schemas.microsoft.com/office/drawing/2018/sketchyshapes" sd="781364602">
                  <a:prstGeom prst="rightArrow">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2E8F9FE4-D8E7-D9B3-CEDD-BDD1EF2CE36A}"/>
              </a:ext>
            </a:extLst>
          </p:cNvPr>
          <p:cNvSpPr/>
          <p:nvPr/>
        </p:nvSpPr>
        <p:spPr>
          <a:xfrm>
            <a:off x="6188072" y="562039"/>
            <a:ext cx="1905000" cy="1164772"/>
          </a:xfrm>
          <a:custGeom>
            <a:avLst/>
            <a:gdLst>
              <a:gd name="connsiteX0" fmla="*/ 0 w 1905000"/>
              <a:gd name="connsiteY0" fmla="*/ 194133 h 1164772"/>
              <a:gd name="connsiteX1" fmla="*/ 194133 w 1905000"/>
              <a:gd name="connsiteY1" fmla="*/ 0 h 1164772"/>
              <a:gd name="connsiteX2" fmla="*/ 669376 w 1905000"/>
              <a:gd name="connsiteY2" fmla="*/ 0 h 1164772"/>
              <a:gd name="connsiteX3" fmla="*/ 1190122 w 1905000"/>
              <a:gd name="connsiteY3" fmla="*/ 0 h 1164772"/>
              <a:gd name="connsiteX4" fmla="*/ 1710867 w 1905000"/>
              <a:gd name="connsiteY4" fmla="*/ 0 h 1164772"/>
              <a:gd name="connsiteX5" fmla="*/ 1905000 w 1905000"/>
              <a:gd name="connsiteY5" fmla="*/ 194133 h 1164772"/>
              <a:gd name="connsiteX6" fmla="*/ 1905000 w 1905000"/>
              <a:gd name="connsiteY6" fmla="*/ 582386 h 1164772"/>
              <a:gd name="connsiteX7" fmla="*/ 1905000 w 1905000"/>
              <a:gd name="connsiteY7" fmla="*/ 970639 h 1164772"/>
              <a:gd name="connsiteX8" fmla="*/ 1710867 w 1905000"/>
              <a:gd name="connsiteY8" fmla="*/ 1164772 h 1164772"/>
              <a:gd name="connsiteX9" fmla="*/ 1174954 w 1905000"/>
              <a:gd name="connsiteY9" fmla="*/ 1164772 h 1164772"/>
              <a:gd name="connsiteX10" fmla="*/ 654209 w 1905000"/>
              <a:gd name="connsiteY10" fmla="*/ 1164772 h 1164772"/>
              <a:gd name="connsiteX11" fmla="*/ 194133 w 1905000"/>
              <a:gd name="connsiteY11" fmla="*/ 1164772 h 1164772"/>
              <a:gd name="connsiteX12" fmla="*/ 0 w 1905000"/>
              <a:gd name="connsiteY12" fmla="*/ 970639 h 1164772"/>
              <a:gd name="connsiteX13" fmla="*/ 0 w 1905000"/>
              <a:gd name="connsiteY13" fmla="*/ 605681 h 1164772"/>
              <a:gd name="connsiteX14" fmla="*/ 0 w 1905000"/>
              <a:gd name="connsiteY14" fmla="*/ 194133 h 116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0" h="1164772" fill="none" extrusionOk="0">
                <a:moveTo>
                  <a:pt x="0" y="194133"/>
                </a:moveTo>
                <a:cubicBezTo>
                  <a:pt x="4619" y="77407"/>
                  <a:pt x="70309" y="-13142"/>
                  <a:pt x="194133" y="0"/>
                </a:cubicBezTo>
                <a:cubicBezTo>
                  <a:pt x="417032" y="13625"/>
                  <a:pt x="511877" y="23510"/>
                  <a:pt x="669376" y="0"/>
                </a:cubicBezTo>
                <a:cubicBezTo>
                  <a:pt x="826875" y="-23510"/>
                  <a:pt x="1036829" y="-19061"/>
                  <a:pt x="1190122" y="0"/>
                </a:cubicBezTo>
                <a:cubicBezTo>
                  <a:pt x="1343415" y="19061"/>
                  <a:pt x="1490590" y="21034"/>
                  <a:pt x="1710867" y="0"/>
                </a:cubicBezTo>
                <a:cubicBezTo>
                  <a:pt x="1812581" y="-12393"/>
                  <a:pt x="1901650" y="74177"/>
                  <a:pt x="1905000" y="194133"/>
                </a:cubicBezTo>
                <a:cubicBezTo>
                  <a:pt x="1912541" y="357525"/>
                  <a:pt x="1885765" y="421078"/>
                  <a:pt x="1905000" y="582386"/>
                </a:cubicBezTo>
                <a:cubicBezTo>
                  <a:pt x="1924235" y="743694"/>
                  <a:pt x="1894671" y="861894"/>
                  <a:pt x="1905000" y="970639"/>
                </a:cubicBezTo>
                <a:cubicBezTo>
                  <a:pt x="1926508" y="1075438"/>
                  <a:pt x="1817159" y="1189417"/>
                  <a:pt x="1710867" y="1164772"/>
                </a:cubicBezTo>
                <a:cubicBezTo>
                  <a:pt x="1478425" y="1169010"/>
                  <a:pt x="1320100" y="1141405"/>
                  <a:pt x="1174954" y="1164772"/>
                </a:cubicBezTo>
                <a:cubicBezTo>
                  <a:pt x="1029808" y="1188139"/>
                  <a:pt x="882536" y="1185895"/>
                  <a:pt x="654209" y="1164772"/>
                </a:cubicBezTo>
                <a:cubicBezTo>
                  <a:pt x="425882" y="1143649"/>
                  <a:pt x="299362" y="1163886"/>
                  <a:pt x="194133" y="1164772"/>
                </a:cubicBezTo>
                <a:cubicBezTo>
                  <a:pt x="73592" y="1146622"/>
                  <a:pt x="-25316" y="1075099"/>
                  <a:pt x="0" y="970639"/>
                </a:cubicBezTo>
                <a:cubicBezTo>
                  <a:pt x="9932" y="889233"/>
                  <a:pt x="12030" y="772239"/>
                  <a:pt x="0" y="605681"/>
                </a:cubicBezTo>
                <a:cubicBezTo>
                  <a:pt x="-12030" y="439123"/>
                  <a:pt x="-3103" y="313102"/>
                  <a:pt x="0" y="194133"/>
                </a:cubicBezTo>
                <a:close/>
              </a:path>
              <a:path w="1905000" h="1164772" stroke="0" extrusionOk="0">
                <a:moveTo>
                  <a:pt x="0" y="194133"/>
                </a:moveTo>
                <a:cubicBezTo>
                  <a:pt x="10334" y="85563"/>
                  <a:pt x="88501" y="5764"/>
                  <a:pt x="194133" y="0"/>
                </a:cubicBezTo>
                <a:cubicBezTo>
                  <a:pt x="335345" y="-17687"/>
                  <a:pt x="456643" y="7883"/>
                  <a:pt x="669376" y="0"/>
                </a:cubicBezTo>
                <a:cubicBezTo>
                  <a:pt x="882109" y="-7883"/>
                  <a:pt x="987739" y="-14619"/>
                  <a:pt x="1159787" y="0"/>
                </a:cubicBezTo>
                <a:cubicBezTo>
                  <a:pt x="1331835" y="14619"/>
                  <a:pt x="1565188" y="-4077"/>
                  <a:pt x="1710867" y="0"/>
                </a:cubicBezTo>
                <a:cubicBezTo>
                  <a:pt x="1806739" y="11701"/>
                  <a:pt x="1897867" y="92481"/>
                  <a:pt x="1905000" y="194133"/>
                </a:cubicBezTo>
                <a:cubicBezTo>
                  <a:pt x="1886067" y="380259"/>
                  <a:pt x="1900800" y="393769"/>
                  <a:pt x="1905000" y="582386"/>
                </a:cubicBezTo>
                <a:cubicBezTo>
                  <a:pt x="1909200" y="771003"/>
                  <a:pt x="1890727" y="842484"/>
                  <a:pt x="1905000" y="970639"/>
                </a:cubicBezTo>
                <a:cubicBezTo>
                  <a:pt x="1922539" y="1079676"/>
                  <a:pt x="1820970" y="1182944"/>
                  <a:pt x="1710867" y="1164772"/>
                </a:cubicBezTo>
                <a:cubicBezTo>
                  <a:pt x="1509542" y="1160658"/>
                  <a:pt x="1348623" y="1157559"/>
                  <a:pt x="1174954" y="1164772"/>
                </a:cubicBezTo>
                <a:cubicBezTo>
                  <a:pt x="1001285" y="1171985"/>
                  <a:pt x="811505" y="1163663"/>
                  <a:pt x="714878" y="1164772"/>
                </a:cubicBezTo>
                <a:cubicBezTo>
                  <a:pt x="618251" y="1165881"/>
                  <a:pt x="401851" y="1159055"/>
                  <a:pt x="194133" y="1164772"/>
                </a:cubicBezTo>
                <a:cubicBezTo>
                  <a:pt x="75211" y="1183409"/>
                  <a:pt x="-6861" y="1059993"/>
                  <a:pt x="0" y="970639"/>
                </a:cubicBezTo>
                <a:cubicBezTo>
                  <a:pt x="-6310" y="782432"/>
                  <a:pt x="-11998" y="705693"/>
                  <a:pt x="0" y="590151"/>
                </a:cubicBezTo>
                <a:cubicBezTo>
                  <a:pt x="11998" y="474609"/>
                  <a:pt x="16464" y="382452"/>
                  <a:pt x="0" y="194133"/>
                </a:cubicBezTo>
                <a:close/>
              </a:path>
            </a:pathLst>
          </a:custGeom>
          <a:solidFill>
            <a:schemeClr val="accent4"/>
          </a:solidFill>
          <a:ln w="28575">
            <a:solidFill>
              <a:schemeClr val="accent4">
                <a:lumMod val="50000"/>
              </a:schemeClr>
            </a:solidFill>
            <a:extLst>
              <a:ext uri="{C807C97D-BFC1-408E-A445-0C87EB9F89A2}">
                <ask:lineSketchStyleProps xmlns:ask="http://schemas.microsoft.com/office/drawing/2018/sketchyshapes" sd="1561630836">
                  <a:prstGeom prst="roundRect">
                    <a:avLst/>
                  </a:prstGeom>
                  <ask:type>
                    <ask:lineSketchFreehand/>
                  </ask:type>
                </ask:lineSketchStyleProps>
              </a:ext>
            </a:extLst>
          </a:ln>
          <a:effectLst>
            <a:outerShdw blurRad="44450" dist="27940" dir="5400000" algn="ctr">
              <a:srgbClr val="000000">
                <a:alpha val="32000"/>
              </a:srgbClr>
            </a:outerShdw>
          </a:effectLst>
        </p:spPr>
        <p:style>
          <a:lnRef idx="0">
            <a:scrgbClr r="0" g="0" b="0"/>
          </a:lnRef>
          <a:fillRef idx="0">
            <a:scrgbClr r="0" g="0" b="0"/>
          </a:fillRef>
          <a:effectRef idx="0">
            <a:scrgbClr r="0" g="0" b="0"/>
          </a:effectRef>
          <a:fontRef idx="minor">
            <a:schemeClr val="lt1"/>
          </a:fontRef>
        </p:style>
        <p:txBody>
          <a:bodyPr lIns="18288" tIns="18288" rIns="18288" bIns="18288" rtlCol="0" anchor="ctr"/>
          <a:lstStyle/>
          <a:p>
            <a:pPr algn="ctr"/>
            <a:r>
              <a:rPr lang="en-US" sz="2400" b="1" dirty="0">
                <a:effectLst/>
              </a:rPr>
              <a:t>No WQX data structure</a:t>
            </a:r>
          </a:p>
        </p:txBody>
      </p:sp>
      <p:sp>
        <p:nvSpPr>
          <p:cNvPr id="14" name="Rectangle: Rounded Corners 13">
            <a:extLst>
              <a:ext uri="{FF2B5EF4-FFF2-40B4-BE49-F238E27FC236}">
                <a16:creationId xmlns:a16="http://schemas.microsoft.com/office/drawing/2014/main" id="{253B09BB-DB60-A012-BB8F-DFFDEEE4B976}"/>
              </a:ext>
            </a:extLst>
          </p:cNvPr>
          <p:cNvSpPr/>
          <p:nvPr/>
        </p:nvSpPr>
        <p:spPr>
          <a:xfrm>
            <a:off x="8716471" y="1382069"/>
            <a:ext cx="2082157" cy="1335455"/>
          </a:xfrm>
          <a:custGeom>
            <a:avLst/>
            <a:gdLst>
              <a:gd name="connsiteX0" fmla="*/ 0 w 2082157"/>
              <a:gd name="connsiteY0" fmla="*/ 222580 h 1335455"/>
              <a:gd name="connsiteX1" fmla="*/ 222580 w 2082157"/>
              <a:gd name="connsiteY1" fmla="*/ 0 h 1335455"/>
              <a:gd name="connsiteX2" fmla="*/ 735506 w 2082157"/>
              <a:gd name="connsiteY2" fmla="*/ 0 h 1335455"/>
              <a:gd name="connsiteX3" fmla="*/ 1248431 w 2082157"/>
              <a:gd name="connsiteY3" fmla="*/ 0 h 1335455"/>
              <a:gd name="connsiteX4" fmla="*/ 1859577 w 2082157"/>
              <a:gd name="connsiteY4" fmla="*/ 0 h 1335455"/>
              <a:gd name="connsiteX5" fmla="*/ 2082157 w 2082157"/>
              <a:gd name="connsiteY5" fmla="*/ 222580 h 1335455"/>
              <a:gd name="connsiteX6" fmla="*/ 2082157 w 2082157"/>
              <a:gd name="connsiteY6" fmla="*/ 676630 h 1335455"/>
              <a:gd name="connsiteX7" fmla="*/ 2082157 w 2082157"/>
              <a:gd name="connsiteY7" fmla="*/ 1112875 h 1335455"/>
              <a:gd name="connsiteX8" fmla="*/ 1859577 w 2082157"/>
              <a:gd name="connsiteY8" fmla="*/ 1335455 h 1335455"/>
              <a:gd name="connsiteX9" fmla="*/ 1297541 w 2082157"/>
              <a:gd name="connsiteY9" fmla="*/ 1335455 h 1335455"/>
              <a:gd name="connsiteX10" fmla="*/ 719136 w 2082157"/>
              <a:gd name="connsiteY10" fmla="*/ 1335455 h 1335455"/>
              <a:gd name="connsiteX11" fmla="*/ 222580 w 2082157"/>
              <a:gd name="connsiteY11" fmla="*/ 1335455 h 1335455"/>
              <a:gd name="connsiteX12" fmla="*/ 0 w 2082157"/>
              <a:gd name="connsiteY12" fmla="*/ 1112875 h 1335455"/>
              <a:gd name="connsiteX13" fmla="*/ 0 w 2082157"/>
              <a:gd name="connsiteY13" fmla="*/ 667728 h 1335455"/>
              <a:gd name="connsiteX14" fmla="*/ 0 w 2082157"/>
              <a:gd name="connsiteY14" fmla="*/ 222580 h 133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82157" h="1335455" fill="none" extrusionOk="0">
                <a:moveTo>
                  <a:pt x="0" y="222580"/>
                </a:moveTo>
                <a:cubicBezTo>
                  <a:pt x="-2945" y="100692"/>
                  <a:pt x="73956" y="-3176"/>
                  <a:pt x="222580" y="0"/>
                </a:cubicBezTo>
                <a:cubicBezTo>
                  <a:pt x="449899" y="20570"/>
                  <a:pt x="519553" y="-24106"/>
                  <a:pt x="735506" y="0"/>
                </a:cubicBezTo>
                <a:cubicBezTo>
                  <a:pt x="951459" y="24106"/>
                  <a:pt x="1062320" y="1853"/>
                  <a:pt x="1248431" y="0"/>
                </a:cubicBezTo>
                <a:cubicBezTo>
                  <a:pt x="1434543" y="-1853"/>
                  <a:pt x="1723930" y="-23108"/>
                  <a:pt x="1859577" y="0"/>
                </a:cubicBezTo>
                <a:cubicBezTo>
                  <a:pt x="1988286" y="-11692"/>
                  <a:pt x="2096644" y="96868"/>
                  <a:pt x="2082157" y="222580"/>
                </a:cubicBezTo>
                <a:cubicBezTo>
                  <a:pt x="2070901" y="392011"/>
                  <a:pt x="2071361" y="539801"/>
                  <a:pt x="2082157" y="676630"/>
                </a:cubicBezTo>
                <a:cubicBezTo>
                  <a:pt x="2092954" y="813459"/>
                  <a:pt x="2070719" y="936680"/>
                  <a:pt x="2082157" y="1112875"/>
                </a:cubicBezTo>
                <a:cubicBezTo>
                  <a:pt x="2069216" y="1245191"/>
                  <a:pt x="1978320" y="1337407"/>
                  <a:pt x="1859577" y="1335455"/>
                </a:cubicBezTo>
                <a:cubicBezTo>
                  <a:pt x="1581324" y="1312936"/>
                  <a:pt x="1417144" y="1313502"/>
                  <a:pt x="1297541" y="1335455"/>
                </a:cubicBezTo>
                <a:cubicBezTo>
                  <a:pt x="1177938" y="1357408"/>
                  <a:pt x="888703" y="1337848"/>
                  <a:pt x="719136" y="1335455"/>
                </a:cubicBezTo>
                <a:cubicBezTo>
                  <a:pt x="549570" y="1333062"/>
                  <a:pt x="397217" y="1342550"/>
                  <a:pt x="222580" y="1335455"/>
                </a:cubicBezTo>
                <a:cubicBezTo>
                  <a:pt x="102990" y="1338252"/>
                  <a:pt x="5839" y="1250492"/>
                  <a:pt x="0" y="1112875"/>
                </a:cubicBezTo>
                <a:cubicBezTo>
                  <a:pt x="18092" y="967541"/>
                  <a:pt x="-19417" y="882255"/>
                  <a:pt x="0" y="667728"/>
                </a:cubicBezTo>
                <a:cubicBezTo>
                  <a:pt x="19417" y="453201"/>
                  <a:pt x="-17070" y="334901"/>
                  <a:pt x="0" y="222580"/>
                </a:cubicBezTo>
                <a:close/>
              </a:path>
              <a:path w="2082157" h="1335455" stroke="0" extrusionOk="0">
                <a:moveTo>
                  <a:pt x="0" y="222580"/>
                </a:moveTo>
                <a:cubicBezTo>
                  <a:pt x="-24278" y="83253"/>
                  <a:pt x="101711" y="-10433"/>
                  <a:pt x="222580" y="0"/>
                </a:cubicBezTo>
                <a:cubicBezTo>
                  <a:pt x="488061" y="9763"/>
                  <a:pt x="530234" y="12968"/>
                  <a:pt x="784616" y="0"/>
                </a:cubicBezTo>
                <a:cubicBezTo>
                  <a:pt x="1038998" y="-12968"/>
                  <a:pt x="1141775" y="20717"/>
                  <a:pt x="1346651" y="0"/>
                </a:cubicBezTo>
                <a:cubicBezTo>
                  <a:pt x="1551528" y="-20717"/>
                  <a:pt x="1637504" y="-11524"/>
                  <a:pt x="1859577" y="0"/>
                </a:cubicBezTo>
                <a:cubicBezTo>
                  <a:pt x="2008438" y="-7510"/>
                  <a:pt x="2097339" y="87744"/>
                  <a:pt x="2082157" y="222580"/>
                </a:cubicBezTo>
                <a:cubicBezTo>
                  <a:pt x="2080193" y="342894"/>
                  <a:pt x="2087087" y="491381"/>
                  <a:pt x="2082157" y="649922"/>
                </a:cubicBezTo>
                <a:cubicBezTo>
                  <a:pt x="2077227" y="808463"/>
                  <a:pt x="2064691" y="952015"/>
                  <a:pt x="2082157" y="1112875"/>
                </a:cubicBezTo>
                <a:cubicBezTo>
                  <a:pt x="2078693" y="1226325"/>
                  <a:pt x="1964943" y="1358400"/>
                  <a:pt x="1859577" y="1335455"/>
                </a:cubicBezTo>
                <a:cubicBezTo>
                  <a:pt x="1697086" y="1319190"/>
                  <a:pt x="1551636" y="1318290"/>
                  <a:pt x="1346651" y="1335455"/>
                </a:cubicBezTo>
                <a:cubicBezTo>
                  <a:pt x="1141666" y="1352620"/>
                  <a:pt x="908001" y="1344156"/>
                  <a:pt x="768246" y="1335455"/>
                </a:cubicBezTo>
                <a:cubicBezTo>
                  <a:pt x="628492" y="1326754"/>
                  <a:pt x="373197" y="1343643"/>
                  <a:pt x="222580" y="1335455"/>
                </a:cubicBezTo>
                <a:cubicBezTo>
                  <a:pt x="71625" y="1330430"/>
                  <a:pt x="18390" y="1225490"/>
                  <a:pt x="0" y="1112875"/>
                </a:cubicBezTo>
                <a:cubicBezTo>
                  <a:pt x="16067" y="973719"/>
                  <a:pt x="-7685" y="816935"/>
                  <a:pt x="0" y="667728"/>
                </a:cubicBezTo>
                <a:cubicBezTo>
                  <a:pt x="7685" y="518521"/>
                  <a:pt x="-10251" y="335399"/>
                  <a:pt x="0" y="222580"/>
                </a:cubicBezTo>
                <a:close/>
              </a:path>
            </a:pathLst>
          </a:custGeom>
          <a:solidFill>
            <a:schemeClr val="accent2"/>
          </a:solidFill>
          <a:ln w="28575">
            <a:solidFill>
              <a:schemeClr val="accent2">
                <a:lumMod val="50000"/>
              </a:schemeClr>
            </a:solidFill>
            <a:extLst>
              <a:ext uri="{C807C97D-BFC1-408E-A445-0C87EB9F89A2}">
                <ask:lineSketchStyleProps xmlns:ask="http://schemas.microsoft.com/office/drawing/2018/sketchyshapes" sd="3495889553">
                  <a:prstGeom prst="roundRect">
                    <a:avLst/>
                  </a:prstGeom>
                  <ask:type>
                    <ask:lineSketchFreehand/>
                  </ask:type>
                </ask:lineSketchStyleProps>
              </a:ext>
            </a:extLst>
          </a:ln>
          <a:effectLst>
            <a:outerShdw blurRad="44450" dist="27940" dir="5400000" algn="ctr">
              <a:srgbClr val="000000">
                <a:alpha val="32000"/>
              </a:srgbClr>
            </a:outerShdw>
          </a:effectLst>
        </p:spPr>
        <p:style>
          <a:lnRef idx="0">
            <a:scrgbClr r="0" g="0" b="0"/>
          </a:lnRef>
          <a:fillRef idx="0">
            <a:scrgbClr r="0" g="0" b="0"/>
          </a:fillRef>
          <a:effectRef idx="0">
            <a:scrgbClr r="0" g="0" b="0"/>
          </a:effectRef>
          <a:fontRef idx="minor">
            <a:schemeClr val="lt1"/>
          </a:fontRef>
        </p:style>
        <p:txBody>
          <a:bodyPr lIns="18288" tIns="18288" rIns="18288" bIns="18288" rtlCol="0" anchor="ctr"/>
          <a:lstStyle/>
          <a:p>
            <a:pPr algn="ctr"/>
            <a:r>
              <a:rPr lang="en-US" sz="2400" b="1" dirty="0">
                <a:effectLst/>
              </a:rPr>
              <a:t>Must create data dictionary</a:t>
            </a:r>
          </a:p>
        </p:txBody>
      </p:sp>
      <p:sp>
        <p:nvSpPr>
          <p:cNvPr id="16" name="Arrow: Right 15">
            <a:extLst>
              <a:ext uri="{FF2B5EF4-FFF2-40B4-BE49-F238E27FC236}">
                <a16:creationId xmlns:a16="http://schemas.microsoft.com/office/drawing/2014/main" id="{967B24FC-C507-C0B0-466C-01D4CC56F08F}"/>
              </a:ext>
            </a:extLst>
          </p:cNvPr>
          <p:cNvSpPr/>
          <p:nvPr/>
        </p:nvSpPr>
        <p:spPr>
          <a:xfrm rot="17140473">
            <a:off x="6185230" y="1914247"/>
            <a:ext cx="379312" cy="405877"/>
          </a:xfrm>
          <a:custGeom>
            <a:avLst/>
            <a:gdLst>
              <a:gd name="connsiteX0" fmla="*/ 0 w 379312"/>
              <a:gd name="connsiteY0" fmla="*/ 101469 h 405877"/>
              <a:gd name="connsiteX1" fmla="*/ 189656 w 379312"/>
              <a:gd name="connsiteY1" fmla="*/ 101469 h 405877"/>
              <a:gd name="connsiteX2" fmla="*/ 189656 w 379312"/>
              <a:gd name="connsiteY2" fmla="*/ 0 h 405877"/>
              <a:gd name="connsiteX3" fmla="*/ 379312 w 379312"/>
              <a:gd name="connsiteY3" fmla="*/ 202939 h 405877"/>
              <a:gd name="connsiteX4" fmla="*/ 189656 w 379312"/>
              <a:gd name="connsiteY4" fmla="*/ 405877 h 405877"/>
              <a:gd name="connsiteX5" fmla="*/ 189656 w 379312"/>
              <a:gd name="connsiteY5" fmla="*/ 304408 h 405877"/>
              <a:gd name="connsiteX6" fmla="*/ 0 w 379312"/>
              <a:gd name="connsiteY6" fmla="*/ 304408 h 405877"/>
              <a:gd name="connsiteX7" fmla="*/ 0 w 379312"/>
              <a:gd name="connsiteY7" fmla="*/ 101469 h 40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312" h="405877" fill="none" extrusionOk="0">
                <a:moveTo>
                  <a:pt x="0" y="101469"/>
                </a:moveTo>
                <a:cubicBezTo>
                  <a:pt x="79352" y="109199"/>
                  <a:pt x="135059" y="109903"/>
                  <a:pt x="189656" y="101469"/>
                </a:cubicBezTo>
                <a:cubicBezTo>
                  <a:pt x="190434" y="52871"/>
                  <a:pt x="194616" y="16993"/>
                  <a:pt x="189656" y="0"/>
                </a:cubicBezTo>
                <a:cubicBezTo>
                  <a:pt x="226100" y="56954"/>
                  <a:pt x="355405" y="148199"/>
                  <a:pt x="379312" y="202939"/>
                </a:cubicBezTo>
                <a:cubicBezTo>
                  <a:pt x="324540" y="288036"/>
                  <a:pt x="237748" y="343348"/>
                  <a:pt x="189656" y="405877"/>
                </a:cubicBezTo>
                <a:cubicBezTo>
                  <a:pt x="192419" y="394359"/>
                  <a:pt x="183665" y="333207"/>
                  <a:pt x="189656" y="304408"/>
                </a:cubicBezTo>
                <a:cubicBezTo>
                  <a:pt x="120995" y="291583"/>
                  <a:pt x="37697" y="295180"/>
                  <a:pt x="0" y="304408"/>
                </a:cubicBezTo>
                <a:cubicBezTo>
                  <a:pt x="3291" y="267695"/>
                  <a:pt x="13673" y="180255"/>
                  <a:pt x="0" y="101469"/>
                </a:cubicBezTo>
                <a:close/>
              </a:path>
              <a:path w="379312" h="405877" stroke="0" extrusionOk="0">
                <a:moveTo>
                  <a:pt x="0" y="101469"/>
                </a:moveTo>
                <a:cubicBezTo>
                  <a:pt x="22406" y="102287"/>
                  <a:pt x="98738" y="113068"/>
                  <a:pt x="189656" y="101469"/>
                </a:cubicBezTo>
                <a:cubicBezTo>
                  <a:pt x="186794" y="77277"/>
                  <a:pt x="190408" y="46060"/>
                  <a:pt x="189656" y="0"/>
                </a:cubicBezTo>
                <a:cubicBezTo>
                  <a:pt x="260620" y="54998"/>
                  <a:pt x="343258" y="194184"/>
                  <a:pt x="379312" y="202939"/>
                </a:cubicBezTo>
                <a:cubicBezTo>
                  <a:pt x="370808" y="239863"/>
                  <a:pt x="220383" y="376570"/>
                  <a:pt x="189656" y="405877"/>
                </a:cubicBezTo>
                <a:cubicBezTo>
                  <a:pt x="187789" y="386694"/>
                  <a:pt x="183729" y="341278"/>
                  <a:pt x="189656" y="304408"/>
                </a:cubicBezTo>
                <a:cubicBezTo>
                  <a:pt x="158230" y="295107"/>
                  <a:pt x="79391" y="313768"/>
                  <a:pt x="0" y="304408"/>
                </a:cubicBezTo>
                <a:cubicBezTo>
                  <a:pt x="4693" y="243578"/>
                  <a:pt x="-4428" y="160560"/>
                  <a:pt x="0" y="101469"/>
                </a:cubicBezTo>
                <a:close/>
              </a:path>
            </a:pathLst>
          </a:custGeom>
          <a:solidFill>
            <a:schemeClr val="accent5"/>
          </a:solidFill>
          <a:ln w="28575">
            <a:solidFill>
              <a:schemeClr val="accent5">
                <a:lumMod val="50000"/>
              </a:schemeClr>
            </a:solidFill>
            <a:extLst>
              <a:ext uri="{C807C97D-BFC1-408E-A445-0C87EB9F89A2}">
                <ask:lineSketchStyleProps xmlns:ask="http://schemas.microsoft.com/office/drawing/2018/sketchyshapes" sd="1224889992">
                  <a:prstGeom prst="rightArrow">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A3530A1A-D35A-F714-042D-89EE6D5E1C40}"/>
              </a:ext>
            </a:extLst>
          </p:cNvPr>
          <p:cNvSpPr/>
          <p:nvPr/>
        </p:nvSpPr>
        <p:spPr>
          <a:xfrm rot="1761431">
            <a:off x="8526815" y="766440"/>
            <a:ext cx="379312" cy="405877"/>
          </a:xfrm>
          <a:custGeom>
            <a:avLst/>
            <a:gdLst>
              <a:gd name="connsiteX0" fmla="*/ 0 w 379312"/>
              <a:gd name="connsiteY0" fmla="*/ 101469 h 405877"/>
              <a:gd name="connsiteX1" fmla="*/ 189656 w 379312"/>
              <a:gd name="connsiteY1" fmla="*/ 101469 h 405877"/>
              <a:gd name="connsiteX2" fmla="*/ 189656 w 379312"/>
              <a:gd name="connsiteY2" fmla="*/ 0 h 405877"/>
              <a:gd name="connsiteX3" fmla="*/ 379312 w 379312"/>
              <a:gd name="connsiteY3" fmla="*/ 202939 h 405877"/>
              <a:gd name="connsiteX4" fmla="*/ 189656 w 379312"/>
              <a:gd name="connsiteY4" fmla="*/ 405877 h 405877"/>
              <a:gd name="connsiteX5" fmla="*/ 189656 w 379312"/>
              <a:gd name="connsiteY5" fmla="*/ 304408 h 405877"/>
              <a:gd name="connsiteX6" fmla="*/ 0 w 379312"/>
              <a:gd name="connsiteY6" fmla="*/ 304408 h 405877"/>
              <a:gd name="connsiteX7" fmla="*/ 0 w 379312"/>
              <a:gd name="connsiteY7" fmla="*/ 101469 h 40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312" h="405877" fill="none" extrusionOk="0">
                <a:moveTo>
                  <a:pt x="0" y="101469"/>
                </a:moveTo>
                <a:cubicBezTo>
                  <a:pt x="29417" y="97638"/>
                  <a:pt x="136531" y="117104"/>
                  <a:pt x="189656" y="101469"/>
                </a:cubicBezTo>
                <a:cubicBezTo>
                  <a:pt x="183127" y="64588"/>
                  <a:pt x="185114" y="25056"/>
                  <a:pt x="189656" y="0"/>
                </a:cubicBezTo>
                <a:cubicBezTo>
                  <a:pt x="275892" y="87023"/>
                  <a:pt x="288022" y="106494"/>
                  <a:pt x="379312" y="202939"/>
                </a:cubicBezTo>
                <a:cubicBezTo>
                  <a:pt x="284534" y="294533"/>
                  <a:pt x="248262" y="315697"/>
                  <a:pt x="189656" y="405877"/>
                </a:cubicBezTo>
                <a:cubicBezTo>
                  <a:pt x="196713" y="394869"/>
                  <a:pt x="190922" y="332170"/>
                  <a:pt x="189656" y="304408"/>
                </a:cubicBezTo>
                <a:cubicBezTo>
                  <a:pt x="122414" y="319870"/>
                  <a:pt x="42069" y="290544"/>
                  <a:pt x="0" y="304408"/>
                </a:cubicBezTo>
                <a:cubicBezTo>
                  <a:pt x="-6033" y="252714"/>
                  <a:pt x="5676" y="169384"/>
                  <a:pt x="0" y="101469"/>
                </a:cubicBezTo>
                <a:close/>
              </a:path>
              <a:path w="379312" h="405877" stroke="0" extrusionOk="0">
                <a:moveTo>
                  <a:pt x="0" y="101469"/>
                </a:moveTo>
                <a:cubicBezTo>
                  <a:pt x="38712" y="107638"/>
                  <a:pt x="163738" y="94499"/>
                  <a:pt x="189656" y="101469"/>
                </a:cubicBezTo>
                <a:cubicBezTo>
                  <a:pt x="196427" y="85407"/>
                  <a:pt x="180635" y="12916"/>
                  <a:pt x="189656" y="0"/>
                </a:cubicBezTo>
                <a:cubicBezTo>
                  <a:pt x="254184" y="59316"/>
                  <a:pt x="311651" y="105616"/>
                  <a:pt x="379312" y="202939"/>
                </a:cubicBezTo>
                <a:cubicBezTo>
                  <a:pt x="335319" y="213634"/>
                  <a:pt x="268849" y="316072"/>
                  <a:pt x="189656" y="405877"/>
                </a:cubicBezTo>
                <a:cubicBezTo>
                  <a:pt x="189985" y="356933"/>
                  <a:pt x="188910" y="323727"/>
                  <a:pt x="189656" y="304408"/>
                </a:cubicBezTo>
                <a:cubicBezTo>
                  <a:pt x="113849" y="320036"/>
                  <a:pt x="83101" y="310936"/>
                  <a:pt x="0" y="304408"/>
                </a:cubicBezTo>
                <a:cubicBezTo>
                  <a:pt x="-2180" y="240787"/>
                  <a:pt x="13772" y="197799"/>
                  <a:pt x="0" y="101469"/>
                </a:cubicBezTo>
                <a:close/>
              </a:path>
            </a:pathLst>
          </a:custGeom>
          <a:solidFill>
            <a:schemeClr val="accent5"/>
          </a:solidFill>
          <a:ln w="28575">
            <a:solidFill>
              <a:schemeClr val="accent5">
                <a:lumMod val="50000"/>
              </a:schemeClr>
            </a:solidFill>
            <a:extLst>
              <a:ext uri="{C807C97D-BFC1-408E-A445-0C87EB9F89A2}">
                <ask:lineSketchStyleProps xmlns:ask="http://schemas.microsoft.com/office/drawing/2018/sketchyshapes" sd="3043883885">
                  <a:prstGeom prst="rightArrow">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907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body of water surrounded by trees&#10;&#10;Description automatically generated">
            <a:extLst>
              <a:ext uri="{FF2B5EF4-FFF2-40B4-BE49-F238E27FC236}">
                <a16:creationId xmlns:a16="http://schemas.microsoft.com/office/drawing/2014/main" id="{09AA3D2B-2EE0-6EE1-4407-20C05FB8E5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1282"/>
            <a:ext cx="12191980" cy="6856718"/>
          </a:xfrm>
          <a:prstGeom prst="rect">
            <a:avLst/>
          </a:prstGeom>
        </p:spPr>
      </p:pic>
      <p:pic>
        <p:nvPicPr>
          <p:cNvPr id="16" name="Picture 15" descr="Text&#10;&#10;Description automatically generated with medium confidence">
            <a:extLst>
              <a:ext uri="{FF2B5EF4-FFF2-40B4-BE49-F238E27FC236}">
                <a16:creationId xmlns:a16="http://schemas.microsoft.com/office/drawing/2014/main" id="{BCAEC1ED-6733-5268-94DB-E5C8C6B3EE58}"/>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9202209" y="6189133"/>
            <a:ext cx="2989792" cy="668867"/>
          </a:xfrm>
          <a:prstGeom prst="rect">
            <a:avLst/>
          </a:prstGeom>
        </p:spPr>
      </p:pic>
    </p:spTree>
    <p:extLst>
      <p:ext uri="{BB962C8B-B14F-4D97-AF65-F5344CB8AC3E}">
        <p14:creationId xmlns:p14="http://schemas.microsoft.com/office/powerpoint/2010/main" val="3073597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body of water surrounded by trees&#10;&#10;Description automatically generated">
            <a:extLst>
              <a:ext uri="{FF2B5EF4-FFF2-40B4-BE49-F238E27FC236}">
                <a16:creationId xmlns:a16="http://schemas.microsoft.com/office/drawing/2014/main" id="{09AA3D2B-2EE0-6EE1-4407-20C05FB8E5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1282"/>
            <a:ext cx="12191980" cy="6856718"/>
          </a:xfrm>
          <a:prstGeom prst="rect">
            <a:avLst/>
          </a:prstGeom>
        </p:spPr>
      </p:pic>
      <p:pic>
        <p:nvPicPr>
          <p:cNvPr id="1027" name="Picture 3">
            <a:extLst>
              <a:ext uri="{FF2B5EF4-FFF2-40B4-BE49-F238E27FC236}">
                <a16:creationId xmlns:a16="http://schemas.microsoft.com/office/drawing/2014/main" id="{FD772BE0-E399-3AEF-4846-15FD78ACE8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0" y="0"/>
            <a:ext cx="6768822" cy="6856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ext&#10;&#10;Description automatically generated with medium confidence">
            <a:extLst>
              <a:ext uri="{FF2B5EF4-FFF2-40B4-BE49-F238E27FC236}">
                <a16:creationId xmlns:a16="http://schemas.microsoft.com/office/drawing/2014/main" id="{9AC5BB5F-6F16-91A6-ED5C-29F164390814}"/>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9202209" y="6189133"/>
            <a:ext cx="2989792" cy="668867"/>
          </a:xfrm>
          <a:prstGeom prst="rect">
            <a:avLst/>
          </a:prstGeom>
        </p:spPr>
      </p:pic>
    </p:spTree>
    <p:extLst>
      <p:ext uri="{BB962C8B-B14F-4D97-AF65-F5344CB8AC3E}">
        <p14:creationId xmlns:p14="http://schemas.microsoft.com/office/powerpoint/2010/main" val="1817776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body of water surrounded by trees&#10;&#10;Description automatically generated">
            <a:extLst>
              <a:ext uri="{FF2B5EF4-FFF2-40B4-BE49-F238E27FC236}">
                <a16:creationId xmlns:a16="http://schemas.microsoft.com/office/drawing/2014/main" id="{09AA3D2B-2EE0-6EE1-4407-20C05FB8E5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1282"/>
            <a:ext cx="12191980" cy="6856718"/>
          </a:xfrm>
          <a:prstGeom prst="rect">
            <a:avLst/>
          </a:prstGeom>
        </p:spPr>
      </p:pic>
      <p:pic>
        <p:nvPicPr>
          <p:cNvPr id="1027" name="Picture 3">
            <a:extLst>
              <a:ext uri="{FF2B5EF4-FFF2-40B4-BE49-F238E27FC236}">
                <a16:creationId xmlns:a16="http://schemas.microsoft.com/office/drawing/2014/main" id="{FD772BE0-E399-3AEF-4846-15FD78ACE8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0" y="0"/>
            <a:ext cx="6768822" cy="6856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DB3ECC2-4DFB-B77D-6789-59E330BAAC0A}"/>
              </a:ext>
            </a:extLst>
          </p:cNvPr>
          <p:cNvSpPr/>
          <p:nvPr/>
        </p:nvSpPr>
        <p:spPr>
          <a:xfrm>
            <a:off x="1219200" y="3200400"/>
            <a:ext cx="1024467" cy="2226733"/>
          </a:xfrm>
          <a:custGeom>
            <a:avLst/>
            <a:gdLst>
              <a:gd name="connsiteX0" fmla="*/ 0 w 1024467"/>
              <a:gd name="connsiteY0" fmla="*/ 0 h 2226733"/>
              <a:gd name="connsiteX1" fmla="*/ 491744 w 1024467"/>
              <a:gd name="connsiteY1" fmla="*/ 0 h 2226733"/>
              <a:gd name="connsiteX2" fmla="*/ 1024467 w 1024467"/>
              <a:gd name="connsiteY2" fmla="*/ 0 h 2226733"/>
              <a:gd name="connsiteX3" fmla="*/ 1024467 w 1024467"/>
              <a:gd name="connsiteY3" fmla="*/ 489881 h 2226733"/>
              <a:gd name="connsiteX4" fmla="*/ 1024467 w 1024467"/>
              <a:gd name="connsiteY4" fmla="*/ 979763 h 2226733"/>
              <a:gd name="connsiteX5" fmla="*/ 1024467 w 1024467"/>
              <a:gd name="connsiteY5" fmla="*/ 1536446 h 2226733"/>
              <a:gd name="connsiteX6" fmla="*/ 1024467 w 1024467"/>
              <a:gd name="connsiteY6" fmla="*/ 2226733 h 2226733"/>
              <a:gd name="connsiteX7" fmla="*/ 522478 w 1024467"/>
              <a:gd name="connsiteY7" fmla="*/ 2226733 h 2226733"/>
              <a:gd name="connsiteX8" fmla="*/ 0 w 1024467"/>
              <a:gd name="connsiteY8" fmla="*/ 2226733 h 2226733"/>
              <a:gd name="connsiteX9" fmla="*/ 0 w 1024467"/>
              <a:gd name="connsiteY9" fmla="*/ 1736852 h 2226733"/>
              <a:gd name="connsiteX10" fmla="*/ 0 w 1024467"/>
              <a:gd name="connsiteY10" fmla="*/ 1224703 h 2226733"/>
              <a:gd name="connsiteX11" fmla="*/ 0 w 1024467"/>
              <a:gd name="connsiteY11" fmla="*/ 623485 h 2226733"/>
              <a:gd name="connsiteX12" fmla="*/ 0 w 1024467"/>
              <a:gd name="connsiteY12" fmla="*/ 0 h 222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4467" h="2226733" extrusionOk="0">
                <a:moveTo>
                  <a:pt x="0" y="0"/>
                </a:moveTo>
                <a:cubicBezTo>
                  <a:pt x="113112" y="-3753"/>
                  <a:pt x="360805" y="-23967"/>
                  <a:pt x="491744" y="0"/>
                </a:cubicBezTo>
                <a:cubicBezTo>
                  <a:pt x="622683" y="23967"/>
                  <a:pt x="872557" y="-5816"/>
                  <a:pt x="1024467" y="0"/>
                </a:cubicBezTo>
                <a:cubicBezTo>
                  <a:pt x="1001072" y="118179"/>
                  <a:pt x="1028976" y="266626"/>
                  <a:pt x="1024467" y="489881"/>
                </a:cubicBezTo>
                <a:cubicBezTo>
                  <a:pt x="1019958" y="713136"/>
                  <a:pt x="1020927" y="799260"/>
                  <a:pt x="1024467" y="979763"/>
                </a:cubicBezTo>
                <a:cubicBezTo>
                  <a:pt x="1028007" y="1160266"/>
                  <a:pt x="1027778" y="1315753"/>
                  <a:pt x="1024467" y="1536446"/>
                </a:cubicBezTo>
                <a:cubicBezTo>
                  <a:pt x="1021156" y="1757139"/>
                  <a:pt x="1020505" y="2067701"/>
                  <a:pt x="1024467" y="2226733"/>
                </a:cubicBezTo>
                <a:cubicBezTo>
                  <a:pt x="840736" y="2205784"/>
                  <a:pt x="723390" y="2225926"/>
                  <a:pt x="522478" y="2226733"/>
                </a:cubicBezTo>
                <a:cubicBezTo>
                  <a:pt x="321566" y="2227540"/>
                  <a:pt x="187398" y="2241685"/>
                  <a:pt x="0" y="2226733"/>
                </a:cubicBezTo>
                <a:cubicBezTo>
                  <a:pt x="5058" y="2048043"/>
                  <a:pt x="4980" y="1870943"/>
                  <a:pt x="0" y="1736852"/>
                </a:cubicBezTo>
                <a:cubicBezTo>
                  <a:pt x="-4980" y="1602761"/>
                  <a:pt x="-10618" y="1343032"/>
                  <a:pt x="0" y="1224703"/>
                </a:cubicBezTo>
                <a:cubicBezTo>
                  <a:pt x="10618" y="1106374"/>
                  <a:pt x="-6595" y="804065"/>
                  <a:pt x="0" y="623485"/>
                </a:cubicBezTo>
                <a:cubicBezTo>
                  <a:pt x="6595" y="442905"/>
                  <a:pt x="-15518" y="299492"/>
                  <a:pt x="0" y="0"/>
                </a:cubicBezTo>
                <a:close/>
              </a:path>
            </a:pathLst>
          </a:custGeom>
          <a:noFill/>
          <a:ln w="76200">
            <a:solidFill>
              <a:schemeClr val="accent3"/>
            </a:solidFill>
            <a:extLst>
              <a:ext uri="{C807C97D-BFC1-408E-A445-0C87EB9F89A2}">
                <ask:lineSketchStyleProps xmlns:ask="http://schemas.microsoft.com/office/drawing/2018/sketchyshapes" sd="1913284794">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D37EBF8-DDB1-F615-1A9D-0CC982F7485B}"/>
              </a:ext>
            </a:extLst>
          </p:cNvPr>
          <p:cNvSpPr/>
          <p:nvPr/>
        </p:nvSpPr>
        <p:spPr>
          <a:xfrm>
            <a:off x="2309320" y="3200400"/>
            <a:ext cx="1075092" cy="2226733"/>
          </a:xfrm>
          <a:custGeom>
            <a:avLst/>
            <a:gdLst>
              <a:gd name="connsiteX0" fmla="*/ 0 w 1075092"/>
              <a:gd name="connsiteY0" fmla="*/ 0 h 2226733"/>
              <a:gd name="connsiteX1" fmla="*/ 537546 w 1075092"/>
              <a:gd name="connsiteY1" fmla="*/ 0 h 2226733"/>
              <a:gd name="connsiteX2" fmla="*/ 1075092 w 1075092"/>
              <a:gd name="connsiteY2" fmla="*/ 0 h 2226733"/>
              <a:gd name="connsiteX3" fmla="*/ 1075092 w 1075092"/>
              <a:gd name="connsiteY3" fmla="*/ 578951 h 2226733"/>
              <a:gd name="connsiteX4" fmla="*/ 1075092 w 1075092"/>
              <a:gd name="connsiteY4" fmla="*/ 1157901 h 2226733"/>
              <a:gd name="connsiteX5" fmla="*/ 1075092 w 1075092"/>
              <a:gd name="connsiteY5" fmla="*/ 1736852 h 2226733"/>
              <a:gd name="connsiteX6" fmla="*/ 1075092 w 1075092"/>
              <a:gd name="connsiteY6" fmla="*/ 2226733 h 2226733"/>
              <a:gd name="connsiteX7" fmla="*/ 537546 w 1075092"/>
              <a:gd name="connsiteY7" fmla="*/ 2226733 h 2226733"/>
              <a:gd name="connsiteX8" fmla="*/ 0 w 1075092"/>
              <a:gd name="connsiteY8" fmla="*/ 2226733 h 2226733"/>
              <a:gd name="connsiteX9" fmla="*/ 0 w 1075092"/>
              <a:gd name="connsiteY9" fmla="*/ 1647782 h 2226733"/>
              <a:gd name="connsiteX10" fmla="*/ 0 w 1075092"/>
              <a:gd name="connsiteY10" fmla="*/ 1135634 h 2226733"/>
              <a:gd name="connsiteX11" fmla="*/ 0 w 1075092"/>
              <a:gd name="connsiteY11" fmla="*/ 645753 h 2226733"/>
              <a:gd name="connsiteX12" fmla="*/ 0 w 1075092"/>
              <a:gd name="connsiteY12" fmla="*/ 0 h 222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5092" h="2226733" extrusionOk="0">
                <a:moveTo>
                  <a:pt x="0" y="0"/>
                </a:moveTo>
                <a:cubicBezTo>
                  <a:pt x="206091" y="-10554"/>
                  <a:pt x="348682" y="-233"/>
                  <a:pt x="537546" y="0"/>
                </a:cubicBezTo>
                <a:cubicBezTo>
                  <a:pt x="726410" y="233"/>
                  <a:pt x="954416" y="-8094"/>
                  <a:pt x="1075092" y="0"/>
                </a:cubicBezTo>
                <a:cubicBezTo>
                  <a:pt x="1061149" y="192987"/>
                  <a:pt x="1054971" y="423358"/>
                  <a:pt x="1075092" y="578951"/>
                </a:cubicBezTo>
                <a:cubicBezTo>
                  <a:pt x="1095213" y="734544"/>
                  <a:pt x="1099301" y="963738"/>
                  <a:pt x="1075092" y="1157901"/>
                </a:cubicBezTo>
                <a:cubicBezTo>
                  <a:pt x="1050884" y="1352064"/>
                  <a:pt x="1048810" y="1456011"/>
                  <a:pt x="1075092" y="1736852"/>
                </a:cubicBezTo>
                <a:cubicBezTo>
                  <a:pt x="1101374" y="2017693"/>
                  <a:pt x="1097405" y="2115291"/>
                  <a:pt x="1075092" y="2226733"/>
                </a:cubicBezTo>
                <a:cubicBezTo>
                  <a:pt x="824857" y="2243824"/>
                  <a:pt x="784543" y="2238114"/>
                  <a:pt x="537546" y="2226733"/>
                </a:cubicBezTo>
                <a:cubicBezTo>
                  <a:pt x="290549" y="2215352"/>
                  <a:pt x="207578" y="2203238"/>
                  <a:pt x="0" y="2226733"/>
                </a:cubicBezTo>
                <a:cubicBezTo>
                  <a:pt x="-5300" y="2008970"/>
                  <a:pt x="19141" y="1933796"/>
                  <a:pt x="0" y="1647782"/>
                </a:cubicBezTo>
                <a:cubicBezTo>
                  <a:pt x="-19141" y="1361768"/>
                  <a:pt x="8141" y="1324277"/>
                  <a:pt x="0" y="1135634"/>
                </a:cubicBezTo>
                <a:cubicBezTo>
                  <a:pt x="-8141" y="946991"/>
                  <a:pt x="18106" y="859162"/>
                  <a:pt x="0" y="645753"/>
                </a:cubicBezTo>
                <a:cubicBezTo>
                  <a:pt x="-18106" y="432344"/>
                  <a:pt x="4161" y="171093"/>
                  <a:pt x="0" y="0"/>
                </a:cubicBezTo>
                <a:close/>
              </a:path>
            </a:pathLst>
          </a:custGeom>
          <a:noFill/>
          <a:ln w="76200">
            <a:solidFill>
              <a:schemeClr val="accent3"/>
            </a:solidFill>
            <a:extLst>
              <a:ext uri="{C807C97D-BFC1-408E-A445-0C87EB9F89A2}">
                <ask:lineSketchStyleProps xmlns:ask="http://schemas.microsoft.com/office/drawing/2018/sketchyshapes" sd="629423305">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7708A88-88D6-7E0E-3860-621A2F98B246}"/>
              </a:ext>
            </a:extLst>
          </p:cNvPr>
          <p:cNvSpPr/>
          <p:nvPr/>
        </p:nvSpPr>
        <p:spPr>
          <a:xfrm>
            <a:off x="3462868" y="3200399"/>
            <a:ext cx="1126066" cy="2226733"/>
          </a:xfrm>
          <a:custGeom>
            <a:avLst/>
            <a:gdLst>
              <a:gd name="connsiteX0" fmla="*/ 0 w 1126066"/>
              <a:gd name="connsiteY0" fmla="*/ 0 h 2226733"/>
              <a:gd name="connsiteX1" fmla="*/ 540512 w 1126066"/>
              <a:gd name="connsiteY1" fmla="*/ 0 h 2226733"/>
              <a:gd name="connsiteX2" fmla="*/ 1126066 w 1126066"/>
              <a:gd name="connsiteY2" fmla="*/ 0 h 2226733"/>
              <a:gd name="connsiteX3" fmla="*/ 1126066 w 1126066"/>
              <a:gd name="connsiteY3" fmla="*/ 601218 h 2226733"/>
              <a:gd name="connsiteX4" fmla="*/ 1126066 w 1126066"/>
              <a:gd name="connsiteY4" fmla="*/ 1157901 h 2226733"/>
              <a:gd name="connsiteX5" fmla="*/ 1126066 w 1126066"/>
              <a:gd name="connsiteY5" fmla="*/ 2226733 h 2226733"/>
              <a:gd name="connsiteX6" fmla="*/ 574294 w 1126066"/>
              <a:gd name="connsiteY6" fmla="*/ 2226733 h 2226733"/>
              <a:gd name="connsiteX7" fmla="*/ 0 w 1126066"/>
              <a:gd name="connsiteY7" fmla="*/ 2226733 h 2226733"/>
              <a:gd name="connsiteX8" fmla="*/ 0 w 1126066"/>
              <a:gd name="connsiteY8" fmla="*/ 1670050 h 2226733"/>
              <a:gd name="connsiteX9" fmla="*/ 0 w 1126066"/>
              <a:gd name="connsiteY9" fmla="*/ 1180168 h 2226733"/>
              <a:gd name="connsiteX10" fmla="*/ 0 w 1126066"/>
              <a:gd name="connsiteY10" fmla="*/ 690287 h 2226733"/>
              <a:gd name="connsiteX11" fmla="*/ 0 w 1126066"/>
              <a:gd name="connsiteY11" fmla="*/ 0 h 222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6066" h="2226733" extrusionOk="0">
                <a:moveTo>
                  <a:pt x="0" y="0"/>
                </a:moveTo>
                <a:cubicBezTo>
                  <a:pt x="148883" y="20176"/>
                  <a:pt x="419754" y="-11301"/>
                  <a:pt x="540512" y="0"/>
                </a:cubicBezTo>
                <a:cubicBezTo>
                  <a:pt x="661270" y="11301"/>
                  <a:pt x="969598" y="11758"/>
                  <a:pt x="1126066" y="0"/>
                </a:cubicBezTo>
                <a:cubicBezTo>
                  <a:pt x="1152249" y="202148"/>
                  <a:pt x="1129053" y="306521"/>
                  <a:pt x="1126066" y="601218"/>
                </a:cubicBezTo>
                <a:cubicBezTo>
                  <a:pt x="1123079" y="895915"/>
                  <a:pt x="1106492" y="921089"/>
                  <a:pt x="1126066" y="1157901"/>
                </a:cubicBezTo>
                <a:cubicBezTo>
                  <a:pt x="1145640" y="1394713"/>
                  <a:pt x="1124304" y="1840271"/>
                  <a:pt x="1126066" y="2226733"/>
                </a:cubicBezTo>
                <a:cubicBezTo>
                  <a:pt x="899629" y="2230398"/>
                  <a:pt x="829530" y="2236838"/>
                  <a:pt x="574294" y="2226733"/>
                </a:cubicBezTo>
                <a:cubicBezTo>
                  <a:pt x="319058" y="2216628"/>
                  <a:pt x="147720" y="2227189"/>
                  <a:pt x="0" y="2226733"/>
                </a:cubicBezTo>
                <a:cubicBezTo>
                  <a:pt x="-16464" y="2074971"/>
                  <a:pt x="-12421" y="1855285"/>
                  <a:pt x="0" y="1670050"/>
                </a:cubicBezTo>
                <a:cubicBezTo>
                  <a:pt x="12421" y="1484815"/>
                  <a:pt x="18455" y="1336982"/>
                  <a:pt x="0" y="1180168"/>
                </a:cubicBezTo>
                <a:cubicBezTo>
                  <a:pt x="-18455" y="1023354"/>
                  <a:pt x="17372" y="870988"/>
                  <a:pt x="0" y="690287"/>
                </a:cubicBezTo>
                <a:cubicBezTo>
                  <a:pt x="-17372" y="509586"/>
                  <a:pt x="347" y="230696"/>
                  <a:pt x="0" y="0"/>
                </a:cubicBezTo>
                <a:close/>
              </a:path>
            </a:pathLst>
          </a:custGeom>
          <a:noFill/>
          <a:ln w="76200">
            <a:solidFill>
              <a:schemeClr val="accent3"/>
            </a:solidFill>
            <a:extLst>
              <a:ext uri="{C807C97D-BFC1-408E-A445-0C87EB9F89A2}">
                <ask:lineSketchStyleProps xmlns:ask="http://schemas.microsoft.com/office/drawing/2018/sketchyshapes" sd="2702265665">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919E682-AECD-ABD4-4965-7DB6D31F85FF}"/>
              </a:ext>
            </a:extLst>
          </p:cNvPr>
          <p:cNvSpPr/>
          <p:nvPr/>
        </p:nvSpPr>
        <p:spPr>
          <a:xfrm>
            <a:off x="4654586" y="3200398"/>
            <a:ext cx="1088245" cy="2226733"/>
          </a:xfrm>
          <a:custGeom>
            <a:avLst/>
            <a:gdLst>
              <a:gd name="connsiteX0" fmla="*/ 0 w 1088245"/>
              <a:gd name="connsiteY0" fmla="*/ 0 h 2226733"/>
              <a:gd name="connsiteX1" fmla="*/ 533240 w 1088245"/>
              <a:gd name="connsiteY1" fmla="*/ 0 h 2226733"/>
              <a:gd name="connsiteX2" fmla="*/ 1088245 w 1088245"/>
              <a:gd name="connsiteY2" fmla="*/ 0 h 2226733"/>
              <a:gd name="connsiteX3" fmla="*/ 1088245 w 1088245"/>
              <a:gd name="connsiteY3" fmla="*/ 512149 h 2226733"/>
              <a:gd name="connsiteX4" fmla="*/ 1088245 w 1088245"/>
              <a:gd name="connsiteY4" fmla="*/ 1091099 h 2226733"/>
              <a:gd name="connsiteX5" fmla="*/ 1088245 w 1088245"/>
              <a:gd name="connsiteY5" fmla="*/ 1603248 h 2226733"/>
              <a:gd name="connsiteX6" fmla="*/ 1088245 w 1088245"/>
              <a:gd name="connsiteY6" fmla="*/ 2226733 h 2226733"/>
              <a:gd name="connsiteX7" fmla="*/ 544123 w 1088245"/>
              <a:gd name="connsiteY7" fmla="*/ 2226733 h 2226733"/>
              <a:gd name="connsiteX8" fmla="*/ 0 w 1088245"/>
              <a:gd name="connsiteY8" fmla="*/ 2226733 h 2226733"/>
              <a:gd name="connsiteX9" fmla="*/ 0 w 1088245"/>
              <a:gd name="connsiteY9" fmla="*/ 1692317 h 2226733"/>
              <a:gd name="connsiteX10" fmla="*/ 0 w 1088245"/>
              <a:gd name="connsiteY10" fmla="*/ 1091099 h 2226733"/>
              <a:gd name="connsiteX11" fmla="*/ 0 w 1088245"/>
              <a:gd name="connsiteY11" fmla="*/ 578951 h 2226733"/>
              <a:gd name="connsiteX12" fmla="*/ 0 w 1088245"/>
              <a:gd name="connsiteY12" fmla="*/ 0 h 222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245" h="2226733" extrusionOk="0">
                <a:moveTo>
                  <a:pt x="0" y="0"/>
                </a:moveTo>
                <a:cubicBezTo>
                  <a:pt x="180693" y="24007"/>
                  <a:pt x="341672" y="-2302"/>
                  <a:pt x="533240" y="0"/>
                </a:cubicBezTo>
                <a:cubicBezTo>
                  <a:pt x="724808" y="2302"/>
                  <a:pt x="946433" y="338"/>
                  <a:pt x="1088245" y="0"/>
                </a:cubicBezTo>
                <a:cubicBezTo>
                  <a:pt x="1094625" y="205038"/>
                  <a:pt x="1078264" y="340194"/>
                  <a:pt x="1088245" y="512149"/>
                </a:cubicBezTo>
                <a:cubicBezTo>
                  <a:pt x="1098226" y="684104"/>
                  <a:pt x="1088461" y="928977"/>
                  <a:pt x="1088245" y="1091099"/>
                </a:cubicBezTo>
                <a:cubicBezTo>
                  <a:pt x="1088030" y="1253221"/>
                  <a:pt x="1086345" y="1393654"/>
                  <a:pt x="1088245" y="1603248"/>
                </a:cubicBezTo>
                <a:cubicBezTo>
                  <a:pt x="1090145" y="1812842"/>
                  <a:pt x="1117413" y="2010394"/>
                  <a:pt x="1088245" y="2226733"/>
                </a:cubicBezTo>
                <a:cubicBezTo>
                  <a:pt x="833586" y="2239044"/>
                  <a:pt x="727060" y="2243917"/>
                  <a:pt x="544123" y="2226733"/>
                </a:cubicBezTo>
                <a:cubicBezTo>
                  <a:pt x="361186" y="2209549"/>
                  <a:pt x="152529" y="2226810"/>
                  <a:pt x="0" y="2226733"/>
                </a:cubicBezTo>
                <a:cubicBezTo>
                  <a:pt x="24979" y="1995808"/>
                  <a:pt x="-15206" y="1925734"/>
                  <a:pt x="0" y="1692317"/>
                </a:cubicBezTo>
                <a:cubicBezTo>
                  <a:pt x="15206" y="1458900"/>
                  <a:pt x="24025" y="1373742"/>
                  <a:pt x="0" y="1091099"/>
                </a:cubicBezTo>
                <a:cubicBezTo>
                  <a:pt x="-24025" y="808456"/>
                  <a:pt x="6355" y="715076"/>
                  <a:pt x="0" y="578951"/>
                </a:cubicBezTo>
                <a:cubicBezTo>
                  <a:pt x="-6355" y="442826"/>
                  <a:pt x="22176" y="196068"/>
                  <a:pt x="0" y="0"/>
                </a:cubicBezTo>
                <a:close/>
              </a:path>
            </a:pathLst>
          </a:custGeom>
          <a:noFill/>
          <a:ln w="76200">
            <a:solidFill>
              <a:schemeClr val="accent3"/>
            </a:solidFill>
            <a:extLst>
              <a:ext uri="{C807C97D-BFC1-408E-A445-0C87EB9F89A2}">
                <ask:lineSketchStyleProps xmlns:ask="http://schemas.microsoft.com/office/drawing/2018/sketchyshapes" sd="1423936385">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with medium confidence">
            <a:extLst>
              <a:ext uri="{FF2B5EF4-FFF2-40B4-BE49-F238E27FC236}">
                <a16:creationId xmlns:a16="http://schemas.microsoft.com/office/drawing/2014/main" id="{9AC5BB5F-6F16-91A6-ED5C-29F164390814}"/>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9202209" y="6189133"/>
            <a:ext cx="2989792" cy="668867"/>
          </a:xfrm>
          <a:prstGeom prst="rect">
            <a:avLst/>
          </a:prstGeom>
        </p:spPr>
      </p:pic>
      <p:sp>
        <p:nvSpPr>
          <p:cNvPr id="8" name="Rectangle 7">
            <a:extLst>
              <a:ext uri="{FF2B5EF4-FFF2-40B4-BE49-F238E27FC236}">
                <a16:creationId xmlns:a16="http://schemas.microsoft.com/office/drawing/2014/main" id="{4019A28A-198E-9B2E-419F-E3590DA7C2B8}"/>
              </a:ext>
            </a:extLst>
          </p:cNvPr>
          <p:cNvSpPr/>
          <p:nvPr/>
        </p:nvSpPr>
        <p:spPr>
          <a:xfrm>
            <a:off x="-66676" y="5600700"/>
            <a:ext cx="6835497" cy="1256018"/>
          </a:xfrm>
          <a:prstGeom prst="rect">
            <a:avLst/>
          </a:pr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ADBCC0-BE1B-B4AD-384D-DFE2D45B0598}"/>
              </a:ext>
            </a:extLst>
          </p:cNvPr>
          <p:cNvSpPr/>
          <p:nvPr/>
        </p:nvSpPr>
        <p:spPr>
          <a:xfrm>
            <a:off x="-66675" y="-104775"/>
            <a:ext cx="6835497" cy="1506009"/>
          </a:xfrm>
          <a:prstGeom prst="rect">
            <a:avLst/>
          </a:pr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045023"/>
      </p:ext>
    </p:extLst>
  </p:cSld>
  <p:clrMapOvr>
    <a:masterClrMapping/>
  </p:clrMapOvr>
</p:sld>
</file>

<file path=ppt/theme/theme1.xml><?xml version="1.0" encoding="utf-8"?>
<a:theme xmlns:a="http://schemas.openxmlformats.org/drawingml/2006/main" name="Ocean">
  <a:themeElements>
    <a:clrScheme name="Custom 1">
      <a:dk1>
        <a:sysClr val="windowText" lastClr="000000"/>
      </a:dk1>
      <a:lt1>
        <a:sysClr val="window" lastClr="FFFFFF"/>
      </a:lt1>
      <a:dk2>
        <a:srgbClr val="44546A"/>
      </a:dk2>
      <a:lt2>
        <a:srgbClr val="E7E6E6"/>
      </a:lt2>
      <a:accent1>
        <a:srgbClr val="1CA6DF"/>
      </a:accent1>
      <a:accent2>
        <a:srgbClr val="669B41"/>
      </a:accent2>
      <a:accent3>
        <a:srgbClr val="D15420"/>
      </a:accent3>
      <a:accent4>
        <a:srgbClr val="004E9A"/>
      </a:accent4>
      <a:accent5>
        <a:srgbClr val="DE9027"/>
      </a:accent5>
      <a:accent6>
        <a:srgbClr val="464646"/>
      </a:accent6>
      <a:hlink>
        <a:srgbClr val="1CA6DF"/>
      </a:hlink>
      <a:folHlink>
        <a:srgbClr val="D15420"/>
      </a:folHlink>
    </a:clrScheme>
    <a:fontScheme name="Custom 1">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id="{04E6E2D7-2488-473D-BA0B-7D6AA224DF52}" vid="{B7E48F8C-E514-4D8D-867E-B212CB2ED0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Ocean</Template>
  <TotalTime>36776</TotalTime>
  <Words>4391</Words>
  <Application>Microsoft Office PowerPoint</Application>
  <PresentationFormat>Widescreen</PresentationFormat>
  <Paragraphs>347</Paragraphs>
  <Slides>44</Slides>
  <Notes>44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Trebuchet MS</vt:lpstr>
      <vt:lpstr>Montserrat</vt:lpstr>
      <vt:lpstr>Arial</vt:lpstr>
      <vt:lpstr>Courier New</vt:lpstr>
      <vt:lpstr>Montserrat SemiBold</vt:lpstr>
      <vt:lpstr>Calibri</vt:lpstr>
      <vt:lpstr>Symbol</vt:lpstr>
      <vt:lpstr>Ocean</vt:lpstr>
      <vt:lpstr>Square Peg, Round Hole Developing A Data Structure for NRSA &amp; NLA Habitat Data in the Water Quality Exchange</vt:lpstr>
      <vt:lpstr>PowerPoint Presentation</vt:lpstr>
      <vt:lpstr>A Tale of Two Projects Made possible by Exchange Network Grants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Square Peg, Round Hole Developing A Data Structure for NRSA &amp; NLA Habitat Data in the Water Quality Exchange</dc:title>
  <dc:creator>Brandi Easton</dc:creator>
  <cp:lastModifiedBy>Brandi Easton</cp:lastModifiedBy>
  <cp:revision>69</cp:revision>
  <dcterms:created xsi:type="dcterms:W3CDTF">2024-08-06T20:01:36Z</dcterms:created>
  <dcterms:modified xsi:type="dcterms:W3CDTF">2024-09-10T16:58:51Z</dcterms:modified>
</cp:coreProperties>
</file>