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8" r:id="rId5"/>
  </p:sldMasterIdLst>
  <p:notesMasterIdLst>
    <p:notesMasterId r:id="rId30"/>
  </p:notesMasterIdLst>
  <p:sldIdLst>
    <p:sldId id="258" r:id="rId6"/>
    <p:sldId id="274" r:id="rId7"/>
    <p:sldId id="275" r:id="rId8"/>
    <p:sldId id="280" r:id="rId9"/>
    <p:sldId id="279" r:id="rId10"/>
    <p:sldId id="278" r:id="rId11"/>
    <p:sldId id="281" r:id="rId12"/>
    <p:sldId id="282" r:id="rId13"/>
    <p:sldId id="284" r:id="rId14"/>
    <p:sldId id="277" r:id="rId15"/>
    <p:sldId id="286" r:id="rId16"/>
    <p:sldId id="285" r:id="rId17"/>
    <p:sldId id="267" r:id="rId18"/>
    <p:sldId id="276" r:id="rId19"/>
    <p:sldId id="269" r:id="rId20"/>
    <p:sldId id="287" r:id="rId21"/>
    <p:sldId id="288" r:id="rId22"/>
    <p:sldId id="293" r:id="rId23"/>
    <p:sldId id="290" r:id="rId24"/>
    <p:sldId id="291" r:id="rId25"/>
    <p:sldId id="292" r:id="rId26"/>
    <p:sldId id="294" r:id="rId27"/>
    <p:sldId id="1678" r:id="rId28"/>
    <p:sldId id="1679"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118A314-3E16-8C7E-FFF0-D330B0A6FF2E}" name="Young, Dwane" initials="YD" userId="S::Young.Dwane@epa.gov::76854beb-a8c1-47a7-a3ee-9ccc4e54fd17" providerId="AD"/>
  <p188:author id="{4AC6C0F4-AF93-57AE-ED71-90B3DDCE444C}" name="Sutton, Jennifer (she/her/hers)" initials="SJ(" userId="S::sutton.jennifer@epa.gov::13abbb8f-35ae-4845-8301-8cc8afb25739"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1E17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microsoft.com/office/2018/10/relationships/authors" Target="author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35" Type="http://schemas.microsoft.com/office/2016/11/relationships/changesInfo" Target="changesInfos/changesInfo1.xml"/><Relationship Id="rId8"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tton, Jennifer (she/her/hers)" userId="13abbb8f-35ae-4845-8301-8cc8afb25739" providerId="ADAL" clId="{FE58DFF6-99E0-49B1-BA95-98DAA67333DA}"/>
    <pc:docChg chg="">
      <pc:chgData name="Sutton, Jennifer (she/her/hers)" userId="13abbb8f-35ae-4845-8301-8cc8afb25739" providerId="ADAL" clId="{FE58DFF6-99E0-49B1-BA95-98DAA67333DA}" dt="2024-09-12T15:16:24.153" v="0"/>
      <pc:docMkLst>
        <pc:docMk/>
      </pc:docMkLst>
      <pc:sldChg chg="delCm">
        <pc:chgData name="Sutton, Jennifer (she/her/hers)" userId="13abbb8f-35ae-4845-8301-8cc8afb25739" providerId="ADAL" clId="{FE58DFF6-99E0-49B1-BA95-98DAA67333DA}" dt="2024-09-12T15:16:24.153" v="0"/>
        <pc:sldMkLst>
          <pc:docMk/>
          <pc:sldMk cId="1571286035" sldId="281"/>
        </pc:sldMkLst>
        <pc:extLst>
          <p:ext xmlns:p="http://schemas.openxmlformats.org/presentationml/2006/main" uri="{D6D511B9-2390-475A-947B-AFAB55BFBCF1}">
            <pc226:cmChg xmlns:pc226="http://schemas.microsoft.com/office/powerpoint/2022/06/main/command" chg="del">
              <pc226:chgData name="Sutton, Jennifer (she/her/hers)" userId="13abbb8f-35ae-4845-8301-8cc8afb25739" providerId="ADAL" clId="{FE58DFF6-99E0-49B1-BA95-98DAA67333DA}" dt="2024-09-12T15:16:24.153" v="0"/>
              <pc2:cmMkLst xmlns:pc2="http://schemas.microsoft.com/office/powerpoint/2019/9/main/command">
                <pc:docMk/>
                <pc:sldMk cId="1571286035" sldId="281"/>
                <pc2:cmMk id="{104BC359-C9CF-4800-9569-0F2AECA2D137}"/>
              </pc2:cmMkLst>
            </pc226:cmChg>
          </p:ext>
        </pc:ext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A6DA1D-9233-43EB-92DA-014234693733}" type="datetimeFigureOut">
              <a:rPr lang="en-US" smtClean="0"/>
              <a:t>9/12/2024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863D91-4BB3-44F3-89CB-C59C546F2FDC}" type="slidenum">
              <a:rPr lang="en-US" smtClean="0"/>
              <a:t>‹#›</a:t>
            </a:fld>
            <a:endParaRPr lang="en-US"/>
          </a:p>
        </p:txBody>
      </p:sp>
    </p:spTree>
    <p:extLst>
      <p:ext uri="{BB962C8B-B14F-4D97-AF65-F5344CB8AC3E}">
        <p14:creationId xmlns:p14="http://schemas.microsoft.com/office/powerpoint/2010/main" val="4110533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E42C5-B55C-D998-A998-18EE400B8D0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1DE94C8-635F-7DA6-965D-5A4BB029A9F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4ABE8AB-BDAB-F407-5F3F-BD1E97D8A1E1}"/>
              </a:ext>
            </a:extLst>
          </p:cNvPr>
          <p:cNvSpPr>
            <a:spLocks noGrp="1"/>
          </p:cNvSpPr>
          <p:nvPr>
            <p:ph type="dt" sz="half" idx="10"/>
          </p:nvPr>
        </p:nvSpPr>
        <p:spPr/>
        <p:txBody>
          <a:bodyPr/>
          <a:lstStyle/>
          <a:p>
            <a:fld id="{1CC05C9C-41E4-2646-B000-02B71310C3C1}" type="datetimeFigureOut">
              <a:rPr lang="en-US" smtClean="0"/>
              <a:t>9/12/2024</a:t>
            </a:fld>
            <a:endParaRPr lang="en-US" dirty="0"/>
          </a:p>
        </p:txBody>
      </p:sp>
      <p:sp>
        <p:nvSpPr>
          <p:cNvPr id="5" name="Footer Placeholder 4">
            <a:extLst>
              <a:ext uri="{FF2B5EF4-FFF2-40B4-BE49-F238E27FC236}">
                <a16:creationId xmlns:a16="http://schemas.microsoft.com/office/drawing/2014/main" id="{33A69CE9-5E13-2422-696D-FAAC1547F37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C995B58-8096-E941-4152-879D63924E9C}"/>
              </a:ext>
            </a:extLst>
          </p:cNvPr>
          <p:cNvSpPr>
            <a:spLocks noGrp="1"/>
          </p:cNvSpPr>
          <p:nvPr>
            <p:ph type="sldNum" sz="quarter" idx="12"/>
          </p:nvPr>
        </p:nvSpPr>
        <p:spPr/>
        <p:txBody>
          <a:bodyPr/>
          <a:lstStyle/>
          <a:p>
            <a:fld id="{76FB648A-2054-AB45-AAEE-DE9DEDFC9D3B}" type="slidenum">
              <a:rPr lang="en-US" smtClean="0"/>
              <a:t>‹#›</a:t>
            </a:fld>
            <a:endParaRPr lang="en-US" dirty="0"/>
          </a:p>
        </p:txBody>
      </p:sp>
    </p:spTree>
    <p:extLst>
      <p:ext uri="{BB962C8B-B14F-4D97-AF65-F5344CB8AC3E}">
        <p14:creationId xmlns:p14="http://schemas.microsoft.com/office/powerpoint/2010/main" val="1482342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250C8-941A-9BA1-3E49-0266E34C2C8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0C913D5-5E27-885F-28CC-E4C1B2F5386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38179F-F5D7-2DD5-878F-45D491891681}"/>
              </a:ext>
            </a:extLst>
          </p:cNvPr>
          <p:cNvSpPr>
            <a:spLocks noGrp="1"/>
          </p:cNvSpPr>
          <p:nvPr>
            <p:ph type="dt" sz="half" idx="10"/>
          </p:nvPr>
        </p:nvSpPr>
        <p:spPr/>
        <p:txBody>
          <a:bodyPr/>
          <a:lstStyle/>
          <a:p>
            <a:fld id="{1CC05C9C-41E4-2646-B000-02B71310C3C1}" type="datetimeFigureOut">
              <a:rPr lang="en-US" smtClean="0"/>
              <a:t>9/12/2024</a:t>
            </a:fld>
            <a:endParaRPr lang="en-US" dirty="0"/>
          </a:p>
        </p:txBody>
      </p:sp>
      <p:sp>
        <p:nvSpPr>
          <p:cNvPr id="5" name="Footer Placeholder 4">
            <a:extLst>
              <a:ext uri="{FF2B5EF4-FFF2-40B4-BE49-F238E27FC236}">
                <a16:creationId xmlns:a16="http://schemas.microsoft.com/office/drawing/2014/main" id="{30D7B83C-4DF9-F26B-4937-7F896C11BB8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5A6018E-8398-4AD3-AB1D-93AFA1A62053}"/>
              </a:ext>
            </a:extLst>
          </p:cNvPr>
          <p:cNvSpPr>
            <a:spLocks noGrp="1"/>
          </p:cNvSpPr>
          <p:nvPr>
            <p:ph type="sldNum" sz="quarter" idx="12"/>
          </p:nvPr>
        </p:nvSpPr>
        <p:spPr/>
        <p:txBody>
          <a:bodyPr/>
          <a:lstStyle/>
          <a:p>
            <a:fld id="{76FB648A-2054-AB45-AAEE-DE9DEDFC9D3B}" type="slidenum">
              <a:rPr lang="en-US" smtClean="0"/>
              <a:t>‹#›</a:t>
            </a:fld>
            <a:endParaRPr lang="en-US" dirty="0"/>
          </a:p>
        </p:txBody>
      </p:sp>
    </p:spTree>
    <p:extLst>
      <p:ext uri="{BB962C8B-B14F-4D97-AF65-F5344CB8AC3E}">
        <p14:creationId xmlns:p14="http://schemas.microsoft.com/office/powerpoint/2010/main" val="1372013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A3E5483-3098-29E4-9DAE-D2466ACC12C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1DDF30B-591F-19ED-E501-1DAC4951DF3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D01206-175A-1473-B89E-483A5BC3869A}"/>
              </a:ext>
            </a:extLst>
          </p:cNvPr>
          <p:cNvSpPr>
            <a:spLocks noGrp="1"/>
          </p:cNvSpPr>
          <p:nvPr>
            <p:ph type="dt" sz="half" idx="10"/>
          </p:nvPr>
        </p:nvSpPr>
        <p:spPr/>
        <p:txBody>
          <a:bodyPr/>
          <a:lstStyle/>
          <a:p>
            <a:fld id="{1CC05C9C-41E4-2646-B000-02B71310C3C1}" type="datetimeFigureOut">
              <a:rPr lang="en-US" smtClean="0"/>
              <a:t>9/12/2024</a:t>
            </a:fld>
            <a:endParaRPr lang="en-US" dirty="0"/>
          </a:p>
        </p:txBody>
      </p:sp>
      <p:sp>
        <p:nvSpPr>
          <p:cNvPr id="5" name="Footer Placeholder 4">
            <a:extLst>
              <a:ext uri="{FF2B5EF4-FFF2-40B4-BE49-F238E27FC236}">
                <a16:creationId xmlns:a16="http://schemas.microsoft.com/office/drawing/2014/main" id="{B54C2004-09D7-F323-37A4-5939DD0622B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45779B4-4810-4854-D7C6-6AA37B22CA64}"/>
              </a:ext>
            </a:extLst>
          </p:cNvPr>
          <p:cNvSpPr>
            <a:spLocks noGrp="1"/>
          </p:cNvSpPr>
          <p:nvPr>
            <p:ph type="sldNum" sz="quarter" idx="12"/>
          </p:nvPr>
        </p:nvSpPr>
        <p:spPr/>
        <p:txBody>
          <a:bodyPr/>
          <a:lstStyle/>
          <a:p>
            <a:fld id="{76FB648A-2054-AB45-AAEE-DE9DEDFC9D3B}" type="slidenum">
              <a:rPr lang="en-US" smtClean="0"/>
              <a:t>‹#›</a:t>
            </a:fld>
            <a:endParaRPr lang="en-US" dirty="0"/>
          </a:p>
        </p:txBody>
      </p:sp>
    </p:spTree>
    <p:extLst>
      <p:ext uri="{BB962C8B-B14F-4D97-AF65-F5344CB8AC3E}">
        <p14:creationId xmlns:p14="http://schemas.microsoft.com/office/powerpoint/2010/main" val="5867309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88AD2-7212-5986-08D1-E397215B9213}"/>
              </a:ext>
            </a:extLst>
          </p:cNvPr>
          <p:cNvSpPr>
            <a:spLocks noGrp="1"/>
          </p:cNvSpPr>
          <p:nvPr>
            <p:ph type="title"/>
          </p:nvPr>
        </p:nvSpPr>
        <p:spPr>
          <a:xfrm>
            <a:off x="5867400" y="889454"/>
            <a:ext cx="5949950" cy="2852737"/>
          </a:xfrm>
        </p:spPr>
        <p:txBody>
          <a:bodyPr anchor="ctr"/>
          <a:lstStyle>
            <a:lvl1pPr>
              <a:defRPr sz="5000">
                <a:solidFill>
                  <a:schemeClr val="bg1"/>
                </a:solidFill>
              </a:defRPr>
            </a:lvl1pPr>
          </a:lstStyle>
          <a:p>
            <a:r>
              <a:rPr lang="en-US"/>
              <a:t>Click to edit Master title style</a:t>
            </a:r>
          </a:p>
        </p:txBody>
      </p:sp>
      <p:sp>
        <p:nvSpPr>
          <p:cNvPr id="3" name="Text Placeholder 2">
            <a:extLst>
              <a:ext uri="{FF2B5EF4-FFF2-40B4-BE49-F238E27FC236}">
                <a16:creationId xmlns:a16="http://schemas.microsoft.com/office/drawing/2014/main" id="{E8F62268-9FDB-D5C4-4E9A-AF98CEBFD4A2}"/>
              </a:ext>
            </a:extLst>
          </p:cNvPr>
          <p:cNvSpPr>
            <a:spLocks noGrp="1"/>
          </p:cNvSpPr>
          <p:nvPr>
            <p:ph type="body" idx="1"/>
          </p:nvPr>
        </p:nvSpPr>
        <p:spPr>
          <a:xfrm>
            <a:off x="5867400" y="3742191"/>
            <a:ext cx="594995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Picture Placeholder 2">
            <a:extLst>
              <a:ext uri="{FF2B5EF4-FFF2-40B4-BE49-F238E27FC236}">
                <a16:creationId xmlns:a16="http://schemas.microsoft.com/office/drawing/2014/main" id="{B40155C8-16EA-8C3F-DA61-FC8F2DE2B07C}"/>
              </a:ext>
            </a:extLst>
          </p:cNvPr>
          <p:cNvSpPr>
            <a:spLocks noGrp="1"/>
          </p:cNvSpPr>
          <p:nvPr>
            <p:ph type="pic" idx="10"/>
          </p:nvPr>
        </p:nvSpPr>
        <p:spPr>
          <a:xfrm>
            <a:off x="632960" y="889455"/>
            <a:ext cx="4788126" cy="435292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Tree>
    <p:extLst>
      <p:ext uri="{BB962C8B-B14F-4D97-AF65-F5344CB8AC3E}">
        <p14:creationId xmlns:p14="http://schemas.microsoft.com/office/powerpoint/2010/main" val="232233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BA9D019E-126F-77FF-A39A-0D21B419E197}"/>
              </a:ext>
            </a:extLst>
          </p:cNvPr>
          <p:cNvSpPr>
            <a:spLocks noGrp="1"/>
          </p:cNvSpPr>
          <p:nvPr>
            <p:ph type="subTitle" idx="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ADB074D-6D28-1C38-3A69-F7D322A58FF4}"/>
              </a:ext>
            </a:extLst>
          </p:cNvPr>
          <p:cNvSpPr>
            <a:spLocks noGrp="1"/>
          </p:cNvSpPr>
          <p:nvPr>
            <p:ph type="dt" sz="half" idx="10"/>
          </p:nvPr>
        </p:nvSpPr>
        <p:spPr/>
        <p:txBody>
          <a:bodyPr/>
          <a:lstStyle/>
          <a:p>
            <a:fld id="{1CC05C9C-41E4-2646-B000-02B71310C3C1}" type="datetimeFigureOut">
              <a:rPr lang="en-US" smtClean="0"/>
              <a:t>9/12/2024</a:t>
            </a:fld>
            <a:endParaRPr lang="en-US" dirty="0"/>
          </a:p>
        </p:txBody>
      </p:sp>
      <p:sp>
        <p:nvSpPr>
          <p:cNvPr id="5" name="Footer Placeholder 4">
            <a:extLst>
              <a:ext uri="{FF2B5EF4-FFF2-40B4-BE49-F238E27FC236}">
                <a16:creationId xmlns:a16="http://schemas.microsoft.com/office/drawing/2014/main" id="{AD357400-FD26-D0F3-D00A-62777C84BB5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06C2263-4B46-C59B-0641-86BC56CACA33}"/>
              </a:ext>
            </a:extLst>
          </p:cNvPr>
          <p:cNvSpPr>
            <a:spLocks noGrp="1"/>
          </p:cNvSpPr>
          <p:nvPr>
            <p:ph type="sldNum" sz="quarter" idx="12"/>
          </p:nvPr>
        </p:nvSpPr>
        <p:spPr/>
        <p:txBody>
          <a:bodyPr/>
          <a:lstStyle/>
          <a:p>
            <a:fld id="{76FB648A-2054-AB45-AAEE-DE9DEDFC9D3B}" type="slidenum">
              <a:rPr lang="en-US" smtClean="0"/>
              <a:t>‹#›</a:t>
            </a:fld>
            <a:endParaRPr lang="en-US" dirty="0"/>
          </a:p>
        </p:txBody>
      </p:sp>
      <p:sp>
        <p:nvSpPr>
          <p:cNvPr id="7" name="Title 1">
            <a:extLst>
              <a:ext uri="{FF2B5EF4-FFF2-40B4-BE49-F238E27FC236}">
                <a16:creationId xmlns:a16="http://schemas.microsoft.com/office/drawing/2014/main" id="{25F6414C-F779-9DC5-AFD8-0507E674B869}"/>
              </a:ext>
            </a:extLst>
          </p:cNvPr>
          <p:cNvSpPr>
            <a:spLocks noGrp="1"/>
          </p:cNvSpPr>
          <p:nvPr>
            <p:ph type="ctrTitle"/>
          </p:nvPr>
        </p:nvSpPr>
        <p:spPr>
          <a:xfrm>
            <a:off x="1524000" y="1122363"/>
            <a:ext cx="9144000" cy="2387600"/>
          </a:xfrm>
        </p:spPr>
        <p:txBody>
          <a:bodyPr anchor="ctr"/>
          <a:lstStyle>
            <a:lvl1pPr algn="ctr">
              <a:defRPr sz="5000"/>
            </a:lvl1pPr>
          </a:lstStyle>
          <a:p>
            <a:r>
              <a:rPr lang="en-US"/>
              <a:t>Click to edit Master title style</a:t>
            </a:r>
          </a:p>
        </p:txBody>
      </p:sp>
    </p:spTree>
    <p:extLst>
      <p:ext uri="{BB962C8B-B14F-4D97-AF65-F5344CB8AC3E}">
        <p14:creationId xmlns:p14="http://schemas.microsoft.com/office/powerpoint/2010/main" val="12002578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8961E-9125-6400-17B6-E5EAEE80BBB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2D2087-15E3-89D9-7AB1-F395BFDFD19F}"/>
              </a:ext>
            </a:extLst>
          </p:cNvPr>
          <p:cNvSpPr>
            <a:spLocks noGrp="1"/>
          </p:cNvSpPr>
          <p:nvPr>
            <p:ph sz="half" idx="1"/>
          </p:nvPr>
        </p:nvSpPr>
        <p:spPr>
          <a:xfrm>
            <a:off x="326571" y="2090057"/>
            <a:ext cx="5181600" cy="4141334"/>
          </a:xfrm>
        </p:spPr>
        <p:txBody>
          <a:bodyPr/>
          <a:lstStyle>
            <a:lvl1pPr>
              <a:defRPr>
                <a:solidFill>
                  <a:schemeClr val="bg2">
                    <a:lumMod val="50000"/>
                  </a:schemeClr>
                </a:solidFill>
              </a:defRPr>
            </a:lvl1pPr>
            <a:lvl2pPr>
              <a:defRPr>
                <a:solidFill>
                  <a:schemeClr val="bg2">
                    <a:lumMod val="50000"/>
                  </a:schemeClr>
                </a:solidFill>
              </a:defRPr>
            </a:lvl2pPr>
            <a:lvl3pPr>
              <a:defRPr>
                <a:solidFill>
                  <a:schemeClr val="bg2">
                    <a:lumMod val="50000"/>
                  </a:schemeClr>
                </a:solidFill>
              </a:defRPr>
            </a:lvl3pPr>
            <a:lvl4pPr>
              <a:defRPr>
                <a:solidFill>
                  <a:schemeClr val="bg2">
                    <a:lumMod val="50000"/>
                  </a:schemeClr>
                </a:solidFill>
              </a:defRPr>
            </a:lvl4pPr>
            <a:lvl5pPr>
              <a:defRPr>
                <a:solidFill>
                  <a:schemeClr val="bg2">
                    <a:lumMod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7FB4B95-1423-AA82-9B36-0BA842E8B2C5}"/>
              </a:ext>
            </a:extLst>
          </p:cNvPr>
          <p:cNvSpPr>
            <a:spLocks noGrp="1"/>
          </p:cNvSpPr>
          <p:nvPr>
            <p:ph sz="half" idx="2"/>
          </p:nvPr>
        </p:nvSpPr>
        <p:spPr>
          <a:xfrm>
            <a:off x="5660571" y="2090057"/>
            <a:ext cx="5181600" cy="4141334"/>
          </a:xfrm>
        </p:spPr>
        <p:txBody>
          <a:bodyPr/>
          <a:lstStyle>
            <a:lvl1pPr>
              <a:defRPr>
                <a:solidFill>
                  <a:schemeClr val="bg2">
                    <a:lumMod val="50000"/>
                  </a:schemeClr>
                </a:solidFill>
              </a:defRPr>
            </a:lvl1pPr>
            <a:lvl2pPr>
              <a:defRPr>
                <a:solidFill>
                  <a:schemeClr val="bg2">
                    <a:lumMod val="50000"/>
                  </a:schemeClr>
                </a:solidFill>
              </a:defRPr>
            </a:lvl2pPr>
            <a:lvl3pPr>
              <a:defRPr>
                <a:solidFill>
                  <a:schemeClr val="bg2">
                    <a:lumMod val="50000"/>
                  </a:schemeClr>
                </a:solidFill>
              </a:defRPr>
            </a:lvl3pPr>
            <a:lvl4pPr>
              <a:defRPr>
                <a:solidFill>
                  <a:schemeClr val="bg2">
                    <a:lumMod val="50000"/>
                  </a:schemeClr>
                </a:solidFill>
              </a:defRPr>
            </a:lvl4pPr>
            <a:lvl5pPr>
              <a:defRPr>
                <a:solidFill>
                  <a:schemeClr val="bg2">
                    <a:lumMod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A46AAB8-9571-AB7C-EC6A-7F56E72133D7}"/>
              </a:ext>
            </a:extLst>
          </p:cNvPr>
          <p:cNvSpPr>
            <a:spLocks noGrp="1"/>
          </p:cNvSpPr>
          <p:nvPr>
            <p:ph type="dt" sz="half" idx="10"/>
          </p:nvPr>
        </p:nvSpPr>
        <p:spPr/>
        <p:txBody>
          <a:bodyPr/>
          <a:lstStyle/>
          <a:p>
            <a:fld id="{1CC05C9C-41E4-2646-B000-02B71310C3C1}" type="datetimeFigureOut">
              <a:rPr lang="en-US" smtClean="0"/>
              <a:t>9/12/2024</a:t>
            </a:fld>
            <a:endParaRPr lang="en-US" dirty="0"/>
          </a:p>
        </p:txBody>
      </p:sp>
      <p:sp>
        <p:nvSpPr>
          <p:cNvPr id="6" name="Footer Placeholder 5">
            <a:extLst>
              <a:ext uri="{FF2B5EF4-FFF2-40B4-BE49-F238E27FC236}">
                <a16:creationId xmlns:a16="http://schemas.microsoft.com/office/drawing/2014/main" id="{F273C8A0-1B13-0E3C-78FB-3EF4C08C9AB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E6414E7-2FA1-9332-DD55-BFF32F20733A}"/>
              </a:ext>
            </a:extLst>
          </p:cNvPr>
          <p:cNvSpPr>
            <a:spLocks noGrp="1"/>
          </p:cNvSpPr>
          <p:nvPr>
            <p:ph type="sldNum" sz="quarter" idx="12"/>
          </p:nvPr>
        </p:nvSpPr>
        <p:spPr/>
        <p:txBody>
          <a:bodyPr/>
          <a:lstStyle/>
          <a:p>
            <a:fld id="{76FB648A-2054-AB45-AAEE-DE9DEDFC9D3B}" type="slidenum">
              <a:rPr lang="en-US" smtClean="0"/>
              <a:t>‹#›</a:t>
            </a:fld>
            <a:endParaRPr lang="en-US" dirty="0"/>
          </a:p>
        </p:txBody>
      </p:sp>
    </p:spTree>
    <p:extLst>
      <p:ext uri="{BB962C8B-B14F-4D97-AF65-F5344CB8AC3E}">
        <p14:creationId xmlns:p14="http://schemas.microsoft.com/office/powerpoint/2010/main" val="32329666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2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8961E-9125-6400-17B6-E5EAEE80BBB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2D2087-15E3-89D9-7AB1-F395BFDFD19F}"/>
              </a:ext>
            </a:extLst>
          </p:cNvPr>
          <p:cNvSpPr>
            <a:spLocks noGrp="1"/>
          </p:cNvSpPr>
          <p:nvPr>
            <p:ph sz="half" idx="1"/>
          </p:nvPr>
        </p:nvSpPr>
        <p:spPr>
          <a:xfrm>
            <a:off x="326571" y="2580141"/>
            <a:ext cx="5181600" cy="3178402"/>
          </a:xfrm>
        </p:spPr>
        <p:txBody>
          <a:bodyPr/>
          <a:lstStyle>
            <a:lvl1pPr>
              <a:defRPr>
                <a:solidFill>
                  <a:schemeClr val="bg2">
                    <a:lumMod val="50000"/>
                  </a:schemeClr>
                </a:solidFill>
              </a:defRPr>
            </a:lvl1pPr>
            <a:lvl2pPr>
              <a:defRPr>
                <a:solidFill>
                  <a:schemeClr val="bg2">
                    <a:lumMod val="50000"/>
                  </a:schemeClr>
                </a:solidFill>
              </a:defRPr>
            </a:lvl2pPr>
            <a:lvl3pPr>
              <a:defRPr>
                <a:solidFill>
                  <a:schemeClr val="bg2">
                    <a:lumMod val="50000"/>
                  </a:schemeClr>
                </a:solidFill>
              </a:defRPr>
            </a:lvl3pPr>
            <a:lvl4pPr>
              <a:defRPr>
                <a:solidFill>
                  <a:schemeClr val="bg2">
                    <a:lumMod val="50000"/>
                  </a:schemeClr>
                </a:solidFill>
              </a:defRPr>
            </a:lvl4pPr>
            <a:lvl5pPr>
              <a:defRPr>
                <a:solidFill>
                  <a:schemeClr val="bg2">
                    <a:lumMod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7FB4B95-1423-AA82-9B36-0BA842E8B2C5}"/>
              </a:ext>
            </a:extLst>
          </p:cNvPr>
          <p:cNvSpPr>
            <a:spLocks noGrp="1"/>
          </p:cNvSpPr>
          <p:nvPr>
            <p:ph sz="half" idx="2"/>
          </p:nvPr>
        </p:nvSpPr>
        <p:spPr>
          <a:xfrm>
            <a:off x="5660571" y="2580141"/>
            <a:ext cx="5181600" cy="3178402"/>
          </a:xfrm>
        </p:spPr>
        <p:txBody>
          <a:bodyPr/>
          <a:lstStyle>
            <a:lvl1pPr>
              <a:defRPr>
                <a:solidFill>
                  <a:schemeClr val="bg2">
                    <a:lumMod val="50000"/>
                  </a:schemeClr>
                </a:solidFill>
              </a:defRPr>
            </a:lvl1pPr>
            <a:lvl2pPr>
              <a:defRPr>
                <a:solidFill>
                  <a:schemeClr val="bg2">
                    <a:lumMod val="50000"/>
                  </a:schemeClr>
                </a:solidFill>
              </a:defRPr>
            </a:lvl2pPr>
            <a:lvl3pPr>
              <a:defRPr>
                <a:solidFill>
                  <a:schemeClr val="bg2">
                    <a:lumMod val="50000"/>
                  </a:schemeClr>
                </a:solidFill>
              </a:defRPr>
            </a:lvl3pPr>
            <a:lvl4pPr>
              <a:defRPr>
                <a:solidFill>
                  <a:schemeClr val="bg2">
                    <a:lumMod val="50000"/>
                  </a:schemeClr>
                </a:solidFill>
              </a:defRPr>
            </a:lvl4pPr>
            <a:lvl5pPr>
              <a:defRPr>
                <a:solidFill>
                  <a:schemeClr val="bg2">
                    <a:lumMod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A46AAB8-9571-AB7C-EC6A-7F56E72133D7}"/>
              </a:ext>
            </a:extLst>
          </p:cNvPr>
          <p:cNvSpPr>
            <a:spLocks noGrp="1"/>
          </p:cNvSpPr>
          <p:nvPr>
            <p:ph type="dt" sz="half" idx="10"/>
          </p:nvPr>
        </p:nvSpPr>
        <p:spPr/>
        <p:txBody>
          <a:bodyPr/>
          <a:lstStyle/>
          <a:p>
            <a:fld id="{1CC05C9C-41E4-2646-B000-02B71310C3C1}" type="datetimeFigureOut">
              <a:rPr lang="en-US" smtClean="0"/>
              <a:t>9/12/2024</a:t>
            </a:fld>
            <a:endParaRPr lang="en-US" dirty="0"/>
          </a:p>
        </p:txBody>
      </p:sp>
      <p:sp>
        <p:nvSpPr>
          <p:cNvPr id="6" name="Footer Placeholder 5">
            <a:extLst>
              <a:ext uri="{FF2B5EF4-FFF2-40B4-BE49-F238E27FC236}">
                <a16:creationId xmlns:a16="http://schemas.microsoft.com/office/drawing/2014/main" id="{F273C8A0-1B13-0E3C-78FB-3EF4C08C9AB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E6414E7-2FA1-9332-DD55-BFF32F20733A}"/>
              </a:ext>
            </a:extLst>
          </p:cNvPr>
          <p:cNvSpPr>
            <a:spLocks noGrp="1"/>
          </p:cNvSpPr>
          <p:nvPr>
            <p:ph type="sldNum" sz="quarter" idx="12"/>
          </p:nvPr>
        </p:nvSpPr>
        <p:spPr/>
        <p:txBody>
          <a:bodyPr/>
          <a:lstStyle/>
          <a:p>
            <a:fld id="{76FB648A-2054-AB45-AAEE-DE9DEDFC9D3B}" type="slidenum">
              <a:rPr lang="en-US" smtClean="0"/>
              <a:t>‹#›</a:t>
            </a:fld>
            <a:endParaRPr lang="en-US" dirty="0"/>
          </a:p>
        </p:txBody>
      </p:sp>
      <p:sp>
        <p:nvSpPr>
          <p:cNvPr id="8" name="Text Placeholder 2">
            <a:extLst>
              <a:ext uri="{FF2B5EF4-FFF2-40B4-BE49-F238E27FC236}">
                <a16:creationId xmlns:a16="http://schemas.microsoft.com/office/drawing/2014/main" id="{E31374D9-AB2B-A957-3F0A-A5E86AC93600}"/>
              </a:ext>
            </a:extLst>
          </p:cNvPr>
          <p:cNvSpPr>
            <a:spLocks noGrp="1"/>
          </p:cNvSpPr>
          <p:nvPr>
            <p:ph type="body" idx="13"/>
          </p:nvPr>
        </p:nvSpPr>
        <p:spPr>
          <a:xfrm>
            <a:off x="326571" y="1831130"/>
            <a:ext cx="5157787" cy="749011"/>
          </a:xfrm>
        </p:spPr>
        <p:txBody>
          <a:bodyPr anchor="b"/>
          <a:lstStyle>
            <a:lvl1pPr marL="0" indent="0">
              <a:buNone/>
              <a:defRPr sz="2400" b="1">
                <a:solidFill>
                  <a:schemeClr val="bg2">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9" name="Text Placeholder 4">
            <a:extLst>
              <a:ext uri="{FF2B5EF4-FFF2-40B4-BE49-F238E27FC236}">
                <a16:creationId xmlns:a16="http://schemas.microsoft.com/office/drawing/2014/main" id="{1058404F-962C-E2DE-83D9-E231015C08D0}"/>
              </a:ext>
            </a:extLst>
          </p:cNvPr>
          <p:cNvSpPr>
            <a:spLocks noGrp="1"/>
          </p:cNvSpPr>
          <p:nvPr>
            <p:ph type="body" sz="quarter" idx="3"/>
          </p:nvPr>
        </p:nvSpPr>
        <p:spPr>
          <a:xfrm>
            <a:off x="5658983" y="1831130"/>
            <a:ext cx="5183188" cy="749011"/>
          </a:xfrm>
        </p:spPr>
        <p:txBody>
          <a:bodyPr anchor="b"/>
          <a:lstStyle>
            <a:lvl1pPr marL="0" indent="0">
              <a:buNone/>
              <a:defRPr sz="2400" b="1">
                <a:solidFill>
                  <a:schemeClr val="bg2">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Tree>
    <p:extLst>
      <p:ext uri="{BB962C8B-B14F-4D97-AF65-F5344CB8AC3E}">
        <p14:creationId xmlns:p14="http://schemas.microsoft.com/office/powerpoint/2010/main" val="3105441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1FB74-9A22-DF1E-15D3-8D53463997F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F23568C-0072-AB4A-0FB0-4BDE8F3EAE5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D9FF23-F711-9FFE-58F4-B35BD8AEB29E}"/>
              </a:ext>
            </a:extLst>
          </p:cNvPr>
          <p:cNvSpPr>
            <a:spLocks noGrp="1"/>
          </p:cNvSpPr>
          <p:nvPr>
            <p:ph type="dt" sz="half" idx="10"/>
          </p:nvPr>
        </p:nvSpPr>
        <p:spPr/>
        <p:txBody>
          <a:bodyPr/>
          <a:lstStyle/>
          <a:p>
            <a:fld id="{1CC05C9C-41E4-2646-B000-02B71310C3C1}" type="datetimeFigureOut">
              <a:rPr lang="en-US" smtClean="0"/>
              <a:t>9/12/2024</a:t>
            </a:fld>
            <a:endParaRPr lang="en-US" dirty="0"/>
          </a:p>
        </p:txBody>
      </p:sp>
      <p:sp>
        <p:nvSpPr>
          <p:cNvPr id="5" name="Footer Placeholder 4">
            <a:extLst>
              <a:ext uri="{FF2B5EF4-FFF2-40B4-BE49-F238E27FC236}">
                <a16:creationId xmlns:a16="http://schemas.microsoft.com/office/drawing/2014/main" id="{6AFF20B3-D1CE-4C65-0EB2-3197212D26D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B6699A4-921B-4E13-D8D6-3B27C2779700}"/>
              </a:ext>
            </a:extLst>
          </p:cNvPr>
          <p:cNvSpPr>
            <a:spLocks noGrp="1"/>
          </p:cNvSpPr>
          <p:nvPr>
            <p:ph type="sldNum" sz="quarter" idx="12"/>
          </p:nvPr>
        </p:nvSpPr>
        <p:spPr/>
        <p:txBody>
          <a:bodyPr/>
          <a:lstStyle/>
          <a:p>
            <a:fld id="{76FB648A-2054-AB45-AAEE-DE9DEDFC9D3B}" type="slidenum">
              <a:rPr lang="en-US" smtClean="0"/>
              <a:t>‹#›</a:t>
            </a:fld>
            <a:endParaRPr lang="en-US" dirty="0"/>
          </a:p>
        </p:txBody>
      </p:sp>
    </p:spTree>
    <p:extLst>
      <p:ext uri="{BB962C8B-B14F-4D97-AF65-F5344CB8AC3E}">
        <p14:creationId xmlns:p14="http://schemas.microsoft.com/office/powerpoint/2010/main" val="443331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3A1B2-A6FB-BDEE-8C69-4383202FB78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C280653-638A-5B68-DB29-6A6F7128CC5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32E66C7-4BE5-AA84-FC62-6F5DEADA3FC0}"/>
              </a:ext>
            </a:extLst>
          </p:cNvPr>
          <p:cNvSpPr>
            <a:spLocks noGrp="1"/>
          </p:cNvSpPr>
          <p:nvPr>
            <p:ph type="dt" sz="half" idx="10"/>
          </p:nvPr>
        </p:nvSpPr>
        <p:spPr/>
        <p:txBody>
          <a:bodyPr/>
          <a:lstStyle/>
          <a:p>
            <a:fld id="{C2295718-42F4-43E5-A1DB-C9BB7D1CD683}" type="datetimeFigureOut">
              <a:rPr lang="en-US" smtClean="0"/>
              <a:t>9/12/2024</a:t>
            </a:fld>
            <a:endParaRPr lang="en-US"/>
          </a:p>
        </p:txBody>
      </p:sp>
      <p:sp>
        <p:nvSpPr>
          <p:cNvPr id="5" name="Footer Placeholder 4">
            <a:extLst>
              <a:ext uri="{FF2B5EF4-FFF2-40B4-BE49-F238E27FC236}">
                <a16:creationId xmlns:a16="http://schemas.microsoft.com/office/drawing/2014/main" id="{6541F84B-41DD-5116-5C1B-B02B174526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3BE35E-BE4A-FEA9-99FB-C58B5B952E78}"/>
              </a:ext>
            </a:extLst>
          </p:cNvPr>
          <p:cNvSpPr>
            <a:spLocks noGrp="1"/>
          </p:cNvSpPr>
          <p:nvPr>
            <p:ph type="sldNum" sz="quarter" idx="12"/>
          </p:nvPr>
        </p:nvSpPr>
        <p:spPr/>
        <p:txBody>
          <a:bodyPr/>
          <a:lstStyle/>
          <a:p>
            <a:fld id="{11E9A7B4-73AB-4ED4-9103-9BECCD6C4E13}" type="slidenum">
              <a:rPr lang="en-US" smtClean="0"/>
              <a:t>‹#›</a:t>
            </a:fld>
            <a:endParaRPr lang="en-US"/>
          </a:p>
        </p:txBody>
      </p:sp>
    </p:spTree>
    <p:extLst>
      <p:ext uri="{BB962C8B-B14F-4D97-AF65-F5344CB8AC3E}">
        <p14:creationId xmlns:p14="http://schemas.microsoft.com/office/powerpoint/2010/main" val="758151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6DA47-80F8-4208-A009-A9FDC581121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94DCD65-AC9C-7441-0BD2-CDEC3C2BC7B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AB56EF5-98EC-6A64-0E72-A6E3316FA8B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763DAC1-0A28-D454-9045-06D77D429415}"/>
              </a:ext>
            </a:extLst>
          </p:cNvPr>
          <p:cNvSpPr>
            <a:spLocks noGrp="1"/>
          </p:cNvSpPr>
          <p:nvPr>
            <p:ph type="dt" sz="half" idx="10"/>
          </p:nvPr>
        </p:nvSpPr>
        <p:spPr/>
        <p:txBody>
          <a:bodyPr/>
          <a:lstStyle/>
          <a:p>
            <a:fld id="{1CC05C9C-41E4-2646-B000-02B71310C3C1}" type="datetimeFigureOut">
              <a:rPr lang="en-US" smtClean="0"/>
              <a:t>9/12/2024</a:t>
            </a:fld>
            <a:endParaRPr lang="en-US" dirty="0"/>
          </a:p>
        </p:txBody>
      </p:sp>
      <p:sp>
        <p:nvSpPr>
          <p:cNvPr id="6" name="Footer Placeholder 5">
            <a:extLst>
              <a:ext uri="{FF2B5EF4-FFF2-40B4-BE49-F238E27FC236}">
                <a16:creationId xmlns:a16="http://schemas.microsoft.com/office/drawing/2014/main" id="{2455771B-7D61-EB2B-D6EE-785BF766AC0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4ABDDE6-B799-2161-E63D-4491B831A396}"/>
              </a:ext>
            </a:extLst>
          </p:cNvPr>
          <p:cNvSpPr>
            <a:spLocks noGrp="1"/>
          </p:cNvSpPr>
          <p:nvPr>
            <p:ph type="sldNum" sz="quarter" idx="12"/>
          </p:nvPr>
        </p:nvSpPr>
        <p:spPr/>
        <p:txBody>
          <a:bodyPr/>
          <a:lstStyle/>
          <a:p>
            <a:fld id="{76FB648A-2054-AB45-AAEE-DE9DEDFC9D3B}" type="slidenum">
              <a:rPr lang="en-US" smtClean="0"/>
              <a:t>‹#›</a:t>
            </a:fld>
            <a:endParaRPr lang="en-US" dirty="0"/>
          </a:p>
        </p:txBody>
      </p:sp>
    </p:spTree>
    <p:extLst>
      <p:ext uri="{BB962C8B-B14F-4D97-AF65-F5344CB8AC3E}">
        <p14:creationId xmlns:p14="http://schemas.microsoft.com/office/powerpoint/2010/main" val="1172499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C5B90-4441-FE1F-D696-4FABA3ED9D4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392AB70-5A4A-D289-5AD7-CB1B233C0E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3803FF8-FBC7-1BD4-C25B-3C36A10F646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3243CAB-7A4E-10AB-FF61-AA2E69B3CCF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C018A2-57E0-31E3-EE89-C8F389557A1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5EFF7F5-FC46-6930-C66F-08D6BF3E46F7}"/>
              </a:ext>
            </a:extLst>
          </p:cNvPr>
          <p:cNvSpPr>
            <a:spLocks noGrp="1"/>
          </p:cNvSpPr>
          <p:nvPr>
            <p:ph type="dt" sz="half" idx="10"/>
          </p:nvPr>
        </p:nvSpPr>
        <p:spPr/>
        <p:txBody>
          <a:bodyPr/>
          <a:lstStyle/>
          <a:p>
            <a:fld id="{1CC05C9C-41E4-2646-B000-02B71310C3C1}" type="datetimeFigureOut">
              <a:rPr lang="en-US" smtClean="0"/>
              <a:t>9/12/2024</a:t>
            </a:fld>
            <a:endParaRPr lang="en-US" dirty="0"/>
          </a:p>
        </p:txBody>
      </p:sp>
      <p:sp>
        <p:nvSpPr>
          <p:cNvPr id="8" name="Footer Placeholder 7">
            <a:extLst>
              <a:ext uri="{FF2B5EF4-FFF2-40B4-BE49-F238E27FC236}">
                <a16:creationId xmlns:a16="http://schemas.microsoft.com/office/drawing/2014/main" id="{CF1847C1-6D99-47DF-54BF-25E9CF848923}"/>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20461B81-909C-2124-0623-FC6B4A569604}"/>
              </a:ext>
            </a:extLst>
          </p:cNvPr>
          <p:cNvSpPr>
            <a:spLocks noGrp="1"/>
          </p:cNvSpPr>
          <p:nvPr>
            <p:ph type="sldNum" sz="quarter" idx="12"/>
          </p:nvPr>
        </p:nvSpPr>
        <p:spPr/>
        <p:txBody>
          <a:bodyPr/>
          <a:lstStyle/>
          <a:p>
            <a:fld id="{76FB648A-2054-AB45-AAEE-DE9DEDFC9D3B}" type="slidenum">
              <a:rPr lang="en-US" smtClean="0"/>
              <a:t>‹#›</a:t>
            </a:fld>
            <a:endParaRPr lang="en-US" dirty="0"/>
          </a:p>
        </p:txBody>
      </p:sp>
    </p:spTree>
    <p:extLst>
      <p:ext uri="{BB962C8B-B14F-4D97-AF65-F5344CB8AC3E}">
        <p14:creationId xmlns:p14="http://schemas.microsoft.com/office/powerpoint/2010/main" val="3836364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FC1CF-17D8-2217-06C7-916188C51D6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C690D3A-617D-BDB3-C9EB-9064E6C017C6}"/>
              </a:ext>
            </a:extLst>
          </p:cNvPr>
          <p:cNvSpPr>
            <a:spLocks noGrp="1"/>
          </p:cNvSpPr>
          <p:nvPr>
            <p:ph type="dt" sz="half" idx="10"/>
          </p:nvPr>
        </p:nvSpPr>
        <p:spPr/>
        <p:txBody>
          <a:bodyPr/>
          <a:lstStyle/>
          <a:p>
            <a:fld id="{1CC05C9C-41E4-2646-B000-02B71310C3C1}" type="datetimeFigureOut">
              <a:rPr lang="en-US" smtClean="0"/>
              <a:t>9/12/2024</a:t>
            </a:fld>
            <a:endParaRPr lang="en-US" dirty="0"/>
          </a:p>
        </p:txBody>
      </p:sp>
      <p:sp>
        <p:nvSpPr>
          <p:cNvPr id="4" name="Footer Placeholder 3">
            <a:extLst>
              <a:ext uri="{FF2B5EF4-FFF2-40B4-BE49-F238E27FC236}">
                <a16:creationId xmlns:a16="http://schemas.microsoft.com/office/drawing/2014/main" id="{8B59259D-A534-DD6B-263D-E43D14DD0CF9}"/>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3968938-53AB-C06A-33AD-73670AF80868}"/>
              </a:ext>
            </a:extLst>
          </p:cNvPr>
          <p:cNvSpPr>
            <a:spLocks noGrp="1"/>
          </p:cNvSpPr>
          <p:nvPr>
            <p:ph type="sldNum" sz="quarter" idx="12"/>
          </p:nvPr>
        </p:nvSpPr>
        <p:spPr/>
        <p:txBody>
          <a:bodyPr/>
          <a:lstStyle/>
          <a:p>
            <a:fld id="{76FB648A-2054-AB45-AAEE-DE9DEDFC9D3B}" type="slidenum">
              <a:rPr lang="en-US" smtClean="0"/>
              <a:t>‹#›</a:t>
            </a:fld>
            <a:endParaRPr lang="en-US" dirty="0"/>
          </a:p>
        </p:txBody>
      </p:sp>
    </p:spTree>
    <p:extLst>
      <p:ext uri="{BB962C8B-B14F-4D97-AF65-F5344CB8AC3E}">
        <p14:creationId xmlns:p14="http://schemas.microsoft.com/office/powerpoint/2010/main" val="874352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4350570-65D6-D65D-81F5-D4D4A25DA9DB}"/>
              </a:ext>
            </a:extLst>
          </p:cNvPr>
          <p:cNvSpPr>
            <a:spLocks noGrp="1"/>
          </p:cNvSpPr>
          <p:nvPr>
            <p:ph type="dt" sz="half" idx="10"/>
          </p:nvPr>
        </p:nvSpPr>
        <p:spPr/>
        <p:txBody>
          <a:bodyPr/>
          <a:lstStyle/>
          <a:p>
            <a:fld id="{1CC05C9C-41E4-2646-B000-02B71310C3C1}" type="datetimeFigureOut">
              <a:rPr lang="en-US" smtClean="0"/>
              <a:t>9/12/2024</a:t>
            </a:fld>
            <a:endParaRPr lang="en-US" dirty="0"/>
          </a:p>
        </p:txBody>
      </p:sp>
      <p:sp>
        <p:nvSpPr>
          <p:cNvPr id="3" name="Footer Placeholder 2">
            <a:extLst>
              <a:ext uri="{FF2B5EF4-FFF2-40B4-BE49-F238E27FC236}">
                <a16:creationId xmlns:a16="http://schemas.microsoft.com/office/drawing/2014/main" id="{2012E78C-56E5-559E-1C85-35F3D9796841}"/>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5A31810C-DB9A-AB41-BC08-5A9E78159F72}"/>
              </a:ext>
            </a:extLst>
          </p:cNvPr>
          <p:cNvSpPr>
            <a:spLocks noGrp="1"/>
          </p:cNvSpPr>
          <p:nvPr>
            <p:ph type="sldNum" sz="quarter" idx="12"/>
          </p:nvPr>
        </p:nvSpPr>
        <p:spPr/>
        <p:txBody>
          <a:bodyPr/>
          <a:lstStyle/>
          <a:p>
            <a:fld id="{76FB648A-2054-AB45-AAEE-DE9DEDFC9D3B}" type="slidenum">
              <a:rPr lang="en-US" smtClean="0"/>
              <a:t>‹#›</a:t>
            </a:fld>
            <a:endParaRPr lang="en-US" dirty="0"/>
          </a:p>
        </p:txBody>
      </p:sp>
    </p:spTree>
    <p:extLst>
      <p:ext uri="{BB962C8B-B14F-4D97-AF65-F5344CB8AC3E}">
        <p14:creationId xmlns:p14="http://schemas.microsoft.com/office/powerpoint/2010/main" val="1877277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2AF66-F74E-71FD-253C-07EA000943E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29DA9A0-45B5-CB18-C8A6-AB8AB1C661F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0406C08-267F-2762-6340-738B47A6FF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ECF3002-9CA6-7193-1C39-1D40285303FF}"/>
              </a:ext>
            </a:extLst>
          </p:cNvPr>
          <p:cNvSpPr>
            <a:spLocks noGrp="1"/>
          </p:cNvSpPr>
          <p:nvPr>
            <p:ph type="dt" sz="half" idx="10"/>
          </p:nvPr>
        </p:nvSpPr>
        <p:spPr/>
        <p:txBody>
          <a:bodyPr/>
          <a:lstStyle/>
          <a:p>
            <a:fld id="{1CC05C9C-41E4-2646-B000-02B71310C3C1}" type="datetimeFigureOut">
              <a:rPr lang="en-US" smtClean="0"/>
              <a:t>9/12/2024</a:t>
            </a:fld>
            <a:endParaRPr lang="en-US" dirty="0"/>
          </a:p>
        </p:txBody>
      </p:sp>
      <p:sp>
        <p:nvSpPr>
          <p:cNvPr id="6" name="Footer Placeholder 5">
            <a:extLst>
              <a:ext uri="{FF2B5EF4-FFF2-40B4-BE49-F238E27FC236}">
                <a16:creationId xmlns:a16="http://schemas.microsoft.com/office/drawing/2014/main" id="{EE709A36-CA45-9B8F-A1CF-1EE7E3407BF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11D5FC5-3343-B213-26C6-4EBC1AA15D2D}"/>
              </a:ext>
            </a:extLst>
          </p:cNvPr>
          <p:cNvSpPr>
            <a:spLocks noGrp="1"/>
          </p:cNvSpPr>
          <p:nvPr>
            <p:ph type="sldNum" sz="quarter" idx="12"/>
          </p:nvPr>
        </p:nvSpPr>
        <p:spPr/>
        <p:txBody>
          <a:bodyPr/>
          <a:lstStyle/>
          <a:p>
            <a:fld id="{76FB648A-2054-AB45-AAEE-DE9DEDFC9D3B}" type="slidenum">
              <a:rPr lang="en-US" smtClean="0"/>
              <a:t>‹#›</a:t>
            </a:fld>
            <a:endParaRPr lang="en-US" dirty="0"/>
          </a:p>
        </p:txBody>
      </p:sp>
    </p:spTree>
    <p:extLst>
      <p:ext uri="{BB962C8B-B14F-4D97-AF65-F5344CB8AC3E}">
        <p14:creationId xmlns:p14="http://schemas.microsoft.com/office/powerpoint/2010/main" val="3423253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8A38D-379B-26B6-30EC-927F6517AFC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7F90780-9978-0C87-51BF-793D9EA787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5905A5A-49B0-9BEF-CCD8-AB681CBE1A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9BDB12-831C-D369-0F56-AE0F7C033111}"/>
              </a:ext>
            </a:extLst>
          </p:cNvPr>
          <p:cNvSpPr>
            <a:spLocks noGrp="1"/>
          </p:cNvSpPr>
          <p:nvPr>
            <p:ph type="dt" sz="half" idx="10"/>
          </p:nvPr>
        </p:nvSpPr>
        <p:spPr/>
        <p:txBody>
          <a:bodyPr/>
          <a:lstStyle/>
          <a:p>
            <a:fld id="{1CC05C9C-41E4-2646-B000-02B71310C3C1}" type="datetimeFigureOut">
              <a:rPr lang="en-US" smtClean="0"/>
              <a:t>9/12/2024</a:t>
            </a:fld>
            <a:endParaRPr lang="en-US" dirty="0"/>
          </a:p>
        </p:txBody>
      </p:sp>
      <p:sp>
        <p:nvSpPr>
          <p:cNvPr id="6" name="Footer Placeholder 5">
            <a:extLst>
              <a:ext uri="{FF2B5EF4-FFF2-40B4-BE49-F238E27FC236}">
                <a16:creationId xmlns:a16="http://schemas.microsoft.com/office/drawing/2014/main" id="{4EB170C6-6416-08EA-AD1B-31DBDD75CA5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FF5C891-EC4C-F66D-24B9-6E7A10F9593C}"/>
              </a:ext>
            </a:extLst>
          </p:cNvPr>
          <p:cNvSpPr>
            <a:spLocks noGrp="1"/>
          </p:cNvSpPr>
          <p:nvPr>
            <p:ph type="sldNum" sz="quarter" idx="12"/>
          </p:nvPr>
        </p:nvSpPr>
        <p:spPr/>
        <p:txBody>
          <a:bodyPr/>
          <a:lstStyle/>
          <a:p>
            <a:fld id="{76FB648A-2054-AB45-AAEE-DE9DEDFC9D3B}" type="slidenum">
              <a:rPr lang="en-US" smtClean="0"/>
              <a:t>‹#›</a:t>
            </a:fld>
            <a:endParaRPr lang="en-US" dirty="0"/>
          </a:p>
        </p:txBody>
      </p:sp>
    </p:spTree>
    <p:extLst>
      <p:ext uri="{BB962C8B-B14F-4D97-AF65-F5344CB8AC3E}">
        <p14:creationId xmlns:p14="http://schemas.microsoft.com/office/powerpoint/2010/main" val="4112900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7F5401B-7B24-FDA6-8F62-8899D66A42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FF1D831-9AC2-BECB-CCA3-18520864AD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25E571-A0D7-8ACD-C962-49E8045DCD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C05C9C-41E4-2646-B000-02B71310C3C1}" type="datetimeFigureOut">
              <a:rPr lang="en-US" smtClean="0"/>
              <a:t>9/12/2024</a:t>
            </a:fld>
            <a:endParaRPr lang="en-US" dirty="0"/>
          </a:p>
        </p:txBody>
      </p:sp>
      <p:sp>
        <p:nvSpPr>
          <p:cNvPr id="5" name="Footer Placeholder 4">
            <a:extLst>
              <a:ext uri="{FF2B5EF4-FFF2-40B4-BE49-F238E27FC236}">
                <a16:creationId xmlns:a16="http://schemas.microsoft.com/office/drawing/2014/main" id="{81F679A6-4BF2-0EA1-2326-017AAA32F6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9BF93BDA-04E8-CA08-6340-7CCE0F7BC00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FB648A-2054-AB45-AAEE-DE9DEDFC9D3B}" type="slidenum">
              <a:rPr lang="en-US" smtClean="0"/>
              <a:t>‹#›</a:t>
            </a:fld>
            <a:endParaRPr lang="en-US" dirty="0"/>
          </a:p>
        </p:txBody>
      </p:sp>
      <p:pic>
        <p:nvPicPr>
          <p:cNvPr id="7" name="Picture 6" descr="Logo, company name&#10;&#10;Description automatically generated">
            <a:extLst>
              <a:ext uri="{FF2B5EF4-FFF2-40B4-BE49-F238E27FC236}">
                <a16:creationId xmlns:a16="http://schemas.microsoft.com/office/drawing/2014/main" id="{F035CD15-800D-7E1B-B2EA-C00B236F06C7}"/>
              </a:ext>
            </a:extLst>
          </p:cNvPr>
          <p:cNvPicPr>
            <a:picLocks noChangeAspect="1"/>
          </p:cNvPicPr>
          <p:nvPr userDrawn="1"/>
        </p:nvPicPr>
        <p:blipFill>
          <a:blip r:embed="rId17"/>
          <a:stretch>
            <a:fillRect/>
          </a:stretch>
        </p:blipFill>
        <p:spPr>
          <a:xfrm>
            <a:off x="10228675" y="5729395"/>
            <a:ext cx="1489285" cy="746500"/>
          </a:xfrm>
          <a:prstGeom prst="rect">
            <a:avLst/>
          </a:prstGeom>
        </p:spPr>
      </p:pic>
    </p:spTree>
    <p:extLst>
      <p:ext uri="{BB962C8B-B14F-4D97-AF65-F5344CB8AC3E}">
        <p14:creationId xmlns:p14="http://schemas.microsoft.com/office/powerpoint/2010/main" val="2242415346"/>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56" r:id="rId12"/>
    <p:sldLayoutId id="2147483649" r:id="rId13"/>
    <p:sldLayoutId id="2147483652" r:id="rId14"/>
    <p:sldLayoutId id="2147483657"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14.xml.rels><?xml version="1.0" encoding="UTF-8" standalone="yes"?>
<Relationships xmlns="http://schemas.openxmlformats.org/package/2006/relationships"><Relationship Id="rId3" Type="http://schemas.openxmlformats.org/officeDocument/2006/relationships/hyperlink" Target="https://www.epa.gov/irmpoli8/environmental-information-quality-policy" TargetMode="External"/><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2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edm-1.itrcweb.org/data-management-planning/" TargetMode="External"/><Relationship Id="rId7" Type="http://schemas.openxmlformats.org/officeDocument/2006/relationships/hyperlink" Target="https://www.usgs.gov/data-management" TargetMode="External"/><Relationship Id="rId2" Type="http://schemas.openxmlformats.org/officeDocument/2006/relationships/hyperlink" Target="https://edm-1.itrcweb.org/environmental-data-management-best-practices-introduction/" TargetMode="External"/><Relationship Id="rId1" Type="http://schemas.openxmlformats.org/officeDocument/2006/relationships/slideLayout" Target="../slideLayouts/slideLayout2.xml"/><Relationship Id="rId6" Type="http://schemas.openxmlformats.org/officeDocument/2006/relationships/hyperlink" Target="https://www.fws.gov/program/data-management/data-management-life-cycle#Plan" TargetMode="External"/><Relationship Id="rId5" Type="http://schemas.openxmlformats.org/officeDocument/2006/relationships/hyperlink" Target="https://www.epa.gov/irmpoli8/environmental-information-quality-policy" TargetMode="External"/><Relationship Id="rId10" Type="http://schemas.openxmlformats.org/officeDocument/2006/relationships/image" Target="../media/image4.svg"/><Relationship Id="rId4" Type="http://schemas.openxmlformats.org/officeDocument/2006/relationships/hyperlink" Target="https://www.epa.gov/data" TargetMode="External"/><Relationship Id="rId9" Type="http://schemas.openxmlformats.org/officeDocument/2006/relationships/image" Target="../media/image3.png"/></Relationships>
</file>

<file path=ppt/slides/_rels/slide23.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3.png"/><Relationship Id="rId7"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hyperlink" Target="mailto:joshua.kalfas@deq.ok.gov" TargetMode="External"/><Relationship Id="rId5" Type="http://schemas.openxmlformats.org/officeDocument/2006/relationships/hyperlink" Target="mailto:sutton.jennifer@epa.gov" TargetMode="External"/><Relationship Id="rId4" Type="http://schemas.openxmlformats.org/officeDocument/2006/relationships/image" Target="../media/image4.sv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fws.gov/program/data-management/data-management-life-cycle#Plan" TargetMode="External"/><Relationship Id="rId1" Type="http://schemas.openxmlformats.org/officeDocument/2006/relationships/slideLayout" Target="../slideLayouts/slideLayout4.xml"/><Relationship Id="rId5" Type="http://schemas.openxmlformats.org/officeDocument/2006/relationships/image" Target="../media/image4.sv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hyperlink" Target="https://resources.data.gov/PoD/principles/" TargetMode="External"/><Relationship Id="rId2" Type="http://schemas.openxmlformats.org/officeDocument/2006/relationships/hyperlink" Target="https://resources.data.gov/open-licenses/" TargetMode="External"/><Relationship Id="rId1" Type="http://schemas.openxmlformats.org/officeDocument/2006/relationships/slideLayout" Target="../slideLayouts/slideLayout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8.xml.rels><?xml version="1.0" encoding="UTF-8" standalone="yes"?>
<Relationships xmlns="http://schemas.openxmlformats.org/package/2006/relationships"><Relationship Id="rId8" Type="http://schemas.openxmlformats.org/officeDocument/2006/relationships/image" Target="../media/image4.svg"/><Relationship Id="rId3" Type="http://schemas.openxmlformats.org/officeDocument/2006/relationships/image" Target="../media/image6.png"/><Relationship Id="rId7"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4.xml"/><Relationship Id="rId6" Type="http://schemas.openxmlformats.org/officeDocument/2006/relationships/image" Target="../media/image2.png"/><Relationship Id="rId5" Type="http://schemas.openxmlformats.org/officeDocument/2006/relationships/hyperlink" Target="https://www.fws.gov/program/data-management/data-management-life-cycle#Plan" TargetMode="External"/><Relationship Id="rId4" Type="http://schemas.openxmlformats.org/officeDocument/2006/relationships/image" Target="../media/image7.sv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sv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00336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5F1D0-57F9-0CE2-794C-9CA389F06907}"/>
              </a:ext>
            </a:extLst>
          </p:cNvPr>
          <p:cNvSpPr>
            <a:spLocks noGrp="1"/>
          </p:cNvSpPr>
          <p:nvPr>
            <p:ph type="ctrTitle"/>
          </p:nvPr>
        </p:nvSpPr>
        <p:spPr>
          <a:xfrm>
            <a:off x="1524000" y="1813479"/>
            <a:ext cx="9144000" cy="2387600"/>
          </a:xfrm>
        </p:spPr>
        <p:txBody>
          <a:bodyPr>
            <a:normAutofit/>
          </a:bodyPr>
          <a:lstStyle/>
          <a:p>
            <a:r>
              <a:rPr lang="en-US" sz="7200" b="1" dirty="0">
                <a:solidFill>
                  <a:schemeClr val="bg1"/>
                </a:solidFill>
                <a:latin typeface="Avenir Next LT Pro" panose="020B0504020202020204" pitchFamily="34" charset="0"/>
              </a:rPr>
              <a:t>Practical Data Management Plans</a:t>
            </a:r>
          </a:p>
        </p:txBody>
      </p:sp>
      <p:sp>
        <p:nvSpPr>
          <p:cNvPr id="3" name="Subtitle 2">
            <a:extLst>
              <a:ext uri="{FF2B5EF4-FFF2-40B4-BE49-F238E27FC236}">
                <a16:creationId xmlns:a16="http://schemas.microsoft.com/office/drawing/2014/main" id="{93FD949B-972D-3FC3-670D-9D72E25C9964}"/>
              </a:ext>
            </a:extLst>
          </p:cNvPr>
          <p:cNvSpPr txBox="1">
            <a:spLocks/>
          </p:cNvSpPr>
          <p:nvPr/>
        </p:nvSpPr>
        <p:spPr>
          <a:xfrm>
            <a:off x="649224" y="4792586"/>
            <a:ext cx="10552176" cy="1280160"/>
          </a:xfrm>
          <a:prstGeom prst="rect">
            <a:avLst/>
          </a:prstGeom>
        </p:spPr>
        <p:txBody>
          <a:bodyPr vert="horz" lIns="91440" tIns="45720" rIns="91440" bIns="45720" rtlCol="0" anchor="b">
            <a:normAutofit/>
          </a:bodyPr>
          <a:lstStyle>
            <a:lvl1pPr marL="0" indent="0" algn="l" defTabSz="914400" rtl="0" eaLnBrk="1" latinLnBrk="0" hangingPunct="1">
              <a:lnSpc>
                <a:spcPct val="100000"/>
              </a:lnSpc>
              <a:spcBef>
                <a:spcPts val="1000"/>
              </a:spcBef>
              <a:buFont typeface="Arial" panose="020B0604020202020204" pitchFamily="34" charset="0"/>
              <a:buNone/>
              <a:defRPr sz="2800" b="1" kern="1200" spc="-20" baseline="0">
                <a:solidFill>
                  <a:srgbClr val="FFFFFF"/>
                </a:solidFill>
                <a:latin typeface="+mn-lt"/>
                <a:ea typeface="+mn-ea"/>
                <a:cs typeface="+mn-cs"/>
              </a:defRPr>
            </a:lvl1pPr>
            <a:lvl2pPr marL="457200" indent="0" algn="ctr" defTabSz="914400" rtl="0" eaLnBrk="1" latinLnBrk="0" hangingPunct="1">
              <a:lnSpc>
                <a:spcPct val="110000"/>
              </a:lnSpc>
              <a:spcBef>
                <a:spcPts val="500"/>
              </a:spcBef>
              <a:buFont typeface="Arial" panose="020B0604020202020204" pitchFamily="34" charset="0"/>
              <a:buNone/>
              <a:defRPr sz="2000" kern="1200" spc="-20" baseline="0">
                <a:solidFill>
                  <a:schemeClr val="tx1"/>
                </a:solidFill>
                <a:latin typeface="+mn-lt"/>
                <a:ea typeface="+mn-ea"/>
                <a:cs typeface="+mn-cs"/>
              </a:defRPr>
            </a:lvl2pPr>
            <a:lvl3pPr marL="914400" indent="0" algn="ctr" defTabSz="914400" rtl="0" eaLnBrk="1" latinLnBrk="0" hangingPunct="1">
              <a:lnSpc>
                <a:spcPct val="110000"/>
              </a:lnSpc>
              <a:spcBef>
                <a:spcPts val="500"/>
              </a:spcBef>
              <a:buFont typeface="Arial" panose="020B0604020202020204" pitchFamily="34" charset="0"/>
              <a:buNone/>
              <a:defRPr sz="1800" kern="1200" spc="-20" baseline="0">
                <a:solidFill>
                  <a:schemeClr val="tx1"/>
                </a:solidFill>
                <a:latin typeface="+mn-lt"/>
                <a:ea typeface="+mn-ea"/>
                <a:cs typeface="+mn-cs"/>
              </a:defRPr>
            </a:lvl3pPr>
            <a:lvl4pPr marL="1371600" indent="0" algn="ctr" defTabSz="914400" rtl="0" eaLnBrk="1" latinLnBrk="0" hangingPunct="1">
              <a:lnSpc>
                <a:spcPct val="110000"/>
              </a:lnSpc>
              <a:spcBef>
                <a:spcPts val="500"/>
              </a:spcBef>
              <a:buFont typeface="Arial" panose="020B0604020202020204" pitchFamily="34" charset="0"/>
              <a:buNone/>
              <a:defRPr sz="1600" kern="1200" spc="-20" baseline="0">
                <a:solidFill>
                  <a:schemeClr val="tx1"/>
                </a:solidFill>
                <a:latin typeface="+mn-lt"/>
                <a:ea typeface="+mn-ea"/>
                <a:cs typeface="+mn-cs"/>
              </a:defRPr>
            </a:lvl4pPr>
            <a:lvl5pPr marL="1828800" indent="0" algn="ctr" defTabSz="914400" rtl="0" eaLnBrk="1" latinLnBrk="0" hangingPunct="1">
              <a:lnSpc>
                <a:spcPct val="110000"/>
              </a:lnSpc>
              <a:spcBef>
                <a:spcPts val="500"/>
              </a:spcBef>
              <a:buFont typeface="Arial" panose="020B0604020202020204" pitchFamily="34" charset="0"/>
              <a:buNone/>
              <a:defRPr sz="1600" kern="1200" spc="-20" baseline="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sz="2000" dirty="0">
                <a:latin typeface="Avenir Next LT Pro"/>
              </a:rPr>
              <a:t>Tuesday</a:t>
            </a:r>
            <a:r>
              <a:rPr kumimoji="0" lang="en-US" sz="2000" b="1" i="0" u="none" strike="noStrike" kern="1200" cap="none" spc="-20" normalizeH="0" baseline="0" noProof="0" dirty="0">
                <a:ln>
                  <a:noFill/>
                </a:ln>
                <a:solidFill>
                  <a:srgbClr val="FFFFFF"/>
                </a:solidFill>
                <a:effectLst/>
                <a:uLnTx/>
                <a:uFillTx/>
                <a:latin typeface="Avenir Next LT Pro"/>
                <a:ea typeface="+mn-ea"/>
                <a:cs typeface="+mn-cs"/>
              </a:rPr>
              <a:t>, September 17, 2024</a:t>
            </a:r>
          </a:p>
        </p:txBody>
      </p:sp>
    </p:spTree>
    <p:extLst>
      <p:ext uri="{BB962C8B-B14F-4D97-AF65-F5344CB8AC3E}">
        <p14:creationId xmlns:p14="http://schemas.microsoft.com/office/powerpoint/2010/main" val="20080322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0786378-26DD-EA0B-3976-04F84ED77F2C}"/>
              </a:ext>
            </a:extLst>
          </p:cNvPr>
          <p:cNvSpPr>
            <a:spLocks noGrp="1"/>
          </p:cNvSpPr>
          <p:nvPr>
            <p:ph type="ctrTitle"/>
          </p:nvPr>
        </p:nvSpPr>
        <p:spPr/>
        <p:txBody>
          <a:bodyPr>
            <a:normAutofit fontScale="90000"/>
          </a:bodyPr>
          <a:lstStyle/>
          <a:p>
            <a:r>
              <a:rPr lang="en-US" b="1" dirty="0">
                <a:solidFill>
                  <a:srgbClr val="1E1753"/>
                </a:solidFill>
                <a:latin typeface="Avenir Next LT Pro" panose="020B0504020202020204" pitchFamily="34" charset="0"/>
              </a:rPr>
              <a:t>Questions, Questions, Questions…and listening</a:t>
            </a:r>
          </a:p>
        </p:txBody>
      </p:sp>
      <p:sp>
        <p:nvSpPr>
          <p:cNvPr id="8" name="Subtitle 7">
            <a:extLst>
              <a:ext uri="{FF2B5EF4-FFF2-40B4-BE49-F238E27FC236}">
                <a16:creationId xmlns:a16="http://schemas.microsoft.com/office/drawing/2014/main" id="{A6F83358-DC30-84BD-DF27-0431F54245CC}"/>
              </a:ext>
            </a:extLst>
          </p:cNvPr>
          <p:cNvSpPr>
            <a:spLocks noGrp="1"/>
          </p:cNvSpPr>
          <p:nvPr>
            <p:ph type="subTitle" idx="1"/>
          </p:nvPr>
        </p:nvSpPr>
        <p:spPr/>
        <p:txBody>
          <a:bodyPr/>
          <a:lstStyle/>
          <a:p>
            <a:endParaRPr lang="en-US" dirty="0"/>
          </a:p>
        </p:txBody>
      </p:sp>
      <p:pic>
        <p:nvPicPr>
          <p:cNvPr id="9" name="Picture 8" descr="A picture containing logo&#10;&#10;Description automatically generated">
            <a:extLst>
              <a:ext uri="{FF2B5EF4-FFF2-40B4-BE49-F238E27FC236}">
                <a16:creationId xmlns:a16="http://schemas.microsoft.com/office/drawing/2014/main" id="{6ED76381-B93C-06AF-5C38-37B1A0F524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20102" y="6082678"/>
            <a:ext cx="2351795" cy="547343"/>
          </a:xfrm>
          <a:prstGeom prst="rect">
            <a:avLst/>
          </a:prstGeom>
        </p:spPr>
      </p:pic>
      <p:sp>
        <p:nvSpPr>
          <p:cNvPr id="10" name="Date Placeholder 2">
            <a:extLst>
              <a:ext uri="{FF2B5EF4-FFF2-40B4-BE49-F238E27FC236}">
                <a16:creationId xmlns:a16="http://schemas.microsoft.com/office/drawing/2014/main" id="{9161070C-D202-4ACE-354E-9D25D1D6BB7C}"/>
              </a:ext>
            </a:extLst>
          </p:cNvPr>
          <p:cNvSpPr txBox="1">
            <a:spLocks/>
          </p:cNvSpPr>
          <p:nvPr/>
        </p:nvSpPr>
        <p:spPr>
          <a:xfrm>
            <a:off x="381000" y="6356350"/>
            <a:ext cx="2743200" cy="365125"/>
          </a:xfrm>
          <a:prstGeom prst="rect">
            <a:avLst/>
          </a:prstGeom>
        </p:spPr>
        <p:txBody>
          <a:bodyPr vert="horz" lIns="91440" tIns="45720" rIns="91440" bIns="45720" rtlCol="0" anchor="ctr">
            <a:noAutofit/>
          </a:bodyPr>
          <a:lstStyle>
            <a:defPPr>
              <a:defRPr lang="en-US"/>
            </a:defPPr>
            <a:lvl1pPr marL="0" algn="l"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52D104B6-D63E-FE41-98E2-AF7FB6EA6483}" type="datetime1">
              <a:rPr kumimoji="0" lang="en-US" sz="1200" b="0" i="0" u="none" strike="noStrike" kern="1200" cap="none" spc="0" normalizeH="0" baseline="0" noProof="0" smtClean="0">
                <a:ln>
                  <a:noFill/>
                </a:ln>
                <a:solidFill>
                  <a:srgbClr val="637183"/>
                </a:solidFill>
                <a:effectLst/>
                <a:uLnTx/>
                <a:uFillTx/>
                <a:latin typeface="Avenir Next LT Pro" panose="020B050402020202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9/12/2024</a:t>
            </a:fld>
            <a:endParaRPr kumimoji="0" lang="en-US" sz="1200" b="0" i="0" u="none" strike="noStrike" kern="1200" cap="none" spc="0" normalizeH="0" baseline="0" noProof="0" dirty="0">
              <a:ln>
                <a:noFill/>
              </a:ln>
              <a:solidFill>
                <a:srgbClr val="637183"/>
              </a:solidFill>
              <a:effectLst/>
              <a:uLnTx/>
              <a:uFillTx/>
              <a:latin typeface="Avenir Next LT Pro" panose="020B0504020202020204" pitchFamily="34" charset="0"/>
              <a:ea typeface="+mn-ea"/>
              <a:cs typeface="+mn-cs"/>
            </a:endParaRPr>
          </a:p>
        </p:txBody>
      </p:sp>
      <p:sp>
        <p:nvSpPr>
          <p:cNvPr id="11" name="Slide Number Placeholder 4">
            <a:extLst>
              <a:ext uri="{FF2B5EF4-FFF2-40B4-BE49-F238E27FC236}">
                <a16:creationId xmlns:a16="http://schemas.microsoft.com/office/drawing/2014/main" id="{FD420312-CE9B-EFD6-ACA8-DA2F153AFE5E}"/>
              </a:ext>
            </a:extLst>
          </p:cNvPr>
          <p:cNvSpPr txBox="1">
            <a:spLocks/>
          </p:cNvSpPr>
          <p:nvPr/>
        </p:nvSpPr>
        <p:spPr>
          <a:xfrm>
            <a:off x="9067800" y="6356350"/>
            <a:ext cx="2743200" cy="365125"/>
          </a:xfrm>
          <a:prstGeom prst="rect">
            <a:avLst/>
          </a:prstGeom>
        </p:spPr>
        <p:txBody>
          <a:bodyPr vert="horz" lIns="91440" tIns="45720" rIns="91440" bIns="45720" rtlCol="0" anchor="ctr">
            <a:noAutofit/>
          </a:bodyPr>
          <a:lstStyle>
            <a:defPPr>
              <a:defRPr lang="en-US"/>
            </a:defPPr>
            <a:lvl1pPr marL="0" algn="r"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94A09A9-5501-47C1-A89A-A340965A2BE2}" type="slidenum">
              <a:rPr kumimoji="0" lang="en-US" sz="1200" b="0" i="0" u="none" strike="noStrike" kern="1200" cap="none" spc="0" normalizeH="0" baseline="0" noProof="0" smtClean="0">
                <a:ln>
                  <a:noFill/>
                </a:ln>
                <a:solidFill>
                  <a:srgbClr val="637183"/>
                </a:solidFill>
                <a:effectLst/>
                <a:uLnTx/>
                <a:uFillTx/>
                <a:latin typeface="Avenir Next LT Pro" panose="020B05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srgbClr val="637183"/>
              </a:solidFill>
              <a:effectLst/>
              <a:uLnTx/>
              <a:uFillTx/>
              <a:latin typeface="Avenir Next LT Pro" panose="020B0504020202020204" pitchFamily="34" charset="0"/>
              <a:ea typeface="+mn-ea"/>
              <a:cs typeface="+mn-cs"/>
            </a:endParaRPr>
          </a:p>
        </p:txBody>
      </p:sp>
      <p:pic>
        <p:nvPicPr>
          <p:cNvPr id="12" name="Graphic 11" descr="Marker with solid fill">
            <a:extLst>
              <a:ext uri="{FF2B5EF4-FFF2-40B4-BE49-F238E27FC236}">
                <a16:creationId xmlns:a16="http://schemas.microsoft.com/office/drawing/2014/main" id="{7F6D30FC-E5EE-1A84-FED3-8845E2B113E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9842" y="5999480"/>
            <a:ext cx="512033" cy="459251"/>
          </a:xfrm>
          <a:prstGeom prst="rect">
            <a:avLst/>
          </a:prstGeom>
        </p:spPr>
      </p:pic>
    </p:spTree>
    <p:extLst>
      <p:ext uri="{BB962C8B-B14F-4D97-AF65-F5344CB8AC3E}">
        <p14:creationId xmlns:p14="http://schemas.microsoft.com/office/powerpoint/2010/main" val="2170834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AEC9D-3D6A-8AA1-4540-512D3CDA2336}"/>
              </a:ext>
            </a:extLst>
          </p:cNvPr>
          <p:cNvSpPr>
            <a:spLocks noGrp="1"/>
          </p:cNvSpPr>
          <p:nvPr>
            <p:ph type="title"/>
          </p:nvPr>
        </p:nvSpPr>
        <p:spPr/>
        <p:txBody>
          <a:bodyPr/>
          <a:lstStyle/>
          <a:p>
            <a:r>
              <a:rPr lang="en-US" sz="4000" b="1" i="0" dirty="0">
                <a:solidFill>
                  <a:srgbClr val="1E1753"/>
                </a:solidFill>
                <a:effectLst/>
                <a:latin typeface="Avenir Next LT Pro" panose="020B0504020202020204" pitchFamily="34" charset="0"/>
              </a:rPr>
              <a:t>Successful data management plans address:</a:t>
            </a:r>
            <a:endParaRPr lang="en-US" b="1" dirty="0">
              <a:solidFill>
                <a:srgbClr val="1E1753"/>
              </a:solidFill>
              <a:latin typeface="Avenir Next LT Pro" panose="020B0504020202020204" pitchFamily="34" charset="0"/>
            </a:endParaRPr>
          </a:p>
        </p:txBody>
      </p:sp>
      <p:sp>
        <p:nvSpPr>
          <p:cNvPr id="3" name="Content Placeholder 2">
            <a:extLst>
              <a:ext uri="{FF2B5EF4-FFF2-40B4-BE49-F238E27FC236}">
                <a16:creationId xmlns:a16="http://schemas.microsoft.com/office/drawing/2014/main" id="{58E221E1-4D20-D91A-52F7-D79EA1EAE814}"/>
              </a:ext>
            </a:extLst>
          </p:cNvPr>
          <p:cNvSpPr>
            <a:spLocks noGrp="1"/>
          </p:cNvSpPr>
          <p:nvPr>
            <p:ph idx="1"/>
          </p:nvPr>
        </p:nvSpPr>
        <p:spPr/>
        <p:txBody>
          <a:bodyPr>
            <a:normAutofit/>
          </a:bodyPr>
          <a:lstStyle/>
          <a:p>
            <a:pPr>
              <a:buFont typeface="Courier New" panose="02070309020205020404" pitchFamily="49" charset="0"/>
              <a:buChar char="o"/>
            </a:pPr>
            <a:r>
              <a:rPr lang="en-US" sz="2800" b="0" i="0" dirty="0">
                <a:solidFill>
                  <a:srgbClr val="4A4A4A"/>
                </a:solidFill>
                <a:effectLst/>
                <a:latin typeface="Avenir Next LT Pro" panose="020B0504020202020204" pitchFamily="34" charset="0"/>
              </a:rPr>
              <a:t>D</a:t>
            </a:r>
            <a:r>
              <a:rPr lang="en-US" sz="2800" b="0" i="0" dirty="0">
                <a:solidFill>
                  <a:srgbClr val="1E1753"/>
                </a:solidFill>
                <a:effectLst/>
                <a:latin typeface="Avenir Next LT Pro" panose="020B0504020202020204" pitchFamily="34" charset="0"/>
              </a:rPr>
              <a:t>ata Description, Formats, Metadata</a:t>
            </a:r>
          </a:p>
          <a:p>
            <a:pPr>
              <a:buFont typeface="Courier New" panose="02070309020205020404" pitchFamily="49" charset="0"/>
              <a:buChar char="o"/>
            </a:pPr>
            <a:r>
              <a:rPr lang="en-US" sz="2800" b="0" i="0" dirty="0">
                <a:solidFill>
                  <a:srgbClr val="1E1753"/>
                </a:solidFill>
                <a:effectLst/>
                <a:latin typeface="Avenir Next LT Pro" panose="020B0504020202020204" pitchFamily="34" charset="0"/>
              </a:rPr>
              <a:t>Collection Methods and Acquisition Sources</a:t>
            </a:r>
          </a:p>
          <a:p>
            <a:pPr>
              <a:buFont typeface="Courier New" panose="02070309020205020404" pitchFamily="49" charset="0"/>
              <a:buChar char="o"/>
            </a:pPr>
            <a:r>
              <a:rPr lang="en-US" sz="2800" b="0" i="0" dirty="0">
                <a:solidFill>
                  <a:srgbClr val="1E1753"/>
                </a:solidFill>
                <a:effectLst/>
                <a:latin typeface="Avenir Next LT Pro" panose="020B0504020202020204" pitchFamily="34" charset="0"/>
              </a:rPr>
              <a:t>Quality Assurance and Quality Control</a:t>
            </a:r>
          </a:p>
          <a:p>
            <a:pPr>
              <a:buFont typeface="Courier New" panose="02070309020205020404" pitchFamily="49" charset="0"/>
              <a:buChar char="o"/>
            </a:pPr>
            <a:r>
              <a:rPr lang="en-US" sz="2800" b="0" i="0" dirty="0">
                <a:solidFill>
                  <a:srgbClr val="1E1753"/>
                </a:solidFill>
                <a:effectLst/>
                <a:latin typeface="Avenir Next LT Pro" panose="020B0504020202020204" pitchFamily="34" charset="0"/>
              </a:rPr>
              <a:t>Data Processing, Analysis and Data History</a:t>
            </a:r>
          </a:p>
          <a:p>
            <a:pPr>
              <a:buFont typeface="Courier New" panose="02070309020205020404" pitchFamily="49" charset="0"/>
              <a:buChar char="o"/>
            </a:pPr>
            <a:r>
              <a:rPr lang="en-US" sz="2800" b="0" i="0" dirty="0">
                <a:solidFill>
                  <a:srgbClr val="1E1753"/>
                </a:solidFill>
                <a:effectLst/>
                <a:latin typeface="Avenir Next LT Pro" panose="020B0504020202020204" pitchFamily="34" charset="0"/>
              </a:rPr>
              <a:t>Access and  Sharing </a:t>
            </a:r>
          </a:p>
          <a:p>
            <a:pPr>
              <a:buFont typeface="Courier New" panose="02070309020205020404" pitchFamily="49" charset="0"/>
              <a:buChar char="o"/>
            </a:pPr>
            <a:r>
              <a:rPr lang="en-US" dirty="0">
                <a:solidFill>
                  <a:srgbClr val="1E1753"/>
                </a:solidFill>
                <a:latin typeface="Avenir Next LT Pro" panose="020B0504020202020204" pitchFamily="34" charset="0"/>
              </a:rPr>
              <a:t>Storage, </a:t>
            </a:r>
            <a:r>
              <a:rPr lang="en-US" sz="2800" b="0" i="0" dirty="0">
                <a:solidFill>
                  <a:srgbClr val="1E1753"/>
                </a:solidFill>
                <a:effectLst/>
                <a:latin typeface="Avenir Next LT Pro" panose="020B0504020202020204" pitchFamily="34" charset="0"/>
              </a:rPr>
              <a:t>Backup and Security</a:t>
            </a:r>
          </a:p>
          <a:p>
            <a:pPr>
              <a:buFont typeface="Courier New" panose="02070309020205020404" pitchFamily="49" charset="0"/>
              <a:buChar char="o"/>
            </a:pPr>
            <a:r>
              <a:rPr lang="en-US" sz="2800" b="0" i="0" dirty="0">
                <a:solidFill>
                  <a:srgbClr val="1E1753"/>
                </a:solidFill>
                <a:effectLst/>
                <a:latin typeface="Avenir Next LT Pro" panose="020B0504020202020204" pitchFamily="34" charset="0"/>
              </a:rPr>
              <a:t>Archive</a:t>
            </a:r>
            <a:endParaRPr lang="en-US" dirty="0">
              <a:solidFill>
                <a:srgbClr val="1E1753"/>
              </a:solidFill>
              <a:latin typeface="Avenir Next LT Pro" panose="020B0504020202020204" pitchFamily="34" charset="0"/>
            </a:endParaRPr>
          </a:p>
        </p:txBody>
      </p:sp>
      <p:pic>
        <p:nvPicPr>
          <p:cNvPr id="4" name="Picture 3" descr="A picture containing logo&#10;&#10;Description automatically generated">
            <a:extLst>
              <a:ext uri="{FF2B5EF4-FFF2-40B4-BE49-F238E27FC236}">
                <a16:creationId xmlns:a16="http://schemas.microsoft.com/office/drawing/2014/main" id="{2FD258AA-B6C3-E954-42FB-2A50F68AB5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20102" y="6082678"/>
            <a:ext cx="2351795" cy="547343"/>
          </a:xfrm>
          <a:prstGeom prst="rect">
            <a:avLst/>
          </a:prstGeom>
        </p:spPr>
      </p:pic>
      <p:sp>
        <p:nvSpPr>
          <p:cNvPr id="5" name="Date Placeholder 2">
            <a:extLst>
              <a:ext uri="{FF2B5EF4-FFF2-40B4-BE49-F238E27FC236}">
                <a16:creationId xmlns:a16="http://schemas.microsoft.com/office/drawing/2014/main" id="{42D030EE-912D-7472-1E13-F7A924B7B378}"/>
              </a:ext>
            </a:extLst>
          </p:cNvPr>
          <p:cNvSpPr txBox="1">
            <a:spLocks/>
          </p:cNvSpPr>
          <p:nvPr/>
        </p:nvSpPr>
        <p:spPr>
          <a:xfrm>
            <a:off x="381000" y="6356350"/>
            <a:ext cx="2743200" cy="365125"/>
          </a:xfrm>
          <a:prstGeom prst="rect">
            <a:avLst/>
          </a:prstGeom>
        </p:spPr>
        <p:txBody>
          <a:bodyPr vert="horz" lIns="91440" tIns="45720" rIns="91440" bIns="45720" rtlCol="0" anchor="ctr">
            <a:noAutofit/>
          </a:bodyPr>
          <a:lstStyle>
            <a:defPPr>
              <a:defRPr lang="en-US"/>
            </a:defPPr>
            <a:lvl1pPr marL="0" algn="l"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52D104B6-D63E-FE41-98E2-AF7FB6EA6483}" type="datetime1">
              <a:rPr kumimoji="0" lang="en-US" sz="1200" b="0" i="0" u="none" strike="noStrike" kern="1200" cap="none" spc="0" normalizeH="0" baseline="0" noProof="0" smtClean="0">
                <a:ln>
                  <a:noFill/>
                </a:ln>
                <a:solidFill>
                  <a:srgbClr val="637183"/>
                </a:solidFill>
                <a:effectLst/>
                <a:uLnTx/>
                <a:uFillTx/>
                <a:latin typeface="Avenir Next LT Pro" panose="020B050402020202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9/12/2024</a:t>
            </a:fld>
            <a:endParaRPr kumimoji="0" lang="en-US" sz="1200" b="0" i="0" u="none" strike="noStrike" kern="1200" cap="none" spc="0" normalizeH="0" baseline="0" noProof="0" dirty="0">
              <a:ln>
                <a:noFill/>
              </a:ln>
              <a:solidFill>
                <a:srgbClr val="637183"/>
              </a:solidFill>
              <a:effectLst/>
              <a:uLnTx/>
              <a:uFillTx/>
              <a:latin typeface="Avenir Next LT Pro" panose="020B0504020202020204" pitchFamily="34" charset="0"/>
              <a:ea typeface="+mn-ea"/>
              <a:cs typeface="+mn-cs"/>
            </a:endParaRPr>
          </a:p>
        </p:txBody>
      </p:sp>
      <p:sp>
        <p:nvSpPr>
          <p:cNvPr id="6" name="Slide Number Placeholder 4">
            <a:extLst>
              <a:ext uri="{FF2B5EF4-FFF2-40B4-BE49-F238E27FC236}">
                <a16:creationId xmlns:a16="http://schemas.microsoft.com/office/drawing/2014/main" id="{A735B712-E61F-5E22-D88F-684DC5AD543A}"/>
              </a:ext>
            </a:extLst>
          </p:cNvPr>
          <p:cNvSpPr txBox="1">
            <a:spLocks/>
          </p:cNvSpPr>
          <p:nvPr/>
        </p:nvSpPr>
        <p:spPr>
          <a:xfrm>
            <a:off x="9067800" y="6356350"/>
            <a:ext cx="2743200" cy="365125"/>
          </a:xfrm>
          <a:prstGeom prst="rect">
            <a:avLst/>
          </a:prstGeom>
        </p:spPr>
        <p:txBody>
          <a:bodyPr vert="horz" lIns="91440" tIns="45720" rIns="91440" bIns="45720" rtlCol="0" anchor="ctr">
            <a:noAutofit/>
          </a:bodyPr>
          <a:lstStyle>
            <a:defPPr>
              <a:defRPr lang="en-US"/>
            </a:defPPr>
            <a:lvl1pPr marL="0" algn="r"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94A09A9-5501-47C1-A89A-A340965A2BE2}" type="slidenum">
              <a:rPr kumimoji="0" lang="en-US" sz="1200" b="0" i="0" u="none" strike="noStrike" kern="1200" cap="none" spc="0" normalizeH="0" baseline="0" noProof="0" smtClean="0">
                <a:ln>
                  <a:noFill/>
                </a:ln>
                <a:solidFill>
                  <a:srgbClr val="637183"/>
                </a:solidFill>
                <a:effectLst/>
                <a:uLnTx/>
                <a:uFillTx/>
                <a:latin typeface="Avenir Next LT Pro" panose="020B05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srgbClr val="637183"/>
              </a:solidFill>
              <a:effectLst/>
              <a:uLnTx/>
              <a:uFillTx/>
              <a:latin typeface="Avenir Next LT Pro" panose="020B0504020202020204" pitchFamily="34" charset="0"/>
              <a:ea typeface="+mn-ea"/>
              <a:cs typeface="+mn-cs"/>
            </a:endParaRPr>
          </a:p>
        </p:txBody>
      </p:sp>
      <p:pic>
        <p:nvPicPr>
          <p:cNvPr id="7" name="Graphic 6" descr="Marker with solid fill">
            <a:extLst>
              <a:ext uri="{FF2B5EF4-FFF2-40B4-BE49-F238E27FC236}">
                <a16:creationId xmlns:a16="http://schemas.microsoft.com/office/drawing/2014/main" id="{A3EEF694-A08A-5708-ED49-491BF979C6A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9842" y="5999480"/>
            <a:ext cx="512033" cy="459251"/>
          </a:xfrm>
          <a:prstGeom prst="rect">
            <a:avLst/>
          </a:prstGeom>
        </p:spPr>
      </p:pic>
    </p:spTree>
    <p:extLst>
      <p:ext uri="{BB962C8B-B14F-4D97-AF65-F5344CB8AC3E}">
        <p14:creationId xmlns:p14="http://schemas.microsoft.com/office/powerpoint/2010/main" val="14658580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31057D-3AA1-511D-F9D3-145026BFF545}"/>
              </a:ext>
            </a:extLst>
          </p:cNvPr>
          <p:cNvSpPr>
            <a:spLocks noGrp="1"/>
          </p:cNvSpPr>
          <p:nvPr>
            <p:ph type="title"/>
          </p:nvPr>
        </p:nvSpPr>
        <p:spPr/>
        <p:txBody>
          <a:bodyPr/>
          <a:lstStyle/>
          <a:p>
            <a:r>
              <a:rPr lang="en-US" b="1" dirty="0">
                <a:solidFill>
                  <a:srgbClr val="003366"/>
                </a:solidFill>
                <a:latin typeface="Avenir Next LT Pro" panose="020B0504020202020204" pitchFamily="34" charset="0"/>
              </a:rPr>
              <a:t>Starting the DMP...Don’t Panic</a:t>
            </a:r>
          </a:p>
        </p:txBody>
      </p:sp>
      <p:sp>
        <p:nvSpPr>
          <p:cNvPr id="3" name="Content Placeholder 2">
            <a:extLst>
              <a:ext uri="{FF2B5EF4-FFF2-40B4-BE49-F238E27FC236}">
                <a16:creationId xmlns:a16="http://schemas.microsoft.com/office/drawing/2014/main" id="{10981277-EA06-D92E-6813-8C06ABBBA9C7}"/>
              </a:ext>
            </a:extLst>
          </p:cNvPr>
          <p:cNvSpPr>
            <a:spLocks noGrp="1"/>
          </p:cNvSpPr>
          <p:nvPr>
            <p:ph idx="1"/>
          </p:nvPr>
        </p:nvSpPr>
        <p:spPr>
          <a:xfrm>
            <a:off x="326571" y="1687287"/>
            <a:ext cx="8763641" cy="4489676"/>
          </a:xfrm>
        </p:spPr>
        <p:txBody>
          <a:bodyPr>
            <a:normAutofit fontScale="85000" lnSpcReduction="20000"/>
          </a:bodyPr>
          <a:lstStyle/>
          <a:p>
            <a:pPr>
              <a:buFont typeface="Courier New" panose="02070309020205020404" pitchFamily="49" charset="0"/>
              <a:buChar char="o"/>
            </a:pPr>
            <a:r>
              <a:rPr lang="en-US" dirty="0">
                <a:solidFill>
                  <a:srgbClr val="003366"/>
                </a:solidFill>
                <a:latin typeface="Avenir Next LT Pro" panose="020B0504020202020204" pitchFamily="34" charset="0"/>
              </a:rPr>
              <a:t>You are essentially asking “WHO, WHAT, WHEN, WHERE, HOW” about each data set that you need</a:t>
            </a:r>
          </a:p>
          <a:p>
            <a:pPr>
              <a:buFont typeface="Courier New" panose="02070309020205020404" pitchFamily="49" charset="0"/>
              <a:buChar char="o"/>
            </a:pPr>
            <a:endParaRPr lang="en-US" dirty="0">
              <a:solidFill>
                <a:srgbClr val="003366"/>
              </a:solidFill>
              <a:latin typeface="Avenir Next LT Pro" panose="020B0504020202020204" pitchFamily="34" charset="0"/>
            </a:endParaRPr>
          </a:p>
          <a:p>
            <a:pPr>
              <a:buFont typeface="Courier New" panose="02070309020205020404" pitchFamily="49" charset="0"/>
              <a:buChar char="o"/>
            </a:pPr>
            <a:r>
              <a:rPr lang="en-US" dirty="0">
                <a:solidFill>
                  <a:srgbClr val="003366"/>
                </a:solidFill>
                <a:latin typeface="Avenir Next LT Pro" panose="020B0504020202020204" pitchFamily="34" charset="0"/>
              </a:rPr>
              <a:t>Use the categories from the previous slides and get answers for each of them from your data lifecycle team members ( The WHO)</a:t>
            </a:r>
          </a:p>
          <a:p>
            <a:pPr>
              <a:buFont typeface="Courier New" panose="02070309020205020404" pitchFamily="49" charset="0"/>
              <a:buChar char="o"/>
            </a:pPr>
            <a:endParaRPr lang="en-US" dirty="0">
              <a:solidFill>
                <a:srgbClr val="003366"/>
              </a:solidFill>
              <a:latin typeface="Avenir Next LT Pro" panose="020B0504020202020204" pitchFamily="34" charset="0"/>
            </a:endParaRPr>
          </a:p>
          <a:p>
            <a:pPr>
              <a:buFont typeface="Courier New" panose="02070309020205020404" pitchFamily="49" charset="0"/>
              <a:buChar char="o"/>
            </a:pPr>
            <a:r>
              <a:rPr lang="en-US" dirty="0">
                <a:solidFill>
                  <a:srgbClr val="003366"/>
                </a:solidFill>
                <a:latin typeface="Avenir Next LT Pro" panose="020B0504020202020204" pitchFamily="34" charset="0"/>
              </a:rPr>
              <a:t>There are many good DMP template examples</a:t>
            </a:r>
          </a:p>
          <a:p>
            <a:pPr marL="0" indent="0">
              <a:buNone/>
            </a:pPr>
            <a:r>
              <a:rPr lang="en-US" dirty="0">
                <a:solidFill>
                  <a:srgbClr val="003366"/>
                </a:solidFill>
                <a:latin typeface="Avenir Next LT Pro" panose="020B0504020202020204" pitchFamily="34" charset="0"/>
              </a:rPr>
              <a:t>....but if its difficult to begin, don’t get stuck on the format</a:t>
            </a:r>
          </a:p>
          <a:p>
            <a:pPr marL="0" indent="0">
              <a:buNone/>
            </a:pPr>
            <a:endParaRPr lang="en-US" dirty="0">
              <a:solidFill>
                <a:srgbClr val="003366"/>
              </a:solidFill>
              <a:latin typeface="Avenir Next LT Pro" panose="020B0504020202020204" pitchFamily="34" charset="0"/>
            </a:endParaRPr>
          </a:p>
          <a:p>
            <a:pPr>
              <a:buFont typeface="Courier New" panose="02070309020205020404" pitchFamily="49" charset="0"/>
              <a:buChar char="o"/>
            </a:pPr>
            <a:r>
              <a:rPr lang="en-US" dirty="0">
                <a:solidFill>
                  <a:srgbClr val="00B0F0"/>
                </a:solidFill>
                <a:latin typeface="Avenir Next LT Pro" panose="020B0504020202020204" pitchFamily="34" charset="0"/>
              </a:rPr>
              <a:t>Through this presentation we are going to do an exercise asking questions and using the data lifecycle.  Any Volunteers?</a:t>
            </a:r>
          </a:p>
          <a:p>
            <a:endParaRPr lang="en-US" dirty="0"/>
          </a:p>
        </p:txBody>
      </p:sp>
      <p:pic>
        <p:nvPicPr>
          <p:cNvPr id="4" name="Picture 3" descr="A picture containing logo&#10;&#10;Description automatically generated">
            <a:extLst>
              <a:ext uri="{FF2B5EF4-FFF2-40B4-BE49-F238E27FC236}">
                <a16:creationId xmlns:a16="http://schemas.microsoft.com/office/drawing/2014/main" id="{2E68CFDD-DBA3-6D88-9D35-40229029B7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20102" y="6082678"/>
            <a:ext cx="2351795" cy="547343"/>
          </a:xfrm>
          <a:prstGeom prst="rect">
            <a:avLst/>
          </a:prstGeom>
        </p:spPr>
      </p:pic>
      <p:sp>
        <p:nvSpPr>
          <p:cNvPr id="5" name="Date Placeholder 2">
            <a:extLst>
              <a:ext uri="{FF2B5EF4-FFF2-40B4-BE49-F238E27FC236}">
                <a16:creationId xmlns:a16="http://schemas.microsoft.com/office/drawing/2014/main" id="{4C640E96-88CA-2792-445E-E3310707E173}"/>
              </a:ext>
            </a:extLst>
          </p:cNvPr>
          <p:cNvSpPr txBox="1">
            <a:spLocks/>
          </p:cNvSpPr>
          <p:nvPr/>
        </p:nvSpPr>
        <p:spPr>
          <a:xfrm>
            <a:off x="381000" y="6356350"/>
            <a:ext cx="2743200" cy="365125"/>
          </a:xfrm>
          <a:prstGeom prst="rect">
            <a:avLst/>
          </a:prstGeom>
        </p:spPr>
        <p:txBody>
          <a:bodyPr vert="horz" lIns="91440" tIns="45720" rIns="91440" bIns="45720" rtlCol="0" anchor="ctr">
            <a:noAutofit/>
          </a:bodyPr>
          <a:lstStyle>
            <a:defPPr>
              <a:defRPr lang="en-US"/>
            </a:defPPr>
            <a:lvl1pPr marL="0" algn="l"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52D104B6-D63E-FE41-98E2-AF7FB6EA6483}" type="datetime1">
              <a:rPr kumimoji="0" lang="en-US" sz="1200" b="0" i="0" u="none" strike="noStrike" kern="1200" cap="none" spc="0" normalizeH="0" baseline="0" noProof="0" smtClean="0">
                <a:ln>
                  <a:noFill/>
                </a:ln>
                <a:solidFill>
                  <a:srgbClr val="637183"/>
                </a:solidFill>
                <a:effectLst/>
                <a:uLnTx/>
                <a:uFillTx/>
                <a:latin typeface="Avenir Next LT Pro" panose="020B050402020202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9/12/2024</a:t>
            </a:fld>
            <a:endParaRPr kumimoji="0" lang="en-US" sz="1200" b="0" i="0" u="none" strike="noStrike" kern="1200" cap="none" spc="0" normalizeH="0" baseline="0" noProof="0" dirty="0">
              <a:ln>
                <a:noFill/>
              </a:ln>
              <a:solidFill>
                <a:srgbClr val="637183"/>
              </a:solidFill>
              <a:effectLst/>
              <a:uLnTx/>
              <a:uFillTx/>
              <a:latin typeface="Avenir Next LT Pro" panose="020B0504020202020204" pitchFamily="34" charset="0"/>
              <a:ea typeface="+mn-ea"/>
              <a:cs typeface="+mn-cs"/>
            </a:endParaRPr>
          </a:p>
        </p:txBody>
      </p:sp>
      <p:sp>
        <p:nvSpPr>
          <p:cNvPr id="6" name="Slide Number Placeholder 4">
            <a:extLst>
              <a:ext uri="{FF2B5EF4-FFF2-40B4-BE49-F238E27FC236}">
                <a16:creationId xmlns:a16="http://schemas.microsoft.com/office/drawing/2014/main" id="{EA7E9D25-4BCC-73B5-CDED-E11D723AEAF7}"/>
              </a:ext>
            </a:extLst>
          </p:cNvPr>
          <p:cNvSpPr txBox="1">
            <a:spLocks/>
          </p:cNvSpPr>
          <p:nvPr/>
        </p:nvSpPr>
        <p:spPr>
          <a:xfrm>
            <a:off x="9067800" y="6356350"/>
            <a:ext cx="2743200" cy="365125"/>
          </a:xfrm>
          <a:prstGeom prst="rect">
            <a:avLst/>
          </a:prstGeom>
        </p:spPr>
        <p:txBody>
          <a:bodyPr vert="horz" lIns="91440" tIns="45720" rIns="91440" bIns="45720" rtlCol="0" anchor="ctr">
            <a:noAutofit/>
          </a:bodyPr>
          <a:lstStyle>
            <a:defPPr>
              <a:defRPr lang="en-US"/>
            </a:defPPr>
            <a:lvl1pPr marL="0" algn="r"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94A09A9-5501-47C1-A89A-A340965A2BE2}" type="slidenum">
              <a:rPr kumimoji="0" lang="en-US" sz="1200" b="0" i="0" u="none" strike="noStrike" kern="1200" cap="none" spc="0" normalizeH="0" baseline="0" noProof="0" smtClean="0">
                <a:ln>
                  <a:noFill/>
                </a:ln>
                <a:solidFill>
                  <a:srgbClr val="637183"/>
                </a:solidFill>
                <a:effectLst/>
                <a:uLnTx/>
                <a:uFillTx/>
                <a:latin typeface="Avenir Next LT Pro" panose="020B05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srgbClr val="637183"/>
              </a:solidFill>
              <a:effectLst/>
              <a:uLnTx/>
              <a:uFillTx/>
              <a:latin typeface="Avenir Next LT Pro" panose="020B0504020202020204" pitchFamily="34" charset="0"/>
              <a:ea typeface="+mn-ea"/>
              <a:cs typeface="+mn-cs"/>
            </a:endParaRPr>
          </a:p>
        </p:txBody>
      </p:sp>
      <p:pic>
        <p:nvPicPr>
          <p:cNvPr id="7" name="Graphic 6" descr="Marker with solid fill">
            <a:extLst>
              <a:ext uri="{FF2B5EF4-FFF2-40B4-BE49-F238E27FC236}">
                <a16:creationId xmlns:a16="http://schemas.microsoft.com/office/drawing/2014/main" id="{A78AF3A8-A192-C0D8-F385-EFDF15DAB92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9842" y="5999480"/>
            <a:ext cx="512033" cy="459251"/>
          </a:xfrm>
          <a:prstGeom prst="rect">
            <a:avLst/>
          </a:prstGeom>
        </p:spPr>
      </p:pic>
    </p:spTree>
    <p:extLst>
      <p:ext uri="{BB962C8B-B14F-4D97-AF65-F5344CB8AC3E}">
        <p14:creationId xmlns:p14="http://schemas.microsoft.com/office/powerpoint/2010/main" val="29470128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123F8-85FD-A896-A4A9-CDA93CCC92F7}"/>
              </a:ext>
            </a:extLst>
          </p:cNvPr>
          <p:cNvSpPr>
            <a:spLocks noGrp="1"/>
          </p:cNvSpPr>
          <p:nvPr>
            <p:ph type="title"/>
          </p:nvPr>
        </p:nvSpPr>
        <p:spPr>
          <a:xfrm>
            <a:off x="332014" y="542407"/>
            <a:ext cx="11527972" cy="636361"/>
          </a:xfrm>
        </p:spPr>
        <p:txBody>
          <a:bodyPr>
            <a:normAutofit fontScale="90000"/>
          </a:bodyPr>
          <a:lstStyle/>
          <a:p>
            <a:r>
              <a:rPr lang="en-US" b="1" dirty="0">
                <a:solidFill>
                  <a:srgbClr val="003366"/>
                </a:solidFill>
                <a:latin typeface="Avenir Next LT Pro" panose="020B0504020202020204" pitchFamily="34" charset="0"/>
              </a:rPr>
              <a:t>Data Management Plan: Data Descriptions, Format and Metadata</a:t>
            </a:r>
            <a:br>
              <a:rPr lang="en-US" dirty="0"/>
            </a:br>
            <a:endParaRPr lang="en-US" dirty="0"/>
          </a:p>
        </p:txBody>
      </p:sp>
      <p:sp>
        <p:nvSpPr>
          <p:cNvPr id="3" name="Content Placeholder 2">
            <a:extLst>
              <a:ext uri="{FF2B5EF4-FFF2-40B4-BE49-F238E27FC236}">
                <a16:creationId xmlns:a16="http://schemas.microsoft.com/office/drawing/2014/main" id="{5C55027E-52F0-F7A8-64C4-93176392E136}"/>
              </a:ext>
            </a:extLst>
          </p:cNvPr>
          <p:cNvSpPr>
            <a:spLocks noGrp="1"/>
          </p:cNvSpPr>
          <p:nvPr>
            <p:ph idx="1"/>
          </p:nvPr>
        </p:nvSpPr>
        <p:spPr>
          <a:xfrm>
            <a:off x="634915" y="1748118"/>
            <a:ext cx="8724238" cy="4744757"/>
          </a:xfrm>
        </p:spPr>
        <p:txBody>
          <a:bodyPr numCol="1">
            <a:normAutofit/>
          </a:bodyPr>
          <a:lstStyle/>
          <a:p>
            <a:pPr marL="0" indent="0">
              <a:lnSpc>
                <a:spcPct val="110000"/>
              </a:lnSpc>
              <a:spcBef>
                <a:spcPts val="0"/>
              </a:spcBef>
              <a:spcAft>
                <a:spcPts val="600"/>
              </a:spcAft>
              <a:buNone/>
            </a:pPr>
            <a:r>
              <a:rPr lang="en-US" sz="1800" i="1" dirty="0">
                <a:solidFill>
                  <a:srgbClr val="003366"/>
                </a:solidFill>
                <a:effectLst/>
                <a:latin typeface="Avenir Next LT Pro" panose="020B0504020202020204" pitchFamily="34" charset="0"/>
                <a:ea typeface="Times New Roman" panose="02020603050405020304" pitchFamily="18" charset="0"/>
              </a:rPr>
              <a:t>Understanding what you are collecting is the backbone of a data management plan. The type of data dictates what solutions the data management plan will cover. Questions you’ll need to ask include</a:t>
            </a:r>
            <a:r>
              <a:rPr lang="en-US" sz="1800" dirty="0">
                <a:solidFill>
                  <a:srgbClr val="003366"/>
                </a:solidFill>
                <a:effectLst/>
                <a:latin typeface="Avenir Next LT Pro" panose="020B0504020202020204" pitchFamily="34" charset="0"/>
                <a:ea typeface="Times New Roman" panose="02020603050405020304" pitchFamily="18" charset="0"/>
              </a:rPr>
              <a:t>:</a:t>
            </a:r>
            <a:endParaRPr lang="en-US" sz="1800" dirty="0">
              <a:solidFill>
                <a:srgbClr val="003366"/>
              </a:solidFill>
              <a:latin typeface="Avenir Next LT Pro" panose="020B0504020202020204" pitchFamily="34" charset="0"/>
              <a:ea typeface="Calibri" panose="020F0502020204030204" pitchFamily="34" charset="0"/>
            </a:endParaRPr>
          </a:p>
          <a:p>
            <a:pPr marL="0" indent="0">
              <a:lnSpc>
                <a:spcPct val="110000"/>
              </a:lnSpc>
              <a:spcBef>
                <a:spcPts val="0"/>
              </a:spcBef>
              <a:spcAft>
                <a:spcPts val="600"/>
              </a:spcAft>
              <a:buNone/>
            </a:pPr>
            <a:endParaRPr lang="en-US" sz="800" dirty="0">
              <a:solidFill>
                <a:srgbClr val="003366"/>
              </a:solidFill>
              <a:effectLst/>
              <a:latin typeface="Avenir Next LT Pro" panose="020B0504020202020204" pitchFamily="34" charset="0"/>
            </a:endParaRPr>
          </a:p>
          <a:p>
            <a:pPr marL="742950" marR="0" lvl="1" indent="-285750" fontAlgn="base">
              <a:spcBef>
                <a:spcPts val="0"/>
              </a:spcBef>
              <a:spcAft>
                <a:spcPts val="0"/>
              </a:spcAft>
              <a:buSzPct val="100000"/>
              <a:buFont typeface="Courier New" panose="02070309020205020404" pitchFamily="49" charset="0"/>
              <a:buChar char="o"/>
              <a:tabLst>
                <a:tab pos="914400" algn="l"/>
              </a:tabLst>
            </a:pPr>
            <a:r>
              <a:rPr lang="en-US" sz="2000" dirty="0">
                <a:solidFill>
                  <a:srgbClr val="003366"/>
                </a:solidFill>
                <a:effectLst/>
                <a:latin typeface="Avenir Next LT Pro" panose="020B0504020202020204" pitchFamily="34" charset="0"/>
                <a:ea typeface="Times New Roman" panose="02020603050405020304" pitchFamily="18" charset="0"/>
                <a:cs typeface="Times New Roman" panose="02020603050405020304" pitchFamily="18" charset="0"/>
              </a:rPr>
              <a:t>What data do we need to collect to support our project ?</a:t>
            </a:r>
          </a:p>
          <a:p>
            <a:pPr marL="742950" marR="0" lvl="1" indent="-285750" fontAlgn="base">
              <a:spcBef>
                <a:spcPts val="0"/>
              </a:spcBef>
              <a:spcAft>
                <a:spcPts val="0"/>
              </a:spcAft>
              <a:buSzPct val="100000"/>
              <a:buFont typeface="Courier New" panose="02070309020205020404" pitchFamily="49" charset="0"/>
              <a:buChar char="o"/>
              <a:tabLst>
                <a:tab pos="914400" algn="l"/>
              </a:tabLst>
            </a:pPr>
            <a:r>
              <a:rPr lang="en-US" sz="2000" dirty="0">
                <a:solidFill>
                  <a:srgbClr val="003366"/>
                </a:solidFill>
                <a:effectLst/>
                <a:latin typeface="Avenir Next LT Pro" panose="020B0504020202020204" pitchFamily="34" charset="0"/>
                <a:ea typeface="Times New Roman" panose="02020603050405020304" pitchFamily="18" charset="0"/>
                <a:cs typeface="Times New Roman" panose="02020603050405020304" pitchFamily="18" charset="0"/>
              </a:rPr>
              <a:t>Does the data we need to collect include structured data, spatial data, unstructured data, or data collected outside of our organization? </a:t>
            </a:r>
            <a:endParaRPr lang="en-US" sz="2000" dirty="0">
              <a:solidFill>
                <a:srgbClr val="003366"/>
              </a:solidFill>
              <a:effectLst/>
              <a:latin typeface="Avenir Next LT Pro" panose="020B0504020202020204" pitchFamily="34" charset="0"/>
              <a:ea typeface="Calibri" panose="020F0502020204030204" pitchFamily="34" charset="0"/>
              <a:cs typeface="Times New Roman" panose="02020603050405020304" pitchFamily="18" charset="0"/>
            </a:endParaRPr>
          </a:p>
          <a:p>
            <a:pPr marL="742950" marR="0" lvl="1" indent="-285750" fontAlgn="base">
              <a:spcBef>
                <a:spcPts val="0"/>
              </a:spcBef>
              <a:spcAft>
                <a:spcPts val="0"/>
              </a:spcAft>
              <a:buSzPct val="100000"/>
              <a:buFont typeface="Courier New" panose="02070309020205020404" pitchFamily="49" charset="0"/>
              <a:buChar char="o"/>
              <a:tabLst>
                <a:tab pos="914400" algn="l"/>
              </a:tabLst>
            </a:pPr>
            <a:r>
              <a:rPr lang="en-US" sz="2000" dirty="0">
                <a:solidFill>
                  <a:srgbClr val="003366"/>
                </a:solidFill>
                <a:effectLst/>
                <a:latin typeface="Avenir Next LT Pro" panose="020B0504020202020204" pitchFamily="34" charset="0"/>
                <a:ea typeface="Times New Roman" panose="02020603050405020304" pitchFamily="18" charset="0"/>
                <a:cs typeface="Times New Roman" panose="02020603050405020304" pitchFamily="18" charset="0"/>
              </a:rPr>
              <a:t>What metadata do we want/need about the data ?  </a:t>
            </a:r>
          </a:p>
          <a:p>
            <a:pPr marL="742950" marR="0" lvl="1" indent="-285750" fontAlgn="base">
              <a:spcBef>
                <a:spcPts val="0"/>
              </a:spcBef>
              <a:spcAft>
                <a:spcPts val="0"/>
              </a:spcAft>
              <a:buSzPct val="100000"/>
              <a:buFont typeface="Courier New" panose="02070309020205020404" pitchFamily="49" charset="0"/>
              <a:buChar char="o"/>
              <a:tabLst>
                <a:tab pos="914400" algn="l"/>
              </a:tabLst>
            </a:pPr>
            <a:r>
              <a:rPr lang="en-US" sz="2000" dirty="0">
                <a:solidFill>
                  <a:srgbClr val="003366"/>
                </a:solidFill>
                <a:latin typeface="Avenir Next LT Pro" panose="020B0504020202020204" pitchFamily="34" charset="0"/>
                <a:ea typeface="Times New Roman" panose="02020603050405020304" pitchFamily="18" charset="0"/>
                <a:cs typeface="Times New Roman" panose="02020603050405020304" pitchFamily="18" charset="0"/>
              </a:rPr>
              <a:t>Does the data include location information?</a:t>
            </a:r>
            <a:endParaRPr lang="en-US" sz="2000" dirty="0">
              <a:solidFill>
                <a:srgbClr val="003366"/>
              </a:solidFill>
              <a:effectLst/>
              <a:latin typeface="Avenir Next LT Pro" panose="020B0504020202020204" pitchFamily="34" charset="0"/>
              <a:ea typeface="Times New Roman" panose="02020603050405020304" pitchFamily="18" charset="0"/>
              <a:cs typeface="Times New Roman" panose="02020603050405020304" pitchFamily="18" charset="0"/>
            </a:endParaRPr>
          </a:p>
          <a:p>
            <a:pPr marL="742950" marR="0" lvl="1" indent="-285750" fontAlgn="base">
              <a:spcBef>
                <a:spcPts val="0"/>
              </a:spcBef>
              <a:spcAft>
                <a:spcPts val="0"/>
              </a:spcAft>
              <a:buSzPct val="100000"/>
              <a:buFont typeface="Courier New" panose="02070309020205020404" pitchFamily="49" charset="0"/>
              <a:buChar char="o"/>
              <a:tabLst>
                <a:tab pos="914400" algn="l"/>
              </a:tabLst>
            </a:pPr>
            <a:r>
              <a:rPr lang="en-US" sz="2000" dirty="0">
                <a:solidFill>
                  <a:srgbClr val="003366"/>
                </a:solidFill>
                <a:latin typeface="Avenir Next LT Pro" panose="020B0504020202020204" pitchFamily="34" charset="0"/>
                <a:ea typeface="Calibri" panose="020F0502020204030204" pitchFamily="34" charset="0"/>
                <a:cs typeface="Times New Roman" panose="02020603050405020304" pitchFamily="18" charset="0"/>
              </a:rPr>
              <a:t>Do we need to know where the data was collected?</a:t>
            </a:r>
          </a:p>
          <a:p>
            <a:pPr marL="742950" lvl="1" indent="-285750" fontAlgn="base">
              <a:spcBef>
                <a:spcPts val="0"/>
              </a:spcBef>
              <a:buSzPct val="100000"/>
              <a:buFont typeface="Courier New" panose="02070309020205020404" pitchFamily="49" charset="0"/>
              <a:buChar char="o"/>
              <a:tabLst>
                <a:tab pos="914400" algn="l"/>
              </a:tabLst>
            </a:pPr>
            <a:r>
              <a:rPr lang="en-US" sz="2000" dirty="0">
                <a:solidFill>
                  <a:srgbClr val="003366"/>
                </a:solidFill>
                <a:effectLst/>
                <a:latin typeface="Avenir Next LT Pro" panose="020B0504020202020204" pitchFamily="34" charset="0"/>
                <a:ea typeface="Times New Roman" panose="02020603050405020304" pitchFamily="18" charset="0"/>
                <a:cs typeface="Times New Roman" panose="02020603050405020304" pitchFamily="18" charset="0"/>
              </a:rPr>
              <a:t>Will the data be fixed or changed over time?</a:t>
            </a:r>
            <a:endParaRPr lang="en-US" sz="2000" dirty="0">
              <a:solidFill>
                <a:srgbClr val="003366"/>
              </a:solidFill>
              <a:effectLst/>
              <a:latin typeface="Avenir Next LT Pro" panose="020B0504020202020204" pitchFamily="34" charset="0"/>
              <a:ea typeface="Calibri" panose="020F0502020204030204" pitchFamily="34" charset="0"/>
              <a:cs typeface="Times New Roman" panose="02020603050405020304" pitchFamily="18" charset="0"/>
            </a:endParaRPr>
          </a:p>
          <a:p>
            <a:pPr marL="742950" marR="0" lvl="1" indent="-285750" fontAlgn="base">
              <a:spcBef>
                <a:spcPts val="0"/>
              </a:spcBef>
              <a:spcAft>
                <a:spcPts val="0"/>
              </a:spcAft>
              <a:buSzPts val="1000"/>
              <a:buFont typeface="Courier New" panose="02070309020205020404" pitchFamily="49" charset="0"/>
              <a:buChar char="o"/>
              <a:tabLst>
                <a:tab pos="914400" algn="l"/>
              </a:tabLst>
            </a:pPr>
            <a:endParaRPr lang="en-US" sz="20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fontAlgn="base">
              <a:spcBef>
                <a:spcPts val="0"/>
              </a:spcBef>
              <a:spcAft>
                <a:spcPts val="0"/>
              </a:spcAft>
              <a:buSzPts val="1000"/>
              <a:buFont typeface="Courier New" panose="02070309020205020404" pitchFamily="49" charset="0"/>
              <a:buChar char="o"/>
              <a:tabLst>
                <a:tab pos="914400" algn="l"/>
              </a:tabLst>
            </a:pPr>
            <a:endParaRPr lang="en-US" sz="20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marL="285750" indent="-285750" fontAlgn="base">
              <a:spcBef>
                <a:spcPts val="0"/>
              </a:spcBef>
              <a:buSzPts val="1000"/>
              <a:buFont typeface="Courier New" panose="02070309020205020404" pitchFamily="49" charset="0"/>
              <a:buChar char="o"/>
              <a:tabLst>
                <a:tab pos="914400" algn="l"/>
              </a:tabLst>
            </a:pPr>
            <a:r>
              <a:rPr lang="en-US" sz="2400" dirty="0">
                <a:solidFill>
                  <a:srgbClr val="00B0F0"/>
                </a:solidFill>
                <a:effectLst/>
                <a:latin typeface="Calibri" panose="020F0502020204030204" pitchFamily="34" charset="0"/>
                <a:ea typeface="Times New Roman" panose="02020603050405020304" pitchFamily="18" charset="0"/>
                <a:cs typeface="Times New Roman" panose="02020603050405020304" pitchFamily="18" charset="0"/>
              </a:rPr>
              <a:t>Let's start the exercise…</a:t>
            </a:r>
          </a:p>
        </p:txBody>
      </p:sp>
      <p:pic>
        <p:nvPicPr>
          <p:cNvPr id="5" name="Picture 4" descr="A picture containing logo&#10;&#10;Description automatically generated">
            <a:extLst>
              <a:ext uri="{FF2B5EF4-FFF2-40B4-BE49-F238E27FC236}">
                <a16:creationId xmlns:a16="http://schemas.microsoft.com/office/drawing/2014/main" id="{60A1C957-7EC1-5307-24F8-A3C399032F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20102" y="6082678"/>
            <a:ext cx="2351795" cy="547343"/>
          </a:xfrm>
          <a:prstGeom prst="rect">
            <a:avLst/>
          </a:prstGeom>
        </p:spPr>
      </p:pic>
      <p:sp>
        <p:nvSpPr>
          <p:cNvPr id="6" name="Date Placeholder 2">
            <a:extLst>
              <a:ext uri="{FF2B5EF4-FFF2-40B4-BE49-F238E27FC236}">
                <a16:creationId xmlns:a16="http://schemas.microsoft.com/office/drawing/2014/main" id="{F56F62ED-8AC2-CE7D-3F2D-F7DBB69C1EB9}"/>
              </a:ext>
            </a:extLst>
          </p:cNvPr>
          <p:cNvSpPr txBox="1">
            <a:spLocks/>
          </p:cNvSpPr>
          <p:nvPr/>
        </p:nvSpPr>
        <p:spPr>
          <a:xfrm>
            <a:off x="381000" y="6356350"/>
            <a:ext cx="2743200" cy="365125"/>
          </a:xfrm>
          <a:prstGeom prst="rect">
            <a:avLst/>
          </a:prstGeom>
        </p:spPr>
        <p:txBody>
          <a:bodyPr vert="horz" lIns="91440" tIns="45720" rIns="91440" bIns="45720" rtlCol="0" anchor="ctr">
            <a:noAutofit/>
          </a:bodyPr>
          <a:lstStyle>
            <a:defPPr>
              <a:defRPr lang="en-US"/>
            </a:defPPr>
            <a:lvl1pPr marL="0" algn="l"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52D104B6-D63E-FE41-98E2-AF7FB6EA6483}" type="datetime1">
              <a:rPr kumimoji="0" lang="en-US" sz="1200" b="0" i="0" u="none" strike="noStrike" kern="1200" cap="none" spc="0" normalizeH="0" baseline="0" noProof="0" smtClean="0">
                <a:ln>
                  <a:noFill/>
                </a:ln>
                <a:solidFill>
                  <a:srgbClr val="637183"/>
                </a:solidFill>
                <a:effectLst/>
                <a:uLnTx/>
                <a:uFillTx/>
                <a:latin typeface="Avenir Next LT Pro" panose="020B050402020202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9/12/2024</a:t>
            </a:fld>
            <a:endParaRPr kumimoji="0" lang="en-US" sz="1200" b="0" i="0" u="none" strike="noStrike" kern="1200" cap="none" spc="0" normalizeH="0" baseline="0" noProof="0" dirty="0">
              <a:ln>
                <a:noFill/>
              </a:ln>
              <a:solidFill>
                <a:srgbClr val="637183"/>
              </a:solidFill>
              <a:effectLst/>
              <a:uLnTx/>
              <a:uFillTx/>
              <a:latin typeface="Avenir Next LT Pro" panose="020B0504020202020204" pitchFamily="34" charset="0"/>
              <a:ea typeface="+mn-ea"/>
              <a:cs typeface="+mn-cs"/>
            </a:endParaRPr>
          </a:p>
        </p:txBody>
      </p:sp>
      <p:sp>
        <p:nvSpPr>
          <p:cNvPr id="7" name="Slide Number Placeholder 4">
            <a:extLst>
              <a:ext uri="{FF2B5EF4-FFF2-40B4-BE49-F238E27FC236}">
                <a16:creationId xmlns:a16="http://schemas.microsoft.com/office/drawing/2014/main" id="{004D5801-D9BA-BD99-B852-85C9B9BE57D3}"/>
              </a:ext>
            </a:extLst>
          </p:cNvPr>
          <p:cNvSpPr txBox="1">
            <a:spLocks/>
          </p:cNvSpPr>
          <p:nvPr/>
        </p:nvSpPr>
        <p:spPr>
          <a:xfrm>
            <a:off x="9067800" y="6356350"/>
            <a:ext cx="2743200" cy="365125"/>
          </a:xfrm>
          <a:prstGeom prst="rect">
            <a:avLst/>
          </a:prstGeom>
        </p:spPr>
        <p:txBody>
          <a:bodyPr vert="horz" lIns="91440" tIns="45720" rIns="91440" bIns="45720" rtlCol="0" anchor="ctr">
            <a:noAutofit/>
          </a:bodyPr>
          <a:lstStyle>
            <a:defPPr>
              <a:defRPr lang="en-US"/>
            </a:defPPr>
            <a:lvl1pPr marL="0" algn="r"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94A09A9-5501-47C1-A89A-A340965A2BE2}" type="slidenum">
              <a:rPr kumimoji="0" lang="en-US" sz="1200" b="0" i="0" u="none" strike="noStrike" kern="1200" cap="none" spc="0" normalizeH="0" baseline="0" noProof="0" smtClean="0">
                <a:ln>
                  <a:noFill/>
                </a:ln>
                <a:solidFill>
                  <a:srgbClr val="637183"/>
                </a:solidFill>
                <a:effectLst/>
                <a:uLnTx/>
                <a:uFillTx/>
                <a:latin typeface="Avenir Next LT Pro" panose="020B05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srgbClr val="637183"/>
              </a:solidFill>
              <a:effectLst/>
              <a:uLnTx/>
              <a:uFillTx/>
              <a:latin typeface="Avenir Next LT Pro" panose="020B0504020202020204" pitchFamily="34" charset="0"/>
              <a:ea typeface="+mn-ea"/>
              <a:cs typeface="+mn-cs"/>
            </a:endParaRPr>
          </a:p>
        </p:txBody>
      </p:sp>
      <p:pic>
        <p:nvPicPr>
          <p:cNvPr id="8" name="Graphic 7" descr="Marker with solid fill">
            <a:extLst>
              <a:ext uri="{FF2B5EF4-FFF2-40B4-BE49-F238E27FC236}">
                <a16:creationId xmlns:a16="http://schemas.microsoft.com/office/drawing/2014/main" id="{7EDD0224-A0F6-1FDA-55CB-6960FF356E3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9842" y="5999480"/>
            <a:ext cx="512033" cy="459251"/>
          </a:xfrm>
          <a:prstGeom prst="rect">
            <a:avLst/>
          </a:prstGeom>
        </p:spPr>
      </p:pic>
    </p:spTree>
    <p:extLst>
      <p:ext uri="{BB962C8B-B14F-4D97-AF65-F5344CB8AC3E}">
        <p14:creationId xmlns:p14="http://schemas.microsoft.com/office/powerpoint/2010/main" val="6225640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EED57-5AB4-91A6-12C9-D5DF6CE96B48}"/>
              </a:ext>
            </a:extLst>
          </p:cNvPr>
          <p:cNvSpPr>
            <a:spLocks noGrp="1"/>
          </p:cNvSpPr>
          <p:nvPr>
            <p:ph type="title"/>
          </p:nvPr>
        </p:nvSpPr>
        <p:spPr/>
        <p:txBody>
          <a:bodyPr/>
          <a:lstStyle/>
          <a:p>
            <a:r>
              <a:rPr lang="en-US" b="1" dirty="0">
                <a:solidFill>
                  <a:srgbClr val="003366"/>
                </a:solidFill>
                <a:latin typeface="Avenir Next LT Pro" panose="020B0504020202020204" pitchFamily="34" charset="0"/>
              </a:rPr>
              <a:t>What do you mean by “Data”?</a:t>
            </a:r>
          </a:p>
        </p:txBody>
      </p:sp>
      <p:sp>
        <p:nvSpPr>
          <p:cNvPr id="3" name="Content Placeholder 2">
            <a:extLst>
              <a:ext uri="{FF2B5EF4-FFF2-40B4-BE49-F238E27FC236}">
                <a16:creationId xmlns:a16="http://schemas.microsoft.com/office/drawing/2014/main" id="{E3969FBE-0F54-849D-057E-9A16DDFDEB59}"/>
              </a:ext>
            </a:extLst>
          </p:cNvPr>
          <p:cNvSpPr>
            <a:spLocks noGrp="1"/>
          </p:cNvSpPr>
          <p:nvPr>
            <p:ph idx="1"/>
          </p:nvPr>
        </p:nvSpPr>
        <p:spPr>
          <a:xfrm>
            <a:off x="326571" y="1479176"/>
            <a:ext cx="11527972" cy="4697787"/>
          </a:xfrm>
        </p:spPr>
        <p:txBody>
          <a:bodyPr/>
          <a:lstStyle/>
          <a:p>
            <a:pPr marL="0" indent="0">
              <a:buNone/>
            </a:pPr>
            <a:r>
              <a:rPr lang="en-US" sz="2000" i="0" dirty="0">
                <a:solidFill>
                  <a:srgbClr val="003366"/>
                </a:solidFill>
                <a:effectLst/>
                <a:latin typeface="Avenir Next LT Pro" panose="020B0504020202020204" pitchFamily="34" charset="0"/>
              </a:rPr>
              <a:t>From the EPA CIO Environmental Information Quality Policy:</a:t>
            </a:r>
            <a:endParaRPr lang="en-US" sz="2000" dirty="0">
              <a:solidFill>
                <a:srgbClr val="003366"/>
              </a:solidFill>
              <a:latin typeface="Avenir Next LT Pro" panose="020B0504020202020204" pitchFamily="34" charset="0"/>
            </a:endParaRPr>
          </a:p>
          <a:p>
            <a:endParaRPr lang="en-US" dirty="0"/>
          </a:p>
        </p:txBody>
      </p:sp>
      <p:pic>
        <p:nvPicPr>
          <p:cNvPr id="4" name="Picture 3" descr="Language from the EPA Environmental Information Quality Policy available at: https://www.epa.gov/irmpoli8/environmental-information-quality-policy">
            <a:extLst>
              <a:ext uri="{FF2B5EF4-FFF2-40B4-BE49-F238E27FC236}">
                <a16:creationId xmlns:a16="http://schemas.microsoft.com/office/drawing/2014/main" id="{6DC356D4-F303-1038-9697-88F3EB3E3235}"/>
              </a:ext>
            </a:extLst>
          </p:cNvPr>
          <p:cNvPicPr>
            <a:picLocks noChangeAspect="1"/>
          </p:cNvPicPr>
          <p:nvPr/>
        </p:nvPicPr>
        <p:blipFill>
          <a:blip r:embed="rId2"/>
          <a:stretch>
            <a:fillRect/>
          </a:stretch>
        </p:blipFill>
        <p:spPr>
          <a:xfrm>
            <a:off x="2100607" y="1814223"/>
            <a:ext cx="7309468" cy="3429001"/>
          </a:xfrm>
          <a:prstGeom prst="rect">
            <a:avLst/>
          </a:prstGeom>
        </p:spPr>
      </p:pic>
      <p:sp>
        <p:nvSpPr>
          <p:cNvPr id="6" name="TextBox 5">
            <a:extLst>
              <a:ext uri="{FF2B5EF4-FFF2-40B4-BE49-F238E27FC236}">
                <a16:creationId xmlns:a16="http://schemas.microsoft.com/office/drawing/2014/main" id="{A9F52762-1D94-8060-77FE-D79632D268FF}"/>
              </a:ext>
            </a:extLst>
          </p:cNvPr>
          <p:cNvSpPr txBox="1"/>
          <p:nvPr/>
        </p:nvSpPr>
        <p:spPr>
          <a:xfrm>
            <a:off x="2100607" y="5104740"/>
            <a:ext cx="7309468" cy="369332"/>
          </a:xfrm>
          <a:prstGeom prst="rect">
            <a:avLst/>
          </a:prstGeom>
          <a:noFill/>
        </p:spPr>
        <p:txBody>
          <a:bodyPr wrap="square">
            <a:spAutoFit/>
          </a:bodyPr>
          <a:lstStyle/>
          <a:p>
            <a:r>
              <a:rPr lang="en-US" sz="1800" dirty="0">
                <a:solidFill>
                  <a:srgbClr val="056CB6"/>
                </a:solidFill>
                <a:hlinkClick r:id="rId3"/>
              </a:rPr>
              <a:t>US EPA Information Quality Policy</a:t>
            </a:r>
            <a:r>
              <a:rPr lang="en-US" sz="1800" dirty="0">
                <a:solidFill>
                  <a:srgbClr val="056CB6"/>
                </a:solidFill>
              </a:rPr>
              <a:t> </a:t>
            </a:r>
          </a:p>
        </p:txBody>
      </p:sp>
      <p:sp>
        <p:nvSpPr>
          <p:cNvPr id="5" name="TextBox 4">
            <a:extLst>
              <a:ext uri="{FF2B5EF4-FFF2-40B4-BE49-F238E27FC236}">
                <a16:creationId xmlns:a16="http://schemas.microsoft.com/office/drawing/2014/main" id="{5F371800-D1EA-4378-5010-5AE4BDEF935F}"/>
              </a:ext>
            </a:extLst>
          </p:cNvPr>
          <p:cNvSpPr txBox="1"/>
          <p:nvPr/>
        </p:nvSpPr>
        <p:spPr>
          <a:xfrm>
            <a:off x="757682" y="5525352"/>
            <a:ext cx="10367518" cy="461665"/>
          </a:xfrm>
          <a:prstGeom prst="rect">
            <a:avLst/>
          </a:prstGeom>
          <a:noFill/>
        </p:spPr>
        <p:txBody>
          <a:bodyPr wrap="square">
            <a:spAutoFit/>
          </a:bodyPr>
          <a:lstStyle/>
          <a:p>
            <a:r>
              <a:rPr lang="en-US" sz="2400" dirty="0">
                <a:solidFill>
                  <a:srgbClr val="00B0F0"/>
                </a:solidFill>
                <a:latin typeface="Avenir Next LT Pro" panose="020B0504020202020204" pitchFamily="34" charset="0"/>
              </a:rPr>
              <a:t>Data / Information includes a wide range of outputs and activities. </a:t>
            </a:r>
          </a:p>
        </p:txBody>
      </p:sp>
      <p:pic>
        <p:nvPicPr>
          <p:cNvPr id="7" name="Picture 6" descr="A picture containing logo&#10;&#10;Description automatically generated">
            <a:extLst>
              <a:ext uri="{FF2B5EF4-FFF2-40B4-BE49-F238E27FC236}">
                <a16:creationId xmlns:a16="http://schemas.microsoft.com/office/drawing/2014/main" id="{12C3A9B1-1C88-B066-E380-955CD01C9D0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20102" y="6082678"/>
            <a:ext cx="2351795" cy="547343"/>
          </a:xfrm>
          <a:prstGeom prst="rect">
            <a:avLst/>
          </a:prstGeom>
        </p:spPr>
      </p:pic>
      <p:sp>
        <p:nvSpPr>
          <p:cNvPr id="8" name="Date Placeholder 2">
            <a:extLst>
              <a:ext uri="{FF2B5EF4-FFF2-40B4-BE49-F238E27FC236}">
                <a16:creationId xmlns:a16="http://schemas.microsoft.com/office/drawing/2014/main" id="{AB39044A-AACE-0486-D529-791603A57AF4}"/>
              </a:ext>
            </a:extLst>
          </p:cNvPr>
          <p:cNvSpPr txBox="1">
            <a:spLocks/>
          </p:cNvSpPr>
          <p:nvPr/>
        </p:nvSpPr>
        <p:spPr>
          <a:xfrm>
            <a:off x="381000" y="6356350"/>
            <a:ext cx="2743200" cy="365125"/>
          </a:xfrm>
          <a:prstGeom prst="rect">
            <a:avLst/>
          </a:prstGeom>
        </p:spPr>
        <p:txBody>
          <a:bodyPr vert="horz" lIns="91440" tIns="45720" rIns="91440" bIns="45720" rtlCol="0" anchor="ctr">
            <a:noAutofit/>
          </a:bodyPr>
          <a:lstStyle>
            <a:defPPr>
              <a:defRPr lang="en-US"/>
            </a:defPPr>
            <a:lvl1pPr marL="0" algn="l"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52D104B6-D63E-FE41-98E2-AF7FB6EA6483}" type="datetime1">
              <a:rPr kumimoji="0" lang="en-US" sz="1200" b="0" i="0" u="none" strike="noStrike" kern="1200" cap="none" spc="0" normalizeH="0" baseline="0" noProof="0" smtClean="0">
                <a:ln>
                  <a:noFill/>
                </a:ln>
                <a:solidFill>
                  <a:srgbClr val="637183"/>
                </a:solidFill>
                <a:effectLst/>
                <a:uLnTx/>
                <a:uFillTx/>
                <a:latin typeface="Avenir Next LT Pro" panose="020B050402020202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9/12/2024</a:t>
            </a:fld>
            <a:endParaRPr kumimoji="0" lang="en-US" sz="1200" b="0" i="0" u="none" strike="noStrike" kern="1200" cap="none" spc="0" normalizeH="0" baseline="0" noProof="0" dirty="0">
              <a:ln>
                <a:noFill/>
              </a:ln>
              <a:solidFill>
                <a:srgbClr val="637183"/>
              </a:solidFill>
              <a:effectLst/>
              <a:uLnTx/>
              <a:uFillTx/>
              <a:latin typeface="Avenir Next LT Pro" panose="020B0504020202020204" pitchFamily="34" charset="0"/>
              <a:ea typeface="+mn-ea"/>
              <a:cs typeface="+mn-cs"/>
            </a:endParaRPr>
          </a:p>
        </p:txBody>
      </p:sp>
      <p:sp>
        <p:nvSpPr>
          <p:cNvPr id="9" name="Slide Number Placeholder 4">
            <a:extLst>
              <a:ext uri="{FF2B5EF4-FFF2-40B4-BE49-F238E27FC236}">
                <a16:creationId xmlns:a16="http://schemas.microsoft.com/office/drawing/2014/main" id="{9699FF82-D913-B046-6843-9BEC7F91FF5B}"/>
              </a:ext>
            </a:extLst>
          </p:cNvPr>
          <p:cNvSpPr txBox="1">
            <a:spLocks/>
          </p:cNvSpPr>
          <p:nvPr/>
        </p:nvSpPr>
        <p:spPr>
          <a:xfrm>
            <a:off x="9067800" y="6356350"/>
            <a:ext cx="2743200" cy="365125"/>
          </a:xfrm>
          <a:prstGeom prst="rect">
            <a:avLst/>
          </a:prstGeom>
        </p:spPr>
        <p:txBody>
          <a:bodyPr vert="horz" lIns="91440" tIns="45720" rIns="91440" bIns="45720" rtlCol="0" anchor="ctr">
            <a:noAutofit/>
          </a:bodyPr>
          <a:lstStyle>
            <a:defPPr>
              <a:defRPr lang="en-US"/>
            </a:defPPr>
            <a:lvl1pPr marL="0" algn="r"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94A09A9-5501-47C1-A89A-A340965A2BE2}" type="slidenum">
              <a:rPr kumimoji="0" lang="en-US" sz="1200" b="0" i="0" u="none" strike="noStrike" kern="1200" cap="none" spc="0" normalizeH="0" baseline="0" noProof="0" smtClean="0">
                <a:ln>
                  <a:noFill/>
                </a:ln>
                <a:solidFill>
                  <a:srgbClr val="637183"/>
                </a:solidFill>
                <a:effectLst/>
                <a:uLnTx/>
                <a:uFillTx/>
                <a:latin typeface="Avenir Next LT Pro" panose="020B05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srgbClr val="637183"/>
              </a:solidFill>
              <a:effectLst/>
              <a:uLnTx/>
              <a:uFillTx/>
              <a:latin typeface="Avenir Next LT Pro" panose="020B0504020202020204" pitchFamily="34" charset="0"/>
              <a:ea typeface="+mn-ea"/>
              <a:cs typeface="+mn-cs"/>
            </a:endParaRPr>
          </a:p>
        </p:txBody>
      </p:sp>
      <p:pic>
        <p:nvPicPr>
          <p:cNvPr id="10" name="Graphic 9" descr="Marker with solid fill">
            <a:extLst>
              <a:ext uri="{FF2B5EF4-FFF2-40B4-BE49-F238E27FC236}">
                <a16:creationId xmlns:a16="http://schemas.microsoft.com/office/drawing/2014/main" id="{F6B03F8F-C767-3BF2-0DF9-BBF195487A9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1419842" y="5999480"/>
            <a:ext cx="512033" cy="459251"/>
          </a:xfrm>
          <a:prstGeom prst="rect">
            <a:avLst/>
          </a:prstGeom>
        </p:spPr>
      </p:pic>
    </p:spTree>
    <p:extLst>
      <p:ext uri="{BB962C8B-B14F-4D97-AF65-F5344CB8AC3E}">
        <p14:creationId xmlns:p14="http://schemas.microsoft.com/office/powerpoint/2010/main" val="11664799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123F8-85FD-A896-A4A9-CDA93CCC92F7}"/>
              </a:ext>
            </a:extLst>
          </p:cNvPr>
          <p:cNvSpPr>
            <a:spLocks noGrp="1"/>
          </p:cNvSpPr>
          <p:nvPr>
            <p:ph type="title"/>
          </p:nvPr>
        </p:nvSpPr>
        <p:spPr/>
        <p:txBody>
          <a:bodyPr/>
          <a:lstStyle/>
          <a:p>
            <a:r>
              <a:rPr lang="en-US" b="1" dirty="0">
                <a:solidFill>
                  <a:srgbClr val="003366"/>
                </a:solidFill>
                <a:latin typeface="Avenir Next LT Pro" panose="020B0504020202020204" pitchFamily="34" charset="0"/>
              </a:rPr>
              <a:t>What do you mean by Metadata?</a:t>
            </a:r>
          </a:p>
        </p:txBody>
      </p:sp>
      <p:sp>
        <p:nvSpPr>
          <p:cNvPr id="3" name="Content Placeholder 2">
            <a:extLst>
              <a:ext uri="{FF2B5EF4-FFF2-40B4-BE49-F238E27FC236}">
                <a16:creationId xmlns:a16="http://schemas.microsoft.com/office/drawing/2014/main" id="{5C55027E-52F0-F7A8-64C4-93176392E136}"/>
              </a:ext>
            </a:extLst>
          </p:cNvPr>
          <p:cNvSpPr>
            <a:spLocks noGrp="1"/>
          </p:cNvSpPr>
          <p:nvPr>
            <p:ph idx="1"/>
          </p:nvPr>
        </p:nvSpPr>
        <p:spPr>
          <a:xfrm>
            <a:off x="634915" y="2003199"/>
            <a:ext cx="9827522" cy="4489676"/>
          </a:xfrm>
        </p:spPr>
        <p:txBody>
          <a:bodyPr numCol="1">
            <a:normAutofit/>
          </a:bodyPr>
          <a:lstStyle/>
          <a:p>
            <a:pPr marL="0" indent="0">
              <a:lnSpc>
                <a:spcPct val="110000"/>
              </a:lnSpc>
              <a:spcBef>
                <a:spcPts val="0"/>
              </a:spcBef>
              <a:spcAft>
                <a:spcPts val="600"/>
              </a:spcAft>
              <a:buNone/>
            </a:pPr>
            <a:r>
              <a:rPr lang="en-US" sz="1800" i="1" dirty="0">
                <a:solidFill>
                  <a:srgbClr val="003366"/>
                </a:solidFill>
                <a:effectLst/>
                <a:latin typeface="Avenir Next LT Pro" panose="020B0504020202020204" pitchFamily="34" charset="0"/>
                <a:ea typeface="Times New Roman" panose="02020603050405020304" pitchFamily="18" charset="0"/>
              </a:rPr>
              <a:t>Understanding the contextual details of your data provides clarity for those who are not subject matter experts. Laying out what it is that you’ll be collecting, why, and what each field means, unifies the team and clearly lays out expectations and needs. Questions for this step include things like:</a:t>
            </a:r>
            <a:endParaRPr lang="en-US" sz="1800" i="1" dirty="0">
              <a:solidFill>
                <a:srgbClr val="003366"/>
              </a:solidFill>
              <a:latin typeface="Avenir Next LT Pro" panose="020B0504020202020204" pitchFamily="34" charset="0"/>
              <a:ea typeface="Calibri" panose="020F0502020204030204" pitchFamily="34" charset="0"/>
            </a:endParaRPr>
          </a:p>
          <a:p>
            <a:pPr marL="0" indent="0">
              <a:spcBef>
                <a:spcPts val="0"/>
              </a:spcBef>
              <a:spcAft>
                <a:spcPts val="0"/>
              </a:spcAft>
              <a:buNone/>
            </a:pPr>
            <a:endParaRPr lang="en-US" dirty="0">
              <a:solidFill>
                <a:srgbClr val="003366"/>
              </a:solidFill>
              <a:effectLst/>
              <a:latin typeface="Avenir Next LT Pro" panose="020B0504020202020204" pitchFamily="34" charset="0"/>
            </a:endParaRPr>
          </a:p>
          <a:p>
            <a:pPr marL="742950" marR="0" lvl="1" indent="-285750" fontAlgn="base">
              <a:lnSpc>
                <a:spcPct val="100000"/>
              </a:lnSpc>
              <a:spcBef>
                <a:spcPts val="0"/>
              </a:spcBef>
              <a:spcAft>
                <a:spcPts val="0"/>
              </a:spcAft>
              <a:buSzPct val="100000"/>
              <a:buFont typeface="Courier New" panose="02070309020205020404" pitchFamily="49" charset="0"/>
              <a:buChar char="o"/>
              <a:tabLst>
                <a:tab pos="914400" algn="l"/>
              </a:tabLst>
            </a:pPr>
            <a:r>
              <a:rPr lang="en-US" sz="2000" dirty="0">
                <a:solidFill>
                  <a:srgbClr val="003366"/>
                </a:solidFill>
                <a:effectLst/>
                <a:latin typeface="Avenir Next LT Pro" panose="020B0504020202020204" pitchFamily="34" charset="0"/>
                <a:ea typeface="Times New Roman" panose="02020603050405020304" pitchFamily="18" charset="0"/>
                <a:cs typeface="Times New Roman" panose="02020603050405020304" pitchFamily="18" charset="0"/>
              </a:rPr>
              <a:t>What needs documented?</a:t>
            </a:r>
            <a:endParaRPr lang="en-US" sz="2000" dirty="0">
              <a:solidFill>
                <a:srgbClr val="003366"/>
              </a:solidFill>
              <a:effectLst/>
              <a:latin typeface="Avenir Next LT Pro" panose="020B0504020202020204" pitchFamily="34" charset="0"/>
              <a:ea typeface="Calibri" panose="020F0502020204030204" pitchFamily="34" charset="0"/>
              <a:cs typeface="Times New Roman" panose="02020603050405020304" pitchFamily="18" charset="0"/>
            </a:endParaRPr>
          </a:p>
          <a:p>
            <a:pPr marL="742950" marR="0" lvl="1" indent="-285750" fontAlgn="base">
              <a:lnSpc>
                <a:spcPct val="100000"/>
              </a:lnSpc>
              <a:spcBef>
                <a:spcPts val="0"/>
              </a:spcBef>
              <a:spcAft>
                <a:spcPts val="0"/>
              </a:spcAft>
              <a:buSzPct val="100000"/>
              <a:buFont typeface="Courier New" panose="02070309020205020404" pitchFamily="49" charset="0"/>
              <a:buChar char="o"/>
              <a:tabLst>
                <a:tab pos="914400" algn="l"/>
              </a:tabLst>
            </a:pPr>
            <a:r>
              <a:rPr lang="en-US" sz="2000" dirty="0">
                <a:solidFill>
                  <a:srgbClr val="003366"/>
                </a:solidFill>
                <a:effectLst/>
                <a:latin typeface="Avenir Next LT Pro" panose="020B0504020202020204" pitchFamily="34" charset="0"/>
                <a:ea typeface="Times New Roman" panose="02020603050405020304" pitchFamily="18" charset="0"/>
                <a:cs typeface="Times New Roman" panose="02020603050405020304" pitchFamily="18" charset="0"/>
              </a:rPr>
              <a:t>Do we need to create a data dictionary?</a:t>
            </a:r>
            <a:endParaRPr lang="en-US" sz="2000" dirty="0">
              <a:solidFill>
                <a:srgbClr val="003366"/>
              </a:solidFill>
              <a:effectLst/>
              <a:latin typeface="Avenir Next LT Pro" panose="020B0504020202020204" pitchFamily="34" charset="0"/>
              <a:ea typeface="Calibri" panose="020F0502020204030204" pitchFamily="34" charset="0"/>
              <a:cs typeface="Times New Roman" panose="02020603050405020304" pitchFamily="18" charset="0"/>
            </a:endParaRPr>
          </a:p>
          <a:p>
            <a:pPr marL="742950" marR="0" lvl="1" indent="-285750" fontAlgn="base">
              <a:lnSpc>
                <a:spcPct val="100000"/>
              </a:lnSpc>
              <a:spcBef>
                <a:spcPts val="0"/>
              </a:spcBef>
              <a:spcAft>
                <a:spcPts val="0"/>
              </a:spcAft>
              <a:buSzPct val="100000"/>
              <a:buFont typeface="Courier New" panose="02070309020205020404" pitchFamily="49" charset="0"/>
              <a:buChar char="o"/>
              <a:tabLst>
                <a:tab pos="914400" algn="l"/>
              </a:tabLst>
            </a:pPr>
            <a:r>
              <a:rPr lang="en-US" sz="2000" dirty="0">
                <a:solidFill>
                  <a:srgbClr val="003366"/>
                </a:solidFill>
                <a:effectLst/>
                <a:latin typeface="Avenir Next LT Pro" panose="020B0504020202020204" pitchFamily="34" charset="0"/>
                <a:ea typeface="Times New Roman" panose="02020603050405020304" pitchFamily="18" charset="0"/>
                <a:cs typeface="Times New Roman" panose="02020603050405020304" pitchFamily="18" charset="0"/>
              </a:rPr>
              <a:t>How do we efficiently label datasets?</a:t>
            </a:r>
            <a:endParaRPr lang="en-US" sz="2000" dirty="0">
              <a:solidFill>
                <a:srgbClr val="003366"/>
              </a:solidFill>
              <a:effectLst/>
              <a:latin typeface="Avenir Next LT Pro" panose="020B0504020202020204" pitchFamily="34" charset="0"/>
              <a:ea typeface="Calibri" panose="020F0502020204030204" pitchFamily="34" charset="0"/>
              <a:cs typeface="Times New Roman" panose="02020603050405020304" pitchFamily="18" charset="0"/>
            </a:endParaRPr>
          </a:p>
          <a:p>
            <a:pPr marL="742950" marR="0" lvl="1" indent="-285750" fontAlgn="base">
              <a:lnSpc>
                <a:spcPct val="100000"/>
              </a:lnSpc>
              <a:spcBef>
                <a:spcPts val="0"/>
              </a:spcBef>
              <a:spcAft>
                <a:spcPts val="0"/>
              </a:spcAft>
              <a:buSzPct val="100000"/>
              <a:buFont typeface="Courier New" panose="02070309020205020404" pitchFamily="49" charset="0"/>
              <a:buChar char="o"/>
              <a:tabLst>
                <a:tab pos="914400" algn="l"/>
              </a:tabLst>
            </a:pPr>
            <a:r>
              <a:rPr lang="en-US" sz="2000" dirty="0">
                <a:solidFill>
                  <a:srgbClr val="003366"/>
                </a:solidFill>
                <a:effectLst/>
                <a:latin typeface="Avenir Next LT Pro" panose="020B0504020202020204" pitchFamily="34" charset="0"/>
                <a:ea typeface="Times New Roman" panose="02020603050405020304" pitchFamily="18" charset="0"/>
                <a:cs typeface="Times New Roman" panose="02020603050405020304" pitchFamily="18" charset="0"/>
              </a:rPr>
              <a:t>Do we need SOPs for data collection to include metadata?</a:t>
            </a:r>
            <a:endParaRPr lang="en-US" sz="2000" dirty="0">
              <a:solidFill>
                <a:srgbClr val="003366"/>
              </a:solidFill>
              <a:effectLst/>
              <a:latin typeface="Avenir Next LT Pro" panose="020B0504020202020204" pitchFamily="34" charset="0"/>
              <a:ea typeface="Calibri" panose="020F0502020204030204" pitchFamily="34" charset="0"/>
              <a:cs typeface="Times New Roman" panose="02020603050405020304" pitchFamily="18" charset="0"/>
            </a:endParaRPr>
          </a:p>
        </p:txBody>
      </p:sp>
      <p:pic>
        <p:nvPicPr>
          <p:cNvPr id="4" name="Picture 3" descr="A picture containing logo&#10;&#10;Description automatically generated">
            <a:extLst>
              <a:ext uri="{FF2B5EF4-FFF2-40B4-BE49-F238E27FC236}">
                <a16:creationId xmlns:a16="http://schemas.microsoft.com/office/drawing/2014/main" id="{992C4A3D-5BC0-45CF-809C-48BF985CE0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20102" y="6082678"/>
            <a:ext cx="2351795" cy="547343"/>
          </a:xfrm>
          <a:prstGeom prst="rect">
            <a:avLst/>
          </a:prstGeom>
        </p:spPr>
      </p:pic>
      <p:sp>
        <p:nvSpPr>
          <p:cNvPr id="5" name="Date Placeholder 2">
            <a:extLst>
              <a:ext uri="{FF2B5EF4-FFF2-40B4-BE49-F238E27FC236}">
                <a16:creationId xmlns:a16="http://schemas.microsoft.com/office/drawing/2014/main" id="{BDB23999-FB49-A1A4-1B31-21B20962D87F}"/>
              </a:ext>
            </a:extLst>
          </p:cNvPr>
          <p:cNvSpPr txBox="1">
            <a:spLocks/>
          </p:cNvSpPr>
          <p:nvPr/>
        </p:nvSpPr>
        <p:spPr>
          <a:xfrm>
            <a:off x="381000" y="6356350"/>
            <a:ext cx="2743200" cy="365125"/>
          </a:xfrm>
          <a:prstGeom prst="rect">
            <a:avLst/>
          </a:prstGeom>
        </p:spPr>
        <p:txBody>
          <a:bodyPr vert="horz" lIns="91440" tIns="45720" rIns="91440" bIns="45720" rtlCol="0" anchor="ctr">
            <a:noAutofit/>
          </a:bodyPr>
          <a:lstStyle>
            <a:defPPr>
              <a:defRPr lang="en-US"/>
            </a:defPPr>
            <a:lvl1pPr marL="0" algn="l"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52D104B6-D63E-FE41-98E2-AF7FB6EA6483}" type="datetime1">
              <a:rPr kumimoji="0" lang="en-US" sz="1200" b="0" i="0" u="none" strike="noStrike" kern="1200" cap="none" spc="0" normalizeH="0" baseline="0" noProof="0" smtClean="0">
                <a:ln>
                  <a:noFill/>
                </a:ln>
                <a:solidFill>
                  <a:srgbClr val="637183"/>
                </a:solidFill>
                <a:effectLst/>
                <a:uLnTx/>
                <a:uFillTx/>
                <a:latin typeface="Avenir Next LT Pro" panose="020B050402020202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9/12/2024</a:t>
            </a:fld>
            <a:endParaRPr kumimoji="0" lang="en-US" sz="1200" b="0" i="0" u="none" strike="noStrike" kern="1200" cap="none" spc="0" normalizeH="0" baseline="0" noProof="0" dirty="0">
              <a:ln>
                <a:noFill/>
              </a:ln>
              <a:solidFill>
                <a:srgbClr val="637183"/>
              </a:solidFill>
              <a:effectLst/>
              <a:uLnTx/>
              <a:uFillTx/>
              <a:latin typeface="Avenir Next LT Pro" panose="020B0504020202020204" pitchFamily="34" charset="0"/>
              <a:ea typeface="+mn-ea"/>
              <a:cs typeface="+mn-cs"/>
            </a:endParaRPr>
          </a:p>
        </p:txBody>
      </p:sp>
      <p:sp>
        <p:nvSpPr>
          <p:cNvPr id="6" name="Slide Number Placeholder 4">
            <a:extLst>
              <a:ext uri="{FF2B5EF4-FFF2-40B4-BE49-F238E27FC236}">
                <a16:creationId xmlns:a16="http://schemas.microsoft.com/office/drawing/2014/main" id="{6B49D666-AA64-19B2-6F79-CAB99183F8DF}"/>
              </a:ext>
            </a:extLst>
          </p:cNvPr>
          <p:cNvSpPr txBox="1">
            <a:spLocks/>
          </p:cNvSpPr>
          <p:nvPr/>
        </p:nvSpPr>
        <p:spPr>
          <a:xfrm>
            <a:off x="9067800" y="6356350"/>
            <a:ext cx="2743200" cy="365125"/>
          </a:xfrm>
          <a:prstGeom prst="rect">
            <a:avLst/>
          </a:prstGeom>
        </p:spPr>
        <p:txBody>
          <a:bodyPr vert="horz" lIns="91440" tIns="45720" rIns="91440" bIns="45720" rtlCol="0" anchor="ctr">
            <a:noAutofit/>
          </a:bodyPr>
          <a:lstStyle>
            <a:defPPr>
              <a:defRPr lang="en-US"/>
            </a:defPPr>
            <a:lvl1pPr marL="0" algn="r"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94A09A9-5501-47C1-A89A-A340965A2BE2}" type="slidenum">
              <a:rPr kumimoji="0" lang="en-US" sz="1200" b="0" i="0" u="none" strike="noStrike" kern="1200" cap="none" spc="0" normalizeH="0" baseline="0" noProof="0" smtClean="0">
                <a:ln>
                  <a:noFill/>
                </a:ln>
                <a:solidFill>
                  <a:srgbClr val="637183"/>
                </a:solidFill>
                <a:effectLst/>
                <a:uLnTx/>
                <a:uFillTx/>
                <a:latin typeface="Avenir Next LT Pro" panose="020B05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srgbClr val="637183"/>
              </a:solidFill>
              <a:effectLst/>
              <a:uLnTx/>
              <a:uFillTx/>
              <a:latin typeface="Avenir Next LT Pro" panose="020B0504020202020204" pitchFamily="34" charset="0"/>
              <a:ea typeface="+mn-ea"/>
              <a:cs typeface="+mn-cs"/>
            </a:endParaRPr>
          </a:p>
        </p:txBody>
      </p:sp>
      <p:pic>
        <p:nvPicPr>
          <p:cNvPr id="7" name="Graphic 6" descr="Marker with solid fill">
            <a:extLst>
              <a:ext uri="{FF2B5EF4-FFF2-40B4-BE49-F238E27FC236}">
                <a16:creationId xmlns:a16="http://schemas.microsoft.com/office/drawing/2014/main" id="{F899E329-FD8C-0760-7DFA-2C0CCC58FE2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9842" y="5999480"/>
            <a:ext cx="512033" cy="459251"/>
          </a:xfrm>
          <a:prstGeom prst="rect">
            <a:avLst/>
          </a:prstGeom>
        </p:spPr>
      </p:pic>
    </p:spTree>
    <p:extLst>
      <p:ext uri="{BB962C8B-B14F-4D97-AF65-F5344CB8AC3E}">
        <p14:creationId xmlns:p14="http://schemas.microsoft.com/office/powerpoint/2010/main" val="18917978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123F8-85FD-A896-A4A9-CDA93CCC92F7}"/>
              </a:ext>
            </a:extLst>
          </p:cNvPr>
          <p:cNvSpPr>
            <a:spLocks noGrp="1"/>
          </p:cNvSpPr>
          <p:nvPr>
            <p:ph type="title"/>
          </p:nvPr>
        </p:nvSpPr>
        <p:spPr>
          <a:xfrm>
            <a:off x="332014" y="568609"/>
            <a:ext cx="11527972" cy="636361"/>
          </a:xfrm>
        </p:spPr>
        <p:txBody>
          <a:bodyPr>
            <a:normAutofit fontScale="90000"/>
          </a:bodyPr>
          <a:lstStyle/>
          <a:p>
            <a:r>
              <a:rPr lang="en-US" b="1" dirty="0">
                <a:solidFill>
                  <a:srgbClr val="003366"/>
                </a:solidFill>
              </a:rPr>
              <a:t>Data Management Plan: Collection and Acquisition Sources</a:t>
            </a:r>
            <a:br>
              <a:rPr lang="en-US" dirty="0"/>
            </a:br>
            <a:endParaRPr lang="en-US" dirty="0"/>
          </a:p>
        </p:txBody>
      </p:sp>
      <p:sp>
        <p:nvSpPr>
          <p:cNvPr id="3" name="Content Placeholder 2">
            <a:extLst>
              <a:ext uri="{FF2B5EF4-FFF2-40B4-BE49-F238E27FC236}">
                <a16:creationId xmlns:a16="http://schemas.microsoft.com/office/drawing/2014/main" id="{5C55027E-52F0-F7A8-64C4-93176392E136}"/>
              </a:ext>
            </a:extLst>
          </p:cNvPr>
          <p:cNvSpPr>
            <a:spLocks noGrp="1"/>
          </p:cNvSpPr>
          <p:nvPr>
            <p:ph idx="1"/>
          </p:nvPr>
        </p:nvSpPr>
        <p:spPr>
          <a:xfrm>
            <a:off x="500444" y="1799715"/>
            <a:ext cx="8930426" cy="4489676"/>
          </a:xfrm>
        </p:spPr>
        <p:txBody>
          <a:bodyPr numCol="1">
            <a:normAutofit/>
          </a:bodyPr>
          <a:lstStyle/>
          <a:p>
            <a:pPr marL="0" indent="0">
              <a:lnSpc>
                <a:spcPct val="110000"/>
              </a:lnSpc>
              <a:spcBef>
                <a:spcPts val="0"/>
              </a:spcBef>
              <a:spcAft>
                <a:spcPts val="600"/>
              </a:spcAft>
              <a:buNone/>
            </a:pPr>
            <a:r>
              <a:rPr lang="en-US" sz="1800" i="1" dirty="0">
                <a:solidFill>
                  <a:srgbClr val="003366"/>
                </a:solidFill>
                <a:effectLst/>
                <a:latin typeface="Avenir Next LT Pro" panose="020B0504020202020204" pitchFamily="34" charset="0"/>
                <a:ea typeface="Times New Roman" panose="02020603050405020304" pitchFamily="18" charset="0"/>
              </a:rPr>
              <a:t>There are multiple ways to get the data you need, for a single project you might be getting multiple sets of data in different ways</a:t>
            </a:r>
            <a:r>
              <a:rPr lang="en-US" sz="1800" dirty="0">
                <a:solidFill>
                  <a:srgbClr val="003366"/>
                </a:solidFill>
                <a:effectLst/>
                <a:latin typeface="Avenir Next LT Pro" panose="020B0504020202020204" pitchFamily="34" charset="0"/>
                <a:ea typeface="Times New Roman" panose="02020603050405020304" pitchFamily="18" charset="0"/>
              </a:rPr>
              <a:t>:</a:t>
            </a:r>
            <a:endParaRPr lang="en-US" sz="1800" dirty="0">
              <a:solidFill>
                <a:srgbClr val="003366"/>
              </a:solidFill>
              <a:latin typeface="Avenir Next LT Pro" panose="020B0504020202020204" pitchFamily="34" charset="0"/>
              <a:ea typeface="Calibri" panose="020F0502020204030204" pitchFamily="34" charset="0"/>
            </a:endParaRPr>
          </a:p>
          <a:p>
            <a:pPr marL="0" indent="0">
              <a:lnSpc>
                <a:spcPct val="110000"/>
              </a:lnSpc>
              <a:spcBef>
                <a:spcPts val="0"/>
              </a:spcBef>
              <a:spcAft>
                <a:spcPts val="600"/>
              </a:spcAft>
              <a:buNone/>
            </a:pPr>
            <a:endParaRPr lang="en-US" sz="800" dirty="0">
              <a:solidFill>
                <a:srgbClr val="003366"/>
              </a:solidFill>
              <a:effectLst/>
              <a:latin typeface="Avenir Next LT Pro" panose="020B0504020202020204" pitchFamily="34" charset="0"/>
            </a:endParaRPr>
          </a:p>
          <a:p>
            <a:pPr marL="742950" marR="0" lvl="1" indent="-285750" fontAlgn="base">
              <a:spcBef>
                <a:spcPts val="0"/>
              </a:spcBef>
              <a:spcAft>
                <a:spcPts val="0"/>
              </a:spcAft>
              <a:buSzPct val="100000"/>
              <a:buFont typeface="Courier New" panose="02070309020205020404" pitchFamily="49" charset="0"/>
              <a:buChar char="o"/>
              <a:tabLst>
                <a:tab pos="914400" algn="l"/>
              </a:tabLst>
            </a:pPr>
            <a:r>
              <a:rPr lang="en-US" sz="2000" dirty="0">
                <a:solidFill>
                  <a:srgbClr val="003366"/>
                </a:solidFill>
                <a:latin typeface="Avenir Next LT Pro" panose="020B0504020202020204" pitchFamily="34" charset="0"/>
                <a:ea typeface="Calibri" panose="020F0502020204030204" pitchFamily="34" charset="0"/>
                <a:cs typeface="Times New Roman" panose="02020603050405020304" pitchFamily="18" charset="0"/>
              </a:rPr>
              <a:t>Is there a tool or software application that is collecting the data?  Is it manually entered?</a:t>
            </a:r>
          </a:p>
          <a:p>
            <a:pPr marL="742950" marR="0" lvl="1" indent="-285750" fontAlgn="base">
              <a:spcBef>
                <a:spcPts val="0"/>
              </a:spcBef>
              <a:spcAft>
                <a:spcPts val="0"/>
              </a:spcAft>
              <a:buSzPct val="100000"/>
              <a:buFont typeface="Courier New" panose="02070309020205020404" pitchFamily="49" charset="0"/>
              <a:buChar char="o"/>
              <a:tabLst>
                <a:tab pos="914400" algn="l"/>
              </a:tabLst>
            </a:pPr>
            <a:r>
              <a:rPr lang="en-US" sz="2000" dirty="0">
                <a:solidFill>
                  <a:srgbClr val="003366"/>
                </a:solidFill>
                <a:effectLst/>
                <a:latin typeface="Avenir Next LT Pro" panose="020B0504020202020204" pitchFamily="34" charset="0"/>
                <a:ea typeface="Calibri" panose="020F0502020204030204" pitchFamily="34" charset="0"/>
                <a:cs typeface="Times New Roman" panose="02020603050405020304" pitchFamily="18" charset="0"/>
              </a:rPr>
              <a:t>Are we purchasing data ?</a:t>
            </a:r>
          </a:p>
          <a:p>
            <a:pPr marL="742950" marR="0" lvl="1" indent="-285750" fontAlgn="base">
              <a:spcBef>
                <a:spcPts val="0"/>
              </a:spcBef>
              <a:spcAft>
                <a:spcPts val="0"/>
              </a:spcAft>
              <a:buSzPct val="100000"/>
              <a:buFont typeface="Courier New" panose="02070309020205020404" pitchFamily="49" charset="0"/>
              <a:buChar char="o"/>
              <a:tabLst>
                <a:tab pos="914400" algn="l"/>
              </a:tabLst>
            </a:pPr>
            <a:r>
              <a:rPr lang="en-US" sz="2000" dirty="0">
                <a:solidFill>
                  <a:srgbClr val="003366"/>
                </a:solidFill>
                <a:effectLst/>
                <a:latin typeface="Avenir Next LT Pro" panose="020B0504020202020204" pitchFamily="34" charset="0"/>
                <a:ea typeface="Calibri" panose="020F0502020204030204" pitchFamily="34" charset="0"/>
                <a:cs typeface="Times New Roman" panose="02020603050405020304" pitchFamily="18" charset="0"/>
              </a:rPr>
              <a:t>Are we downloading data from an external trusted source?</a:t>
            </a:r>
          </a:p>
          <a:p>
            <a:pPr marL="742950" marR="0" lvl="1" indent="-285750" fontAlgn="base">
              <a:spcBef>
                <a:spcPts val="0"/>
              </a:spcBef>
              <a:spcAft>
                <a:spcPts val="0"/>
              </a:spcAft>
              <a:buSzPct val="100000"/>
              <a:buFont typeface="Courier New" panose="02070309020205020404" pitchFamily="49" charset="0"/>
              <a:buChar char="o"/>
              <a:tabLst>
                <a:tab pos="914400" algn="l"/>
              </a:tabLst>
            </a:pPr>
            <a:r>
              <a:rPr lang="en-US" sz="2000" dirty="0">
                <a:solidFill>
                  <a:srgbClr val="003366"/>
                </a:solidFill>
                <a:latin typeface="Avenir Next LT Pro" panose="020B0504020202020204" pitchFamily="34" charset="0"/>
                <a:ea typeface="Calibri" panose="020F0502020204030204" pitchFamily="34" charset="0"/>
                <a:cs typeface="Times New Roman" panose="02020603050405020304" pitchFamily="18" charset="0"/>
              </a:rPr>
              <a:t>Are we generating the data from a model or by combining data sets?</a:t>
            </a:r>
            <a:endParaRPr lang="en-US" sz="2000" dirty="0">
              <a:solidFill>
                <a:srgbClr val="003366"/>
              </a:solidFill>
              <a:effectLst/>
              <a:latin typeface="Avenir Next LT Pro" panose="020B0504020202020204" pitchFamily="34" charset="0"/>
              <a:ea typeface="Calibri" panose="020F0502020204030204" pitchFamily="34" charset="0"/>
              <a:cs typeface="Times New Roman" panose="02020603050405020304" pitchFamily="18" charset="0"/>
            </a:endParaRPr>
          </a:p>
          <a:p>
            <a:pPr marL="742950" marR="0" lvl="1" indent="-285750" fontAlgn="base">
              <a:spcBef>
                <a:spcPts val="0"/>
              </a:spcBef>
              <a:spcAft>
                <a:spcPts val="0"/>
              </a:spcAft>
              <a:buSzPct val="100000"/>
              <a:buFont typeface="Courier New" panose="02070309020205020404" pitchFamily="49" charset="0"/>
              <a:buChar char="o"/>
              <a:tabLst>
                <a:tab pos="914400" algn="l"/>
              </a:tabLst>
            </a:pPr>
            <a:r>
              <a:rPr lang="en-US" sz="2000" dirty="0">
                <a:solidFill>
                  <a:srgbClr val="003366"/>
                </a:solidFill>
                <a:effectLst/>
                <a:latin typeface="Avenir Next LT Pro" panose="020B0504020202020204" pitchFamily="34" charset="0"/>
                <a:ea typeface="Times New Roman" panose="02020603050405020304" pitchFamily="18" charset="0"/>
                <a:cs typeface="Times New Roman" panose="02020603050405020304" pitchFamily="18" charset="0"/>
              </a:rPr>
              <a:t>How frequently will data be collected? What can be automated?</a:t>
            </a:r>
            <a:endParaRPr lang="en-US" sz="2000" dirty="0">
              <a:solidFill>
                <a:srgbClr val="003366"/>
              </a:solidFill>
              <a:effectLst/>
              <a:latin typeface="Avenir Next LT Pro" panose="020B0504020202020204" pitchFamily="34" charset="0"/>
              <a:ea typeface="Calibri" panose="020F0502020204030204" pitchFamily="34" charset="0"/>
              <a:cs typeface="Times New Roman" panose="02020603050405020304" pitchFamily="18" charset="0"/>
            </a:endParaRPr>
          </a:p>
          <a:p>
            <a:pPr marL="742950" marR="0" lvl="1" indent="-285750" fontAlgn="base">
              <a:spcBef>
                <a:spcPts val="0"/>
              </a:spcBef>
              <a:spcAft>
                <a:spcPts val="0"/>
              </a:spcAft>
              <a:buSzPct val="100000"/>
              <a:buFont typeface="Courier New" panose="02070309020205020404" pitchFamily="49" charset="0"/>
              <a:buChar char="o"/>
              <a:tabLst>
                <a:tab pos="914400" algn="l"/>
              </a:tabLst>
            </a:pPr>
            <a:r>
              <a:rPr lang="en-US" sz="2000" dirty="0">
                <a:solidFill>
                  <a:srgbClr val="003366"/>
                </a:solidFill>
                <a:effectLst/>
                <a:latin typeface="Avenir Next LT Pro" panose="020B0504020202020204" pitchFamily="34" charset="0"/>
                <a:ea typeface="Times New Roman" panose="02020603050405020304" pitchFamily="18" charset="0"/>
                <a:cs typeface="Times New Roman" panose="02020603050405020304" pitchFamily="18" charset="0"/>
              </a:rPr>
              <a:t>How large is the data set?</a:t>
            </a:r>
          </a:p>
          <a:p>
            <a:pPr marL="742950" marR="0" lvl="1" indent="-285750" fontAlgn="base">
              <a:spcBef>
                <a:spcPts val="0"/>
              </a:spcBef>
              <a:spcAft>
                <a:spcPts val="0"/>
              </a:spcAft>
              <a:buSzPct val="100000"/>
              <a:buFont typeface="Courier New" panose="02070309020205020404" pitchFamily="49" charset="0"/>
              <a:buChar char="o"/>
              <a:tabLst>
                <a:tab pos="914400" algn="l"/>
              </a:tabLst>
            </a:pPr>
            <a:r>
              <a:rPr lang="en-US" sz="2000" dirty="0">
                <a:solidFill>
                  <a:srgbClr val="003366"/>
                </a:solidFill>
                <a:latin typeface="Avenir Next LT Pro" panose="020B0504020202020204" pitchFamily="34" charset="0"/>
                <a:ea typeface="Times New Roman" panose="02020603050405020304" pitchFamily="18" charset="0"/>
                <a:cs typeface="Times New Roman" panose="02020603050405020304" pitchFamily="18" charset="0"/>
              </a:rPr>
              <a:t>Do you need to keep track of changes to the data?</a:t>
            </a:r>
            <a:endParaRPr lang="en-US" sz="2000" dirty="0">
              <a:solidFill>
                <a:srgbClr val="003366"/>
              </a:solidFill>
              <a:effectLst/>
              <a:latin typeface="Avenir Next LT Pro" panose="020B0504020202020204" pitchFamily="34" charset="0"/>
              <a:ea typeface="Times New Roman" panose="02020603050405020304" pitchFamily="18" charset="0"/>
              <a:cs typeface="Times New Roman" panose="02020603050405020304" pitchFamily="18" charset="0"/>
            </a:endParaRPr>
          </a:p>
        </p:txBody>
      </p:sp>
      <p:pic>
        <p:nvPicPr>
          <p:cNvPr id="6" name="Picture 5" descr="A picture containing logo&#10;&#10;Description automatically generated">
            <a:extLst>
              <a:ext uri="{FF2B5EF4-FFF2-40B4-BE49-F238E27FC236}">
                <a16:creationId xmlns:a16="http://schemas.microsoft.com/office/drawing/2014/main" id="{2EC4E872-172C-D9A2-9BCC-0FD6F15058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20102" y="6082678"/>
            <a:ext cx="2351795" cy="547343"/>
          </a:xfrm>
          <a:prstGeom prst="rect">
            <a:avLst/>
          </a:prstGeom>
        </p:spPr>
      </p:pic>
      <p:sp>
        <p:nvSpPr>
          <p:cNvPr id="7" name="Date Placeholder 2">
            <a:extLst>
              <a:ext uri="{FF2B5EF4-FFF2-40B4-BE49-F238E27FC236}">
                <a16:creationId xmlns:a16="http://schemas.microsoft.com/office/drawing/2014/main" id="{45BA74D1-6495-9CF5-64FE-ED85FFEE0069}"/>
              </a:ext>
            </a:extLst>
          </p:cNvPr>
          <p:cNvSpPr txBox="1">
            <a:spLocks/>
          </p:cNvSpPr>
          <p:nvPr/>
        </p:nvSpPr>
        <p:spPr>
          <a:xfrm>
            <a:off x="381000" y="6356350"/>
            <a:ext cx="2743200" cy="365125"/>
          </a:xfrm>
          <a:prstGeom prst="rect">
            <a:avLst/>
          </a:prstGeom>
        </p:spPr>
        <p:txBody>
          <a:bodyPr vert="horz" lIns="91440" tIns="45720" rIns="91440" bIns="45720" rtlCol="0" anchor="ctr">
            <a:noAutofit/>
          </a:bodyPr>
          <a:lstStyle>
            <a:defPPr>
              <a:defRPr lang="en-US"/>
            </a:defPPr>
            <a:lvl1pPr marL="0" algn="l"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52D104B6-D63E-FE41-98E2-AF7FB6EA6483}" type="datetime1">
              <a:rPr kumimoji="0" lang="en-US" sz="1200" b="0" i="0" u="none" strike="noStrike" kern="1200" cap="none" spc="0" normalizeH="0" baseline="0" noProof="0" smtClean="0">
                <a:ln>
                  <a:noFill/>
                </a:ln>
                <a:solidFill>
                  <a:srgbClr val="637183"/>
                </a:solidFill>
                <a:effectLst/>
                <a:uLnTx/>
                <a:uFillTx/>
                <a:latin typeface="Avenir Next LT Pro" panose="020B050402020202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9/12/2024</a:t>
            </a:fld>
            <a:endParaRPr kumimoji="0" lang="en-US" sz="1200" b="0" i="0" u="none" strike="noStrike" kern="1200" cap="none" spc="0" normalizeH="0" baseline="0" noProof="0" dirty="0">
              <a:ln>
                <a:noFill/>
              </a:ln>
              <a:solidFill>
                <a:srgbClr val="637183"/>
              </a:solidFill>
              <a:effectLst/>
              <a:uLnTx/>
              <a:uFillTx/>
              <a:latin typeface="Avenir Next LT Pro" panose="020B0504020202020204" pitchFamily="34" charset="0"/>
              <a:ea typeface="+mn-ea"/>
              <a:cs typeface="+mn-cs"/>
            </a:endParaRPr>
          </a:p>
        </p:txBody>
      </p:sp>
      <p:sp>
        <p:nvSpPr>
          <p:cNvPr id="8" name="Slide Number Placeholder 4">
            <a:extLst>
              <a:ext uri="{FF2B5EF4-FFF2-40B4-BE49-F238E27FC236}">
                <a16:creationId xmlns:a16="http://schemas.microsoft.com/office/drawing/2014/main" id="{615F7866-5C57-4144-19C3-351D43A9BC57}"/>
              </a:ext>
            </a:extLst>
          </p:cNvPr>
          <p:cNvSpPr txBox="1">
            <a:spLocks/>
          </p:cNvSpPr>
          <p:nvPr/>
        </p:nvSpPr>
        <p:spPr>
          <a:xfrm>
            <a:off x="9067800" y="6356350"/>
            <a:ext cx="2743200" cy="365125"/>
          </a:xfrm>
          <a:prstGeom prst="rect">
            <a:avLst/>
          </a:prstGeom>
        </p:spPr>
        <p:txBody>
          <a:bodyPr vert="horz" lIns="91440" tIns="45720" rIns="91440" bIns="45720" rtlCol="0" anchor="ctr">
            <a:noAutofit/>
          </a:bodyPr>
          <a:lstStyle>
            <a:defPPr>
              <a:defRPr lang="en-US"/>
            </a:defPPr>
            <a:lvl1pPr marL="0" algn="r"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94A09A9-5501-47C1-A89A-A340965A2BE2}" type="slidenum">
              <a:rPr kumimoji="0" lang="en-US" sz="1200" b="0" i="0" u="none" strike="noStrike" kern="1200" cap="none" spc="0" normalizeH="0" baseline="0" noProof="0" smtClean="0">
                <a:ln>
                  <a:noFill/>
                </a:ln>
                <a:solidFill>
                  <a:srgbClr val="637183"/>
                </a:solidFill>
                <a:effectLst/>
                <a:uLnTx/>
                <a:uFillTx/>
                <a:latin typeface="Avenir Next LT Pro" panose="020B05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srgbClr val="637183"/>
              </a:solidFill>
              <a:effectLst/>
              <a:uLnTx/>
              <a:uFillTx/>
              <a:latin typeface="Avenir Next LT Pro" panose="020B0504020202020204" pitchFamily="34" charset="0"/>
              <a:ea typeface="+mn-ea"/>
              <a:cs typeface="+mn-cs"/>
            </a:endParaRPr>
          </a:p>
        </p:txBody>
      </p:sp>
      <p:pic>
        <p:nvPicPr>
          <p:cNvPr id="9" name="Graphic 8" descr="Marker with solid fill">
            <a:extLst>
              <a:ext uri="{FF2B5EF4-FFF2-40B4-BE49-F238E27FC236}">
                <a16:creationId xmlns:a16="http://schemas.microsoft.com/office/drawing/2014/main" id="{AB9ABDB4-B4B0-7D81-9E6E-C115BDFB4C8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9842" y="5999480"/>
            <a:ext cx="512033" cy="459251"/>
          </a:xfrm>
          <a:prstGeom prst="rect">
            <a:avLst/>
          </a:prstGeom>
        </p:spPr>
      </p:pic>
    </p:spTree>
    <p:extLst>
      <p:ext uri="{BB962C8B-B14F-4D97-AF65-F5344CB8AC3E}">
        <p14:creationId xmlns:p14="http://schemas.microsoft.com/office/powerpoint/2010/main" val="21670367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8900B-7FAC-0BE9-F554-228D09E98610}"/>
              </a:ext>
            </a:extLst>
          </p:cNvPr>
          <p:cNvSpPr>
            <a:spLocks noGrp="1"/>
          </p:cNvSpPr>
          <p:nvPr>
            <p:ph type="title"/>
          </p:nvPr>
        </p:nvSpPr>
        <p:spPr>
          <a:xfrm>
            <a:off x="332014" y="262488"/>
            <a:ext cx="11527972" cy="636361"/>
          </a:xfrm>
        </p:spPr>
        <p:txBody>
          <a:bodyPr>
            <a:normAutofit fontScale="90000"/>
          </a:bodyPr>
          <a:lstStyle/>
          <a:p>
            <a:r>
              <a:rPr lang="en-US" b="1" dirty="0">
                <a:solidFill>
                  <a:srgbClr val="003366"/>
                </a:solidFill>
                <a:latin typeface="Avenir Next LT Pro" panose="020B0504020202020204" pitchFamily="34" charset="0"/>
              </a:rPr>
              <a:t>Data Management Plan: Quality Assurance and Quality Control</a:t>
            </a:r>
          </a:p>
        </p:txBody>
      </p:sp>
      <p:sp>
        <p:nvSpPr>
          <p:cNvPr id="3" name="Content Placeholder 2">
            <a:extLst>
              <a:ext uri="{FF2B5EF4-FFF2-40B4-BE49-F238E27FC236}">
                <a16:creationId xmlns:a16="http://schemas.microsoft.com/office/drawing/2014/main" id="{6155DD68-2FD4-81F2-02A1-78D1F5143CE4}"/>
              </a:ext>
            </a:extLst>
          </p:cNvPr>
          <p:cNvSpPr>
            <a:spLocks noGrp="1"/>
          </p:cNvSpPr>
          <p:nvPr>
            <p:ph idx="1"/>
          </p:nvPr>
        </p:nvSpPr>
        <p:spPr>
          <a:xfrm>
            <a:off x="326572" y="1687287"/>
            <a:ext cx="8951900" cy="4489676"/>
          </a:xfrm>
        </p:spPr>
        <p:txBody>
          <a:bodyPr>
            <a:normAutofit/>
          </a:bodyPr>
          <a:lstStyle/>
          <a:p>
            <a:pPr marL="0" indent="0">
              <a:buNone/>
            </a:pPr>
            <a:r>
              <a:rPr lang="en-US" sz="1800" b="0" i="1" dirty="0">
                <a:solidFill>
                  <a:srgbClr val="003366"/>
                </a:solidFill>
                <a:effectLst/>
                <a:latin typeface="Avenir Next LT Pro" panose="020B0504020202020204" pitchFamily="34" charset="0"/>
              </a:rPr>
              <a:t>Data quality management is the prevention of data defects or issues within a dataset that reduce our ability to use the data effectively. Potential defects may occur at any stage of the life cycle, including incorrectly entered data, invalid data, and missing or lost data. For this reason, prevention (QA) and detection (QC) of defects are equally important to ensure the quality of your data:</a:t>
            </a:r>
          </a:p>
          <a:p>
            <a:pPr marL="0" indent="0">
              <a:buNone/>
            </a:pPr>
            <a:endParaRPr lang="en-US" sz="1800" i="1" dirty="0">
              <a:solidFill>
                <a:srgbClr val="003366"/>
              </a:solidFill>
              <a:latin typeface="Avenir Next LT Pro" panose="020B0504020202020204" pitchFamily="34" charset="0"/>
            </a:endParaRPr>
          </a:p>
          <a:p>
            <a:pPr lvl="1">
              <a:buFont typeface="Courier New" panose="02070309020205020404" pitchFamily="49" charset="0"/>
              <a:buChar char="o"/>
            </a:pPr>
            <a:r>
              <a:rPr lang="en-US" sz="2000" dirty="0">
                <a:solidFill>
                  <a:srgbClr val="003366"/>
                </a:solidFill>
                <a:latin typeface="Avenir Next LT Pro" panose="020B0504020202020204" pitchFamily="34" charset="0"/>
              </a:rPr>
              <a:t>What are the business rules or legal values or value ranges that your data needs to meet?</a:t>
            </a:r>
          </a:p>
          <a:p>
            <a:pPr lvl="1">
              <a:buFont typeface="Courier New" panose="02070309020205020404" pitchFamily="49" charset="0"/>
              <a:buChar char="o"/>
            </a:pPr>
            <a:r>
              <a:rPr lang="en-US" sz="2000" dirty="0">
                <a:solidFill>
                  <a:srgbClr val="003366"/>
                </a:solidFill>
                <a:latin typeface="Avenir Next LT Pro" panose="020B0504020202020204" pitchFamily="34" charset="0"/>
              </a:rPr>
              <a:t>What processes are in place to check data quality?</a:t>
            </a:r>
          </a:p>
          <a:p>
            <a:pPr lvl="1">
              <a:buFont typeface="Courier New" panose="02070309020205020404" pitchFamily="49" charset="0"/>
              <a:buChar char="o"/>
            </a:pPr>
            <a:r>
              <a:rPr lang="en-US" sz="2000" dirty="0">
                <a:solidFill>
                  <a:srgbClr val="003366"/>
                </a:solidFill>
                <a:latin typeface="Avenir Next LT Pro" panose="020B0504020202020204" pitchFamily="34" charset="0"/>
              </a:rPr>
              <a:t>What processes are in place to reduce the possibility of getting “bad” data in the first place?</a:t>
            </a:r>
          </a:p>
          <a:p>
            <a:pPr lvl="1">
              <a:buFont typeface="Courier New" panose="02070309020205020404" pitchFamily="49" charset="0"/>
              <a:buChar char="o"/>
            </a:pPr>
            <a:r>
              <a:rPr lang="en-US" sz="2000" dirty="0">
                <a:solidFill>
                  <a:srgbClr val="003366"/>
                </a:solidFill>
                <a:latin typeface="Avenir Next LT Pro" panose="020B0504020202020204" pitchFamily="34" charset="0"/>
              </a:rPr>
              <a:t>What information do you need at the point of collection to indicate the data quality?</a:t>
            </a:r>
          </a:p>
          <a:p>
            <a:pPr lvl="1">
              <a:buFont typeface="Courier New" panose="02070309020205020404" pitchFamily="49" charset="0"/>
              <a:buChar char="o"/>
            </a:pPr>
            <a:r>
              <a:rPr lang="en-US" sz="2000" dirty="0">
                <a:solidFill>
                  <a:srgbClr val="003366"/>
                </a:solidFill>
                <a:latin typeface="Avenir Next LT Pro" panose="020B0504020202020204" pitchFamily="34" charset="0"/>
              </a:rPr>
              <a:t>How do you plan to share the data quality with future users?</a:t>
            </a:r>
          </a:p>
          <a:p>
            <a:endParaRPr lang="en-US" sz="1800" i="1" dirty="0"/>
          </a:p>
        </p:txBody>
      </p:sp>
      <p:pic>
        <p:nvPicPr>
          <p:cNvPr id="4" name="Picture 3" descr="A picture containing logo&#10;&#10;Description automatically generated">
            <a:extLst>
              <a:ext uri="{FF2B5EF4-FFF2-40B4-BE49-F238E27FC236}">
                <a16:creationId xmlns:a16="http://schemas.microsoft.com/office/drawing/2014/main" id="{4C9C52E0-2595-C552-AC4F-BFD74DB611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20102" y="6082678"/>
            <a:ext cx="2351795" cy="547343"/>
          </a:xfrm>
          <a:prstGeom prst="rect">
            <a:avLst/>
          </a:prstGeom>
        </p:spPr>
      </p:pic>
      <p:sp>
        <p:nvSpPr>
          <p:cNvPr id="5" name="Date Placeholder 2">
            <a:extLst>
              <a:ext uri="{FF2B5EF4-FFF2-40B4-BE49-F238E27FC236}">
                <a16:creationId xmlns:a16="http://schemas.microsoft.com/office/drawing/2014/main" id="{052AA237-AB69-33D0-2F4F-32D1EF383F73}"/>
              </a:ext>
            </a:extLst>
          </p:cNvPr>
          <p:cNvSpPr txBox="1">
            <a:spLocks/>
          </p:cNvSpPr>
          <p:nvPr/>
        </p:nvSpPr>
        <p:spPr>
          <a:xfrm>
            <a:off x="381000" y="6356350"/>
            <a:ext cx="2743200" cy="365125"/>
          </a:xfrm>
          <a:prstGeom prst="rect">
            <a:avLst/>
          </a:prstGeom>
        </p:spPr>
        <p:txBody>
          <a:bodyPr vert="horz" lIns="91440" tIns="45720" rIns="91440" bIns="45720" rtlCol="0" anchor="ctr">
            <a:noAutofit/>
          </a:bodyPr>
          <a:lstStyle>
            <a:defPPr>
              <a:defRPr lang="en-US"/>
            </a:defPPr>
            <a:lvl1pPr marL="0" algn="l"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52D104B6-D63E-FE41-98E2-AF7FB6EA6483}" type="datetime1">
              <a:rPr kumimoji="0" lang="en-US" sz="1200" b="0" i="0" u="none" strike="noStrike" kern="1200" cap="none" spc="0" normalizeH="0" baseline="0" noProof="0" smtClean="0">
                <a:ln>
                  <a:noFill/>
                </a:ln>
                <a:solidFill>
                  <a:srgbClr val="637183"/>
                </a:solidFill>
                <a:effectLst/>
                <a:uLnTx/>
                <a:uFillTx/>
                <a:latin typeface="Avenir Next LT Pro" panose="020B050402020202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9/12/2024</a:t>
            </a:fld>
            <a:endParaRPr kumimoji="0" lang="en-US" sz="1200" b="0" i="0" u="none" strike="noStrike" kern="1200" cap="none" spc="0" normalizeH="0" baseline="0" noProof="0" dirty="0">
              <a:ln>
                <a:noFill/>
              </a:ln>
              <a:solidFill>
                <a:srgbClr val="637183"/>
              </a:solidFill>
              <a:effectLst/>
              <a:uLnTx/>
              <a:uFillTx/>
              <a:latin typeface="Avenir Next LT Pro" panose="020B0504020202020204" pitchFamily="34" charset="0"/>
              <a:ea typeface="+mn-ea"/>
              <a:cs typeface="+mn-cs"/>
            </a:endParaRPr>
          </a:p>
        </p:txBody>
      </p:sp>
      <p:sp>
        <p:nvSpPr>
          <p:cNvPr id="6" name="Slide Number Placeholder 4">
            <a:extLst>
              <a:ext uri="{FF2B5EF4-FFF2-40B4-BE49-F238E27FC236}">
                <a16:creationId xmlns:a16="http://schemas.microsoft.com/office/drawing/2014/main" id="{2D725A52-CEB0-FEDD-B0E5-0A02B98F3C36}"/>
              </a:ext>
            </a:extLst>
          </p:cNvPr>
          <p:cNvSpPr txBox="1">
            <a:spLocks/>
          </p:cNvSpPr>
          <p:nvPr/>
        </p:nvSpPr>
        <p:spPr>
          <a:xfrm>
            <a:off x="9067800" y="6356350"/>
            <a:ext cx="2743200" cy="365125"/>
          </a:xfrm>
          <a:prstGeom prst="rect">
            <a:avLst/>
          </a:prstGeom>
        </p:spPr>
        <p:txBody>
          <a:bodyPr vert="horz" lIns="91440" tIns="45720" rIns="91440" bIns="45720" rtlCol="0" anchor="ctr">
            <a:noAutofit/>
          </a:bodyPr>
          <a:lstStyle>
            <a:defPPr>
              <a:defRPr lang="en-US"/>
            </a:defPPr>
            <a:lvl1pPr marL="0" algn="r"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94A09A9-5501-47C1-A89A-A340965A2BE2}" type="slidenum">
              <a:rPr kumimoji="0" lang="en-US" sz="1200" b="0" i="0" u="none" strike="noStrike" kern="1200" cap="none" spc="0" normalizeH="0" baseline="0" noProof="0" smtClean="0">
                <a:ln>
                  <a:noFill/>
                </a:ln>
                <a:solidFill>
                  <a:srgbClr val="637183"/>
                </a:solidFill>
                <a:effectLst/>
                <a:uLnTx/>
                <a:uFillTx/>
                <a:latin typeface="Avenir Next LT Pro" panose="020B05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srgbClr val="637183"/>
              </a:solidFill>
              <a:effectLst/>
              <a:uLnTx/>
              <a:uFillTx/>
              <a:latin typeface="Avenir Next LT Pro" panose="020B0504020202020204" pitchFamily="34" charset="0"/>
              <a:ea typeface="+mn-ea"/>
              <a:cs typeface="+mn-cs"/>
            </a:endParaRPr>
          </a:p>
        </p:txBody>
      </p:sp>
      <p:pic>
        <p:nvPicPr>
          <p:cNvPr id="7" name="Graphic 6" descr="Marker with solid fill">
            <a:extLst>
              <a:ext uri="{FF2B5EF4-FFF2-40B4-BE49-F238E27FC236}">
                <a16:creationId xmlns:a16="http://schemas.microsoft.com/office/drawing/2014/main" id="{93BFB351-E1DB-D4B9-5F37-7281CE4FDB8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9842" y="5999480"/>
            <a:ext cx="512033" cy="459251"/>
          </a:xfrm>
          <a:prstGeom prst="rect">
            <a:avLst/>
          </a:prstGeom>
        </p:spPr>
      </p:pic>
    </p:spTree>
    <p:extLst>
      <p:ext uri="{BB962C8B-B14F-4D97-AF65-F5344CB8AC3E}">
        <p14:creationId xmlns:p14="http://schemas.microsoft.com/office/powerpoint/2010/main" val="7578842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8900B-7FAC-0BE9-F554-228D09E98610}"/>
              </a:ext>
            </a:extLst>
          </p:cNvPr>
          <p:cNvSpPr>
            <a:spLocks noGrp="1"/>
          </p:cNvSpPr>
          <p:nvPr>
            <p:ph type="title"/>
          </p:nvPr>
        </p:nvSpPr>
        <p:spPr>
          <a:xfrm>
            <a:off x="326571" y="290480"/>
            <a:ext cx="11527972" cy="636361"/>
          </a:xfrm>
        </p:spPr>
        <p:txBody>
          <a:bodyPr>
            <a:normAutofit fontScale="90000"/>
          </a:bodyPr>
          <a:lstStyle/>
          <a:p>
            <a:r>
              <a:rPr lang="en-US" b="1" dirty="0">
                <a:solidFill>
                  <a:srgbClr val="003366"/>
                </a:solidFill>
                <a:latin typeface="Avenir Next LT Pro" panose="020B0504020202020204" pitchFamily="34" charset="0"/>
              </a:rPr>
              <a:t>Data Management Plan: Data Processing, Analysis and Data History</a:t>
            </a:r>
          </a:p>
        </p:txBody>
      </p:sp>
      <p:sp>
        <p:nvSpPr>
          <p:cNvPr id="3" name="Content Placeholder 2">
            <a:extLst>
              <a:ext uri="{FF2B5EF4-FFF2-40B4-BE49-F238E27FC236}">
                <a16:creationId xmlns:a16="http://schemas.microsoft.com/office/drawing/2014/main" id="{6155DD68-2FD4-81F2-02A1-78D1F5143CE4}"/>
              </a:ext>
            </a:extLst>
          </p:cNvPr>
          <p:cNvSpPr>
            <a:spLocks noGrp="1"/>
          </p:cNvSpPr>
          <p:nvPr>
            <p:ph idx="1"/>
          </p:nvPr>
        </p:nvSpPr>
        <p:spPr>
          <a:xfrm>
            <a:off x="326571" y="1687287"/>
            <a:ext cx="9687005" cy="4489676"/>
          </a:xfrm>
        </p:spPr>
        <p:txBody>
          <a:bodyPr>
            <a:normAutofit/>
          </a:bodyPr>
          <a:lstStyle/>
          <a:p>
            <a:pPr marL="0" indent="0">
              <a:buNone/>
            </a:pPr>
            <a:r>
              <a:rPr lang="en-US" sz="1800" i="1" dirty="0">
                <a:solidFill>
                  <a:srgbClr val="003366"/>
                </a:solidFill>
                <a:latin typeface="Avenir Next LT Pro" panose="020B0504020202020204" pitchFamily="34" charset="0"/>
              </a:rPr>
              <a:t>Knowing what questions, you want to use the data to research or answer, and how your planned approach to do so helps to inform the overall project and process.  In many cases , this can expand what data needs to be acquired in the first place:</a:t>
            </a:r>
          </a:p>
          <a:p>
            <a:endParaRPr lang="en-US" sz="1800" i="1" dirty="0">
              <a:solidFill>
                <a:srgbClr val="003366"/>
              </a:solidFill>
              <a:latin typeface="Avenir Next LT Pro" panose="020B0504020202020204" pitchFamily="34" charset="0"/>
            </a:endParaRPr>
          </a:p>
          <a:p>
            <a:pPr lvl="1">
              <a:buFont typeface="Courier New" panose="02070309020205020404" pitchFamily="49" charset="0"/>
              <a:buChar char="o"/>
            </a:pPr>
            <a:r>
              <a:rPr lang="en-US" sz="2000" dirty="0">
                <a:solidFill>
                  <a:srgbClr val="003366"/>
                </a:solidFill>
                <a:latin typeface="Avenir Next LT Pro" panose="020B0504020202020204" pitchFamily="34" charset="0"/>
              </a:rPr>
              <a:t>What are the questions you are trying to answer?  </a:t>
            </a:r>
          </a:p>
          <a:p>
            <a:pPr lvl="1">
              <a:buFont typeface="Courier New" panose="02070309020205020404" pitchFamily="49" charset="0"/>
              <a:buChar char="o"/>
            </a:pPr>
            <a:r>
              <a:rPr lang="en-US" sz="2000" dirty="0">
                <a:solidFill>
                  <a:srgbClr val="003366"/>
                </a:solidFill>
                <a:latin typeface="Avenir Next LT Pro" panose="020B0504020202020204" pitchFamily="34" charset="0"/>
              </a:rPr>
              <a:t>Are you using any data outside of your main collection?  </a:t>
            </a:r>
          </a:p>
          <a:p>
            <a:pPr lvl="1">
              <a:buFont typeface="Courier New" panose="02070309020205020404" pitchFamily="49" charset="0"/>
              <a:buChar char="o"/>
            </a:pPr>
            <a:r>
              <a:rPr lang="en-US" sz="2000" dirty="0">
                <a:solidFill>
                  <a:srgbClr val="003366"/>
                </a:solidFill>
                <a:latin typeface="Avenir Next LT Pro" panose="020B0504020202020204" pitchFamily="34" charset="0"/>
              </a:rPr>
              <a:t>What version or vintage of data are you using?  Do you need to create version or vintages of your data?</a:t>
            </a:r>
          </a:p>
          <a:p>
            <a:pPr lvl="1">
              <a:buFont typeface="Courier New" panose="02070309020205020404" pitchFamily="49" charset="0"/>
              <a:buChar char="o"/>
            </a:pPr>
            <a:r>
              <a:rPr lang="en-US" sz="2000" dirty="0">
                <a:solidFill>
                  <a:srgbClr val="003366"/>
                </a:solidFill>
                <a:latin typeface="Avenir Next LT Pro" panose="020B0504020202020204" pitchFamily="34" charset="0"/>
              </a:rPr>
              <a:t>Do you need to look at the data over time?</a:t>
            </a:r>
          </a:p>
          <a:p>
            <a:pPr lvl="1">
              <a:buFont typeface="Courier New" panose="02070309020205020404" pitchFamily="49" charset="0"/>
              <a:buChar char="o"/>
            </a:pPr>
            <a:r>
              <a:rPr lang="en-US" sz="2000" dirty="0">
                <a:solidFill>
                  <a:srgbClr val="003366"/>
                </a:solidFill>
                <a:latin typeface="Avenir Next LT Pro" panose="020B0504020202020204" pitchFamily="34" charset="0"/>
              </a:rPr>
              <a:t>What tools do you need to do your analysis?</a:t>
            </a:r>
          </a:p>
          <a:p>
            <a:pPr lvl="1">
              <a:buFont typeface="Courier New" panose="02070309020205020404" pitchFamily="49" charset="0"/>
              <a:buChar char="o"/>
            </a:pPr>
            <a:r>
              <a:rPr lang="en-US" sz="2000" dirty="0">
                <a:solidFill>
                  <a:srgbClr val="003366"/>
                </a:solidFill>
                <a:latin typeface="Avenir Next LT Pro" panose="020B0504020202020204" pitchFamily="34" charset="0"/>
              </a:rPr>
              <a:t>What is the methodology for your analysis?</a:t>
            </a:r>
          </a:p>
          <a:p>
            <a:pPr lvl="1">
              <a:buFont typeface="Courier New" panose="02070309020205020404" pitchFamily="49" charset="0"/>
              <a:buChar char="o"/>
            </a:pPr>
            <a:r>
              <a:rPr lang="en-US" sz="2000" dirty="0">
                <a:solidFill>
                  <a:srgbClr val="003366"/>
                </a:solidFill>
                <a:latin typeface="Avenir Next LT Pro" panose="020B0504020202020204" pitchFamily="34" charset="0"/>
              </a:rPr>
              <a:t>Are you creating new models or using existing models ?  </a:t>
            </a:r>
          </a:p>
          <a:p>
            <a:pPr lvl="1">
              <a:buFont typeface="Courier New" panose="02070309020205020404" pitchFamily="49" charset="0"/>
              <a:buChar char="o"/>
            </a:pPr>
            <a:r>
              <a:rPr lang="en-US" sz="2000" dirty="0">
                <a:solidFill>
                  <a:srgbClr val="003366"/>
                </a:solidFill>
                <a:latin typeface="Avenir Next LT Pro" panose="020B0504020202020204" pitchFamily="34" charset="0"/>
              </a:rPr>
              <a:t>Are you creating new datasets as a result of your processing or analysis?</a:t>
            </a:r>
          </a:p>
        </p:txBody>
      </p:sp>
      <p:pic>
        <p:nvPicPr>
          <p:cNvPr id="4" name="Picture 3" descr="A picture containing logo&#10;&#10;Description automatically generated">
            <a:extLst>
              <a:ext uri="{FF2B5EF4-FFF2-40B4-BE49-F238E27FC236}">
                <a16:creationId xmlns:a16="http://schemas.microsoft.com/office/drawing/2014/main" id="{4949BD27-61A9-4E52-A01B-FCE5251A709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20102" y="6082678"/>
            <a:ext cx="2351795" cy="547343"/>
          </a:xfrm>
          <a:prstGeom prst="rect">
            <a:avLst/>
          </a:prstGeom>
        </p:spPr>
      </p:pic>
      <p:sp>
        <p:nvSpPr>
          <p:cNvPr id="5" name="Date Placeholder 2">
            <a:extLst>
              <a:ext uri="{FF2B5EF4-FFF2-40B4-BE49-F238E27FC236}">
                <a16:creationId xmlns:a16="http://schemas.microsoft.com/office/drawing/2014/main" id="{013EDB9C-0731-46C7-C113-F55715F0F70B}"/>
              </a:ext>
            </a:extLst>
          </p:cNvPr>
          <p:cNvSpPr txBox="1">
            <a:spLocks/>
          </p:cNvSpPr>
          <p:nvPr/>
        </p:nvSpPr>
        <p:spPr>
          <a:xfrm>
            <a:off x="381000" y="6356350"/>
            <a:ext cx="2743200" cy="365125"/>
          </a:xfrm>
          <a:prstGeom prst="rect">
            <a:avLst/>
          </a:prstGeom>
        </p:spPr>
        <p:txBody>
          <a:bodyPr vert="horz" lIns="91440" tIns="45720" rIns="91440" bIns="45720" rtlCol="0" anchor="ctr">
            <a:noAutofit/>
          </a:bodyPr>
          <a:lstStyle>
            <a:defPPr>
              <a:defRPr lang="en-US"/>
            </a:defPPr>
            <a:lvl1pPr marL="0" algn="l"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52D104B6-D63E-FE41-98E2-AF7FB6EA6483}" type="datetime1">
              <a:rPr kumimoji="0" lang="en-US" sz="1200" b="0" i="0" u="none" strike="noStrike" kern="1200" cap="none" spc="0" normalizeH="0" baseline="0" noProof="0" smtClean="0">
                <a:ln>
                  <a:noFill/>
                </a:ln>
                <a:solidFill>
                  <a:srgbClr val="637183"/>
                </a:solidFill>
                <a:effectLst/>
                <a:uLnTx/>
                <a:uFillTx/>
                <a:latin typeface="Avenir Next LT Pro" panose="020B050402020202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9/12/2024</a:t>
            </a:fld>
            <a:endParaRPr kumimoji="0" lang="en-US" sz="1200" b="0" i="0" u="none" strike="noStrike" kern="1200" cap="none" spc="0" normalizeH="0" baseline="0" noProof="0" dirty="0">
              <a:ln>
                <a:noFill/>
              </a:ln>
              <a:solidFill>
                <a:srgbClr val="637183"/>
              </a:solidFill>
              <a:effectLst/>
              <a:uLnTx/>
              <a:uFillTx/>
              <a:latin typeface="Avenir Next LT Pro" panose="020B0504020202020204" pitchFamily="34" charset="0"/>
              <a:ea typeface="+mn-ea"/>
              <a:cs typeface="+mn-cs"/>
            </a:endParaRPr>
          </a:p>
        </p:txBody>
      </p:sp>
      <p:sp>
        <p:nvSpPr>
          <p:cNvPr id="6" name="Slide Number Placeholder 4">
            <a:extLst>
              <a:ext uri="{FF2B5EF4-FFF2-40B4-BE49-F238E27FC236}">
                <a16:creationId xmlns:a16="http://schemas.microsoft.com/office/drawing/2014/main" id="{227A7EC6-CD57-003A-E928-34D13D8C11E1}"/>
              </a:ext>
            </a:extLst>
          </p:cNvPr>
          <p:cNvSpPr txBox="1">
            <a:spLocks/>
          </p:cNvSpPr>
          <p:nvPr/>
        </p:nvSpPr>
        <p:spPr>
          <a:xfrm>
            <a:off x="9067800" y="6356350"/>
            <a:ext cx="2743200" cy="365125"/>
          </a:xfrm>
          <a:prstGeom prst="rect">
            <a:avLst/>
          </a:prstGeom>
        </p:spPr>
        <p:txBody>
          <a:bodyPr vert="horz" lIns="91440" tIns="45720" rIns="91440" bIns="45720" rtlCol="0" anchor="ctr">
            <a:noAutofit/>
          </a:bodyPr>
          <a:lstStyle>
            <a:defPPr>
              <a:defRPr lang="en-US"/>
            </a:defPPr>
            <a:lvl1pPr marL="0" algn="r"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94A09A9-5501-47C1-A89A-A340965A2BE2}" type="slidenum">
              <a:rPr kumimoji="0" lang="en-US" sz="1200" b="0" i="0" u="none" strike="noStrike" kern="1200" cap="none" spc="0" normalizeH="0" baseline="0" noProof="0" smtClean="0">
                <a:ln>
                  <a:noFill/>
                </a:ln>
                <a:solidFill>
                  <a:srgbClr val="637183"/>
                </a:solidFill>
                <a:effectLst/>
                <a:uLnTx/>
                <a:uFillTx/>
                <a:latin typeface="Avenir Next LT Pro" panose="020B05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srgbClr val="637183"/>
              </a:solidFill>
              <a:effectLst/>
              <a:uLnTx/>
              <a:uFillTx/>
              <a:latin typeface="Avenir Next LT Pro" panose="020B0504020202020204" pitchFamily="34" charset="0"/>
              <a:ea typeface="+mn-ea"/>
              <a:cs typeface="+mn-cs"/>
            </a:endParaRPr>
          </a:p>
        </p:txBody>
      </p:sp>
      <p:pic>
        <p:nvPicPr>
          <p:cNvPr id="7" name="Graphic 6" descr="Marker with solid fill">
            <a:extLst>
              <a:ext uri="{FF2B5EF4-FFF2-40B4-BE49-F238E27FC236}">
                <a16:creationId xmlns:a16="http://schemas.microsoft.com/office/drawing/2014/main" id="{59924D5F-EFEC-E38E-29A5-25ACDBBD055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9842" y="5999480"/>
            <a:ext cx="512033" cy="459251"/>
          </a:xfrm>
          <a:prstGeom prst="rect">
            <a:avLst/>
          </a:prstGeom>
        </p:spPr>
      </p:pic>
    </p:spTree>
    <p:extLst>
      <p:ext uri="{BB962C8B-B14F-4D97-AF65-F5344CB8AC3E}">
        <p14:creationId xmlns:p14="http://schemas.microsoft.com/office/powerpoint/2010/main" val="38917005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8900B-7FAC-0BE9-F554-228D09E98610}"/>
              </a:ext>
            </a:extLst>
          </p:cNvPr>
          <p:cNvSpPr>
            <a:spLocks noGrp="1"/>
          </p:cNvSpPr>
          <p:nvPr>
            <p:ph type="title"/>
          </p:nvPr>
        </p:nvSpPr>
        <p:spPr/>
        <p:txBody>
          <a:bodyPr/>
          <a:lstStyle/>
          <a:p>
            <a:r>
              <a:rPr lang="en-US" b="1" dirty="0">
                <a:solidFill>
                  <a:srgbClr val="003366"/>
                </a:solidFill>
                <a:latin typeface="Avenir Next LT Pro" panose="020B0504020202020204" pitchFamily="34" charset="0"/>
              </a:rPr>
              <a:t>Data Management Plan: Access and Sharing</a:t>
            </a:r>
          </a:p>
        </p:txBody>
      </p:sp>
      <p:sp>
        <p:nvSpPr>
          <p:cNvPr id="3" name="Content Placeholder 2">
            <a:extLst>
              <a:ext uri="{FF2B5EF4-FFF2-40B4-BE49-F238E27FC236}">
                <a16:creationId xmlns:a16="http://schemas.microsoft.com/office/drawing/2014/main" id="{6155DD68-2FD4-81F2-02A1-78D1F5143CE4}"/>
              </a:ext>
            </a:extLst>
          </p:cNvPr>
          <p:cNvSpPr>
            <a:spLocks noGrp="1"/>
          </p:cNvSpPr>
          <p:nvPr>
            <p:ph idx="1"/>
          </p:nvPr>
        </p:nvSpPr>
        <p:spPr>
          <a:xfrm>
            <a:off x="326571" y="1687287"/>
            <a:ext cx="9427029" cy="4489676"/>
          </a:xfrm>
        </p:spPr>
        <p:txBody>
          <a:bodyPr/>
          <a:lstStyle/>
          <a:p>
            <a:pPr marL="0" indent="0">
              <a:lnSpc>
                <a:spcPct val="100000"/>
              </a:lnSpc>
              <a:spcBef>
                <a:spcPts val="600"/>
              </a:spcBef>
              <a:spcAft>
                <a:spcPts val="600"/>
              </a:spcAft>
              <a:buNone/>
            </a:pPr>
            <a:r>
              <a:rPr lang="en-US" sz="1800" i="1" dirty="0">
                <a:solidFill>
                  <a:srgbClr val="003366"/>
                </a:solidFill>
                <a:latin typeface="Avenir Next LT Pro" panose="020B0504020202020204" pitchFamily="34" charset="0"/>
                <a:ea typeface="Times New Roman" panose="02020603050405020304" pitchFamily="18" charset="0"/>
              </a:rPr>
              <a:t>Understanding who needs to use the data while still providing secure data practices is essential.  User authentication, end-to-end encryption, etc., provide access and security mechanisms. </a:t>
            </a:r>
            <a:r>
              <a:rPr lang="en-US" sz="1800" i="1" dirty="0">
                <a:solidFill>
                  <a:srgbClr val="003366"/>
                </a:solidFill>
                <a:effectLst/>
                <a:latin typeface="Avenir Next LT Pro" panose="020B0504020202020204" pitchFamily="34" charset="0"/>
                <a:ea typeface="Times New Roman" panose="02020603050405020304" pitchFamily="18" charset="0"/>
              </a:rPr>
              <a:t>Questions may include:</a:t>
            </a:r>
            <a:endParaRPr lang="en-US" sz="1800" i="1" dirty="0">
              <a:solidFill>
                <a:srgbClr val="003366"/>
              </a:solidFill>
              <a:latin typeface="Avenir Next LT Pro" panose="020B0504020202020204" pitchFamily="34" charset="0"/>
              <a:ea typeface="Calibri" panose="020F0502020204030204" pitchFamily="34" charset="0"/>
            </a:endParaRPr>
          </a:p>
          <a:p>
            <a:pPr marL="0" indent="0">
              <a:lnSpc>
                <a:spcPct val="110000"/>
              </a:lnSpc>
              <a:spcBef>
                <a:spcPts val="0"/>
              </a:spcBef>
              <a:spcAft>
                <a:spcPts val="600"/>
              </a:spcAft>
              <a:buNone/>
            </a:pPr>
            <a:endParaRPr lang="en-US" sz="800" dirty="0">
              <a:solidFill>
                <a:srgbClr val="003366"/>
              </a:solidFill>
              <a:effectLst/>
              <a:latin typeface="Avenir Next LT Pro" panose="020B0504020202020204" pitchFamily="34" charset="0"/>
            </a:endParaRPr>
          </a:p>
          <a:p>
            <a:pPr marL="742950" marR="0" lvl="1" indent="-285750" fontAlgn="base">
              <a:lnSpc>
                <a:spcPct val="100000"/>
              </a:lnSpc>
              <a:spcBef>
                <a:spcPts val="0"/>
              </a:spcBef>
              <a:spcAft>
                <a:spcPts val="0"/>
              </a:spcAft>
              <a:buSzPts val="1000"/>
              <a:buFont typeface="Courier New" panose="02070309020205020404" pitchFamily="49" charset="0"/>
              <a:buChar char="o"/>
              <a:tabLst>
                <a:tab pos="914400" algn="l"/>
              </a:tabLst>
            </a:pPr>
            <a:r>
              <a:rPr lang="en-US" sz="2000" dirty="0">
                <a:solidFill>
                  <a:srgbClr val="003366"/>
                </a:solidFill>
                <a:effectLst/>
                <a:latin typeface="Avenir Next LT Pro" panose="020B0504020202020204" pitchFamily="34" charset="0"/>
                <a:ea typeface="Times New Roman" panose="02020603050405020304" pitchFamily="18" charset="0"/>
                <a:cs typeface="Times New Roman" panose="02020603050405020304" pitchFamily="18" charset="0"/>
              </a:rPr>
              <a:t>Who needs to access the data and how do they need to access it? (API, database, file?)</a:t>
            </a:r>
          </a:p>
          <a:p>
            <a:pPr marL="742950" marR="0" lvl="1" indent="-285750" fontAlgn="base">
              <a:lnSpc>
                <a:spcPct val="100000"/>
              </a:lnSpc>
              <a:spcBef>
                <a:spcPts val="0"/>
              </a:spcBef>
              <a:spcAft>
                <a:spcPts val="0"/>
              </a:spcAft>
              <a:buSzPts val="1000"/>
              <a:buFont typeface="Courier New" panose="02070309020205020404" pitchFamily="49" charset="0"/>
              <a:buChar char="o"/>
              <a:tabLst>
                <a:tab pos="914400" algn="l"/>
              </a:tabLst>
            </a:pPr>
            <a:r>
              <a:rPr lang="en-US" sz="2000" dirty="0">
                <a:solidFill>
                  <a:srgbClr val="003366"/>
                </a:solidFill>
                <a:effectLst/>
                <a:latin typeface="Avenir Next LT Pro" panose="020B0504020202020204" pitchFamily="34" charset="0"/>
                <a:ea typeface="Times New Roman" panose="02020603050405020304" pitchFamily="18" charset="0"/>
                <a:cs typeface="Times New Roman" panose="02020603050405020304" pitchFamily="18" charset="0"/>
              </a:rPr>
              <a:t>How and when should the data be accessible internally? </a:t>
            </a:r>
          </a:p>
          <a:p>
            <a:pPr marL="742950" marR="0" lvl="1" indent="-285750" fontAlgn="base">
              <a:lnSpc>
                <a:spcPct val="100000"/>
              </a:lnSpc>
              <a:spcBef>
                <a:spcPts val="0"/>
              </a:spcBef>
              <a:spcAft>
                <a:spcPts val="0"/>
              </a:spcAft>
              <a:buSzPts val="1000"/>
              <a:buFont typeface="Courier New" panose="02070309020205020404" pitchFamily="49" charset="0"/>
              <a:buChar char="o"/>
              <a:tabLst>
                <a:tab pos="914400" algn="l"/>
              </a:tabLst>
            </a:pPr>
            <a:r>
              <a:rPr lang="en-US" sz="2000" dirty="0">
                <a:solidFill>
                  <a:srgbClr val="003366"/>
                </a:solidFill>
                <a:latin typeface="Avenir Next LT Pro" panose="020B0504020202020204" pitchFamily="34" charset="0"/>
                <a:ea typeface="Times New Roman" panose="02020603050405020304" pitchFamily="18" charset="0"/>
                <a:cs typeface="Times New Roman" panose="02020603050405020304" pitchFamily="18" charset="0"/>
              </a:rPr>
              <a:t>How and when should data be accessible </a:t>
            </a:r>
            <a:r>
              <a:rPr lang="en-US" sz="2000" dirty="0">
                <a:solidFill>
                  <a:srgbClr val="003366"/>
                </a:solidFill>
                <a:effectLst/>
                <a:latin typeface="Avenir Next LT Pro" panose="020B0504020202020204" pitchFamily="34" charset="0"/>
                <a:ea typeface="Times New Roman" panose="02020603050405020304" pitchFamily="18" charset="0"/>
                <a:cs typeface="Times New Roman" panose="02020603050405020304" pitchFamily="18" charset="0"/>
              </a:rPr>
              <a:t>to the public?</a:t>
            </a:r>
          </a:p>
          <a:p>
            <a:pPr marL="742950" marR="0" lvl="1" indent="-285750" fontAlgn="base">
              <a:lnSpc>
                <a:spcPct val="100000"/>
              </a:lnSpc>
              <a:spcBef>
                <a:spcPts val="0"/>
              </a:spcBef>
              <a:spcAft>
                <a:spcPts val="0"/>
              </a:spcAft>
              <a:buSzPts val="1000"/>
              <a:buFont typeface="Courier New" panose="02070309020205020404" pitchFamily="49" charset="0"/>
              <a:buChar char="o"/>
              <a:tabLst>
                <a:tab pos="914400" algn="l"/>
              </a:tabLst>
            </a:pPr>
            <a:r>
              <a:rPr lang="en-US" sz="2000" dirty="0">
                <a:solidFill>
                  <a:srgbClr val="003366"/>
                </a:solidFill>
                <a:effectLst/>
                <a:latin typeface="Avenir Next LT Pro" panose="020B0504020202020204" pitchFamily="34" charset="0"/>
                <a:ea typeface="Times New Roman" panose="02020603050405020304" pitchFamily="18" charset="0"/>
                <a:cs typeface="Times New Roman" panose="02020603050405020304" pitchFamily="18" charset="0"/>
              </a:rPr>
              <a:t>How will others discover the data?</a:t>
            </a:r>
          </a:p>
          <a:p>
            <a:pPr marL="742950" marR="0" lvl="1" indent="-285750" fontAlgn="base">
              <a:lnSpc>
                <a:spcPct val="100000"/>
              </a:lnSpc>
              <a:spcBef>
                <a:spcPts val="0"/>
              </a:spcBef>
              <a:spcAft>
                <a:spcPts val="0"/>
              </a:spcAft>
              <a:buSzPts val="1000"/>
              <a:buFont typeface="Courier New" panose="02070309020205020404" pitchFamily="49" charset="0"/>
              <a:buChar char="o"/>
              <a:tabLst>
                <a:tab pos="914400" algn="l"/>
              </a:tabLst>
            </a:pPr>
            <a:r>
              <a:rPr lang="en-US" sz="2000" dirty="0">
                <a:solidFill>
                  <a:srgbClr val="003366"/>
                </a:solidFill>
                <a:effectLst/>
                <a:latin typeface="Avenir Next LT Pro" panose="020B0504020202020204" pitchFamily="34" charset="0"/>
                <a:ea typeface="Times New Roman" panose="02020603050405020304" pitchFamily="18" charset="0"/>
                <a:cs typeface="Times New Roman" panose="02020603050405020304" pitchFamily="18" charset="0"/>
              </a:rPr>
              <a:t>How best to provide access to others?</a:t>
            </a:r>
          </a:p>
          <a:p>
            <a:pPr marL="742950" marR="0" lvl="1" indent="-285750" fontAlgn="base">
              <a:lnSpc>
                <a:spcPct val="100000"/>
              </a:lnSpc>
              <a:spcBef>
                <a:spcPts val="0"/>
              </a:spcBef>
              <a:spcAft>
                <a:spcPts val="0"/>
              </a:spcAft>
              <a:buSzPts val="1000"/>
              <a:buFont typeface="Courier New" panose="02070309020205020404" pitchFamily="49" charset="0"/>
              <a:buChar char="o"/>
              <a:tabLst>
                <a:tab pos="914400" algn="l"/>
              </a:tabLst>
            </a:pPr>
            <a:r>
              <a:rPr lang="en-US" sz="2000" dirty="0">
                <a:solidFill>
                  <a:srgbClr val="003366"/>
                </a:solidFill>
                <a:latin typeface="Avenir Next LT Pro" panose="020B0504020202020204" pitchFamily="34" charset="0"/>
                <a:ea typeface="Times New Roman" panose="02020603050405020304" pitchFamily="18" charset="0"/>
                <a:cs typeface="Times New Roman" panose="02020603050405020304" pitchFamily="18" charset="0"/>
              </a:rPr>
              <a:t>How are we making sure that other users know how to use and not use the data?</a:t>
            </a:r>
            <a:endParaRPr lang="en-US" sz="2000" dirty="0">
              <a:solidFill>
                <a:srgbClr val="003366"/>
              </a:solidFill>
              <a:effectLst/>
              <a:latin typeface="Avenir Next LT Pro" panose="020B0504020202020204" pitchFamily="34" charset="0"/>
              <a:ea typeface="Times New Roman" panose="02020603050405020304" pitchFamily="18" charset="0"/>
              <a:cs typeface="Times New Roman" panose="02020603050405020304" pitchFamily="18" charset="0"/>
            </a:endParaRPr>
          </a:p>
          <a:p>
            <a:endParaRPr lang="en-US" dirty="0"/>
          </a:p>
        </p:txBody>
      </p:sp>
      <p:pic>
        <p:nvPicPr>
          <p:cNvPr id="4" name="Picture 3" descr="A picture containing logo&#10;&#10;Description automatically generated">
            <a:extLst>
              <a:ext uri="{FF2B5EF4-FFF2-40B4-BE49-F238E27FC236}">
                <a16:creationId xmlns:a16="http://schemas.microsoft.com/office/drawing/2014/main" id="{959EF32E-39A4-4A85-80A2-F6FEF13EA83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20102" y="6082678"/>
            <a:ext cx="2351795" cy="547343"/>
          </a:xfrm>
          <a:prstGeom prst="rect">
            <a:avLst/>
          </a:prstGeom>
        </p:spPr>
      </p:pic>
      <p:sp>
        <p:nvSpPr>
          <p:cNvPr id="5" name="Date Placeholder 2">
            <a:extLst>
              <a:ext uri="{FF2B5EF4-FFF2-40B4-BE49-F238E27FC236}">
                <a16:creationId xmlns:a16="http://schemas.microsoft.com/office/drawing/2014/main" id="{BE1A7697-A0BB-2175-13E3-5A4168E95D38}"/>
              </a:ext>
            </a:extLst>
          </p:cNvPr>
          <p:cNvSpPr txBox="1">
            <a:spLocks/>
          </p:cNvSpPr>
          <p:nvPr/>
        </p:nvSpPr>
        <p:spPr>
          <a:xfrm>
            <a:off x="381000" y="6356350"/>
            <a:ext cx="2743200" cy="365125"/>
          </a:xfrm>
          <a:prstGeom prst="rect">
            <a:avLst/>
          </a:prstGeom>
        </p:spPr>
        <p:txBody>
          <a:bodyPr vert="horz" lIns="91440" tIns="45720" rIns="91440" bIns="45720" rtlCol="0" anchor="ctr">
            <a:noAutofit/>
          </a:bodyPr>
          <a:lstStyle>
            <a:defPPr>
              <a:defRPr lang="en-US"/>
            </a:defPPr>
            <a:lvl1pPr marL="0" algn="l"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52D104B6-D63E-FE41-98E2-AF7FB6EA6483}" type="datetime1">
              <a:rPr kumimoji="0" lang="en-US" sz="1200" b="0" i="0" u="none" strike="noStrike" kern="1200" cap="none" spc="0" normalizeH="0" baseline="0" noProof="0" smtClean="0">
                <a:ln>
                  <a:noFill/>
                </a:ln>
                <a:solidFill>
                  <a:srgbClr val="637183"/>
                </a:solidFill>
                <a:effectLst/>
                <a:uLnTx/>
                <a:uFillTx/>
                <a:latin typeface="Avenir Next LT Pro" panose="020B050402020202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9/12/2024</a:t>
            </a:fld>
            <a:endParaRPr kumimoji="0" lang="en-US" sz="1200" b="0" i="0" u="none" strike="noStrike" kern="1200" cap="none" spc="0" normalizeH="0" baseline="0" noProof="0" dirty="0">
              <a:ln>
                <a:noFill/>
              </a:ln>
              <a:solidFill>
                <a:srgbClr val="637183"/>
              </a:solidFill>
              <a:effectLst/>
              <a:uLnTx/>
              <a:uFillTx/>
              <a:latin typeface="Avenir Next LT Pro" panose="020B0504020202020204" pitchFamily="34" charset="0"/>
              <a:ea typeface="+mn-ea"/>
              <a:cs typeface="+mn-cs"/>
            </a:endParaRPr>
          </a:p>
        </p:txBody>
      </p:sp>
      <p:sp>
        <p:nvSpPr>
          <p:cNvPr id="6" name="Slide Number Placeholder 4">
            <a:extLst>
              <a:ext uri="{FF2B5EF4-FFF2-40B4-BE49-F238E27FC236}">
                <a16:creationId xmlns:a16="http://schemas.microsoft.com/office/drawing/2014/main" id="{0AECC222-6B1A-5589-D13E-A2972F4D13FB}"/>
              </a:ext>
            </a:extLst>
          </p:cNvPr>
          <p:cNvSpPr txBox="1">
            <a:spLocks/>
          </p:cNvSpPr>
          <p:nvPr/>
        </p:nvSpPr>
        <p:spPr>
          <a:xfrm>
            <a:off x="9067800" y="6356350"/>
            <a:ext cx="2743200" cy="365125"/>
          </a:xfrm>
          <a:prstGeom prst="rect">
            <a:avLst/>
          </a:prstGeom>
        </p:spPr>
        <p:txBody>
          <a:bodyPr vert="horz" lIns="91440" tIns="45720" rIns="91440" bIns="45720" rtlCol="0" anchor="ctr">
            <a:noAutofit/>
          </a:bodyPr>
          <a:lstStyle>
            <a:defPPr>
              <a:defRPr lang="en-US"/>
            </a:defPPr>
            <a:lvl1pPr marL="0" algn="r"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94A09A9-5501-47C1-A89A-A340965A2BE2}" type="slidenum">
              <a:rPr kumimoji="0" lang="en-US" sz="1200" b="0" i="0" u="none" strike="noStrike" kern="1200" cap="none" spc="0" normalizeH="0" baseline="0" noProof="0" smtClean="0">
                <a:ln>
                  <a:noFill/>
                </a:ln>
                <a:solidFill>
                  <a:srgbClr val="637183"/>
                </a:solidFill>
                <a:effectLst/>
                <a:uLnTx/>
                <a:uFillTx/>
                <a:latin typeface="Avenir Next LT Pro" panose="020B05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srgbClr val="637183"/>
              </a:solidFill>
              <a:effectLst/>
              <a:uLnTx/>
              <a:uFillTx/>
              <a:latin typeface="Avenir Next LT Pro" panose="020B0504020202020204" pitchFamily="34" charset="0"/>
              <a:ea typeface="+mn-ea"/>
              <a:cs typeface="+mn-cs"/>
            </a:endParaRPr>
          </a:p>
        </p:txBody>
      </p:sp>
      <p:pic>
        <p:nvPicPr>
          <p:cNvPr id="7" name="Graphic 6" descr="Marker with solid fill">
            <a:extLst>
              <a:ext uri="{FF2B5EF4-FFF2-40B4-BE49-F238E27FC236}">
                <a16:creationId xmlns:a16="http://schemas.microsoft.com/office/drawing/2014/main" id="{23A8C2FB-104C-F58F-0B72-A4AF83BC31C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9842" y="5999480"/>
            <a:ext cx="512033" cy="459251"/>
          </a:xfrm>
          <a:prstGeom prst="rect">
            <a:avLst/>
          </a:prstGeom>
        </p:spPr>
      </p:pic>
    </p:spTree>
    <p:extLst>
      <p:ext uri="{BB962C8B-B14F-4D97-AF65-F5344CB8AC3E}">
        <p14:creationId xmlns:p14="http://schemas.microsoft.com/office/powerpoint/2010/main" val="32044276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9759418-3AA6-E633-D699-1E41D746E96D}"/>
              </a:ext>
            </a:extLst>
          </p:cNvPr>
          <p:cNvSpPr>
            <a:spLocks noGrp="1"/>
          </p:cNvSpPr>
          <p:nvPr>
            <p:ph type="ctrTitle"/>
          </p:nvPr>
        </p:nvSpPr>
        <p:spPr/>
        <p:txBody>
          <a:bodyPr/>
          <a:lstStyle/>
          <a:p>
            <a:r>
              <a:rPr lang="en-US" b="1" dirty="0">
                <a:solidFill>
                  <a:srgbClr val="003366"/>
                </a:solidFill>
                <a:latin typeface="Avenir Next LT Pro" panose="020B0504020202020204" pitchFamily="34" charset="0"/>
              </a:rPr>
              <a:t>What do you mean by Data Management?</a:t>
            </a:r>
          </a:p>
        </p:txBody>
      </p:sp>
      <p:sp>
        <p:nvSpPr>
          <p:cNvPr id="2" name="Subtitle 1">
            <a:extLst>
              <a:ext uri="{FF2B5EF4-FFF2-40B4-BE49-F238E27FC236}">
                <a16:creationId xmlns:a16="http://schemas.microsoft.com/office/drawing/2014/main" id="{C50B1D7A-360E-5407-2F9A-921190782989}"/>
              </a:ext>
            </a:extLst>
          </p:cNvPr>
          <p:cNvSpPr>
            <a:spLocks noGrp="1"/>
          </p:cNvSpPr>
          <p:nvPr>
            <p:ph type="subTitle" idx="1"/>
          </p:nvPr>
        </p:nvSpPr>
        <p:spPr/>
        <p:txBody>
          <a:bodyPr/>
          <a:lstStyle/>
          <a:p>
            <a:r>
              <a:rPr lang="en-US" dirty="0">
                <a:solidFill>
                  <a:srgbClr val="003366"/>
                </a:solidFill>
                <a:latin typeface="Avenir Next LT Pro" panose="020B0504020202020204" pitchFamily="34" charset="0"/>
              </a:rPr>
              <a:t>Some basic definitions</a:t>
            </a:r>
          </a:p>
        </p:txBody>
      </p:sp>
      <p:pic>
        <p:nvPicPr>
          <p:cNvPr id="4" name="Picture 3" descr="A picture containing logo&#10;&#10;Description automatically generated">
            <a:extLst>
              <a:ext uri="{FF2B5EF4-FFF2-40B4-BE49-F238E27FC236}">
                <a16:creationId xmlns:a16="http://schemas.microsoft.com/office/drawing/2014/main" id="{EDEEAED9-09C8-FF3D-0F30-50CA490E6A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20102" y="6082678"/>
            <a:ext cx="2351795" cy="547343"/>
          </a:xfrm>
          <a:prstGeom prst="rect">
            <a:avLst/>
          </a:prstGeom>
        </p:spPr>
      </p:pic>
      <p:sp>
        <p:nvSpPr>
          <p:cNvPr id="5" name="Date Placeholder 2">
            <a:extLst>
              <a:ext uri="{FF2B5EF4-FFF2-40B4-BE49-F238E27FC236}">
                <a16:creationId xmlns:a16="http://schemas.microsoft.com/office/drawing/2014/main" id="{04FA220A-1B70-BD79-0382-AE1322443900}"/>
              </a:ext>
            </a:extLst>
          </p:cNvPr>
          <p:cNvSpPr txBox="1">
            <a:spLocks/>
          </p:cNvSpPr>
          <p:nvPr/>
        </p:nvSpPr>
        <p:spPr>
          <a:xfrm>
            <a:off x="381000" y="6356350"/>
            <a:ext cx="2743200" cy="365125"/>
          </a:xfrm>
          <a:prstGeom prst="rect">
            <a:avLst/>
          </a:prstGeom>
        </p:spPr>
        <p:txBody>
          <a:bodyPr vert="horz" lIns="91440" tIns="45720" rIns="91440" bIns="45720" rtlCol="0" anchor="ctr">
            <a:noAutofit/>
          </a:bodyPr>
          <a:lstStyle>
            <a:defPPr>
              <a:defRPr lang="en-US"/>
            </a:defPPr>
            <a:lvl1pPr marL="0" algn="l"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52D104B6-D63E-FE41-98E2-AF7FB6EA6483}" type="datetime1">
              <a:rPr kumimoji="0" lang="en-US" sz="1200" b="0" i="0" u="none" strike="noStrike" kern="1200" cap="none" spc="0" normalizeH="0" baseline="0" noProof="0" smtClean="0">
                <a:ln>
                  <a:noFill/>
                </a:ln>
                <a:solidFill>
                  <a:srgbClr val="637183"/>
                </a:solidFill>
                <a:effectLst/>
                <a:uLnTx/>
                <a:uFillTx/>
                <a:latin typeface="Avenir Next LT Pro" panose="020B050402020202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9/12/2024</a:t>
            </a:fld>
            <a:endParaRPr kumimoji="0" lang="en-US" sz="1200" b="0" i="0" u="none" strike="noStrike" kern="1200" cap="none" spc="0" normalizeH="0" baseline="0" noProof="0" dirty="0">
              <a:ln>
                <a:noFill/>
              </a:ln>
              <a:solidFill>
                <a:srgbClr val="637183"/>
              </a:solidFill>
              <a:effectLst/>
              <a:uLnTx/>
              <a:uFillTx/>
              <a:latin typeface="Avenir Next LT Pro" panose="020B0504020202020204" pitchFamily="34" charset="0"/>
              <a:ea typeface="+mn-ea"/>
              <a:cs typeface="+mn-cs"/>
            </a:endParaRPr>
          </a:p>
        </p:txBody>
      </p:sp>
      <p:sp>
        <p:nvSpPr>
          <p:cNvPr id="6" name="Slide Number Placeholder 4">
            <a:extLst>
              <a:ext uri="{FF2B5EF4-FFF2-40B4-BE49-F238E27FC236}">
                <a16:creationId xmlns:a16="http://schemas.microsoft.com/office/drawing/2014/main" id="{EB07317B-F9C9-861E-EE8D-82A24EB24031}"/>
              </a:ext>
            </a:extLst>
          </p:cNvPr>
          <p:cNvSpPr txBox="1">
            <a:spLocks/>
          </p:cNvSpPr>
          <p:nvPr/>
        </p:nvSpPr>
        <p:spPr>
          <a:xfrm>
            <a:off x="9067800" y="6356350"/>
            <a:ext cx="2743200" cy="365125"/>
          </a:xfrm>
          <a:prstGeom prst="rect">
            <a:avLst/>
          </a:prstGeom>
        </p:spPr>
        <p:txBody>
          <a:bodyPr vert="horz" lIns="91440" tIns="45720" rIns="91440" bIns="45720" rtlCol="0" anchor="ctr">
            <a:noAutofit/>
          </a:bodyPr>
          <a:lstStyle>
            <a:defPPr>
              <a:defRPr lang="en-US"/>
            </a:defPPr>
            <a:lvl1pPr marL="0" algn="r"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94A09A9-5501-47C1-A89A-A340965A2BE2}" type="slidenum">
              <a:rPr kumimoji="0" lang="en-US" sz="1200" b="0" i="0" u="none" strike="noStrike" kern="1200" cap="none" spc="0" normalizeH="0" baseline="0" noProof="0" smtClean="0">
                <a:ln>
                  <a:noFill/>
                </a:ln>
                <a:solidFill>
                  <a:srgbClr val="637183"/>
                </a:solidFill>
                <a:effectLst/>
                <a:uLnTx/>
                <a:uFillTx/>
                <a:latin typeface="Avenir Next LT Pro" panose="020B05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srgbClr val="637183"/>
              </a:solidFill>
              <a:effectLst/>
              <a:uLnTx/>
              <a:uFillTx/>
              <a:latin typeface="Avenir Next LT Pro" panose="020B0504020202020204" pitchFamily="34" charset="0"/>
              <a:ea typeface="+mn-ea"/>
              <a:cs typeface="+mn-cs"/>
            </a:endParaRPr>
          </a:p>
        </p:txBody>
      </p:sp>
      <p:pic>
        <p:nvPicPr>
          <p:cNvPr id="7" name="Graphic 6" descr="Marker with solid fill">
            <a:extLst>
              <a:ext uri="{FF2B5EF4-FFF2-40B4-BE49-F238E27FC236}">
                <a16:creationId xmlns:a16="http://schemas.microsoft.com/office/drawing/2014/main" id="{96BD99DE-E2D9-F43E-BCDC-D0DA1AA8059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9842" y="5999480"/>
            <a:ext cx="512033" cy="459251"/>
          </a:xfrm>
          <a:prstGeom prst="rect">
            <a:avLst/>
          </a:prstGeom>
        </p:spPr>
      </p:pic>
    </p:spTree>
    <p:extLst>
      <p:ext uri="{BB962C8B-B14F-4D97-AF65-F5344CB8AC3E}">
        <p14:creationId xmlns:p14="http://schemas.microsoft.com/office/powerpoint/2010/main" val="35114893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8900B-7FAC-0BE9-F554-228D09E98610}"/>
              </a:ext>
            </a:extLst>
          </p:cNvPr>
          <p:cNvSpPr>
            <a:spLocks noGrp="1"/>
          </p:cNvSpPr>
          <p:nvPr>
            <p:ph type="title"/>
          </p:nvPr>
        </p:nvSpPr>
        <p:spPr/>
        <p:txBody>
          <a:bodyPr/>
          <a:lstStyle/>
          <a:p>
            <a:r>
              <a:rPr lang="en-US" b="1" dirty="0">
                <a:solidFill>
                  <a:srgbClr val="003366"/>
                </a:solidFill>
                <a:latin typeface="Avenir Next LT Pro" panose="020B0504020202020204" pitchFamily="34" charset="0"/>
              </a:rPr>
              <a:t>Data Management Plan: Storage, Backup and Security</a:t>
            </a:r>
          </a:p>
        </p:txBody>
      </p:sp>
      <p:sp>
        <p:nvSpPr>
          <p:cNvPr id="3" name="Content Placeholder 2">
            <a:extLst>
              <a:ext uri="{FF2B5EF4-FFF2-40B4-BE49-F238E27FC236}">
                <a16:creationId xmlns:a16="http://schemas.microsoft.com/office/drawing/2014/main" id="{6155DD68-2FD4-81F2-02A1-78D1F5143CE4}"/>
              </a:ext>
            </a:extLst>
          </p:cNvPr>
          <p:cNvSpPr>
            <a:spLocks noGrp="1"/>
          </p:cNvSpPr>
          <p:nvPr>
            <p:ph idx="1"/>
          </p:nvPr>
        </p:nvSpPr>
        <p:spPr>
          <a:xfrm>
            <a:off x="326571" y="1687287"/>
            <a:ext cx="9794582" cy="4489676"/>
          </a:xfrm>
        </p:spPr>
        <p:txBody>
          <a:bodyPr/>
          <a:lstStyle/>
          <a:p>
            <a:pPr marL="0" indent="0">
              <a:lnSpc>
                <a:spcPct val="110000"/>
              </a:lnSpc>
              <a:spcBef>
                <a:spcPts val="0"/>
              </a:spcBef>
              <a:spcAft>
                <a:spcPts val="600"/>
              </a:spcAft>
              <a:buNone/>
            </a:pPr>
            <a:r>
              <a:rPr lang="en-US" sz="1800" i="1" dirty="0">
                <a:solidFill>
                  <a:srgbClr val="003366"/>
                </a:solidFill>
                <a:effectLst/>
                <a:latin typeface="Avenir Next LT Pro" panose="020B0504020202020204" pitchFamily="34" charset="0"/>
                <a:ea typeface="Times New Roman" panose="02020603050405020304" pitchFamily="18" charset="0"/>
              </a:rPr>
              <a:t>Understanding the best way to securely store and backup data is a limiting factor in laying out the data management plan. The exercise of weighing data sensitivity and storage needs against cost and accessibility concerns, makes viable solutions more readily apparent. Questions may include:</a:t>
            </a:r>
            <a:endParaRPr lang="en-US" sz="1800" i="1" dirty="0">
              <a:solidFill>
                <a:srgbClr val="003366"/>
              </a:solidFill>
              <a:latin typeface="Avenir Next LT Pro" panose="020B0504020202020204" pitchFamily="34" charset="0"/>
              <a:ea typeface="Calibri" panose="020F0502020204030204" pitchFamily="34" charset="0"/>
            </a:endParaRPr>
          </a:p>
          <a:p>
            <a:pPr marL="0" indent="0">
              <a:lnSpc>
                <a:spcPct val="110000"/>
              </a:lnSpc>
              <a:spcBef>
                <a:spcPts val="0"/>
              </a:spcBef>
              <a:spcAft>
                <a:spcPts val="600"/>
              </a:spcAft>
              <a:buNone/>
            </a:pPr>
            <a:endParaRPr lang="en-US" sz="800" dirty="0">
              <a:solidFill>
                <a:srgbClr val="003366"/>
              </a:solidFill>
              <a:effectLst/>
              <a:latin typeface="Avenir Next LT Pro" panose="020B0504020202020204" pitchFamily="34" charset="0"/>
            </a:endParaRPr>
          </a:p>
          <a:p>
            <a:pPr marL="742950" marR="0" lvl="1" indent="-285750" fontAlgn="base">
              <a:lnSpc>
                <a:spcPct val="100000"/>
              </a:lnSpc>
              <a:spcBef>
                <a:spcPts val="0"/>
              </a:spcBef>
              <a:spcAft>
                <a:spcPts val="0"/>
              </a:spcAft>
              <a:buSzPct val="100000"/>
              <a:buFont typeface="Courier New" panose="02070309020205020404" pitchFamily="49" charset="0"/>
              <a:buChar char="o"/>
              <a:tabLst>
                <a:tab pos="914400" algn="l"/>
              </a:tabLst>
            </a:pPr>
            <a:r>
              <a:rPr lang="en-US" sz="2000" dirty="0">
                <a:solidFill>
                  <a:srgbClr val="003366"/>
                </a:solidFill>
                <a:effectLst/>
                <a:latin typeface="Avenir Next LT Pro" panose="020B0504020202020204" pitchFamily="34" charset="0"/>
                <a:ea typeface="Times New Roman" panose="02020603050405020304" pitchFamily="18" charset="0"/>
                <a:cs typeface="Times New Roman" panose="02020603050405020304" pitchFamily="18" charset="0"/>
              </a:rPr>
              <a:t>What is the security sensitivity of the data? </a:t>
            </a:r>
            <a:endParaRPr lang="en-US" sz="2000">
              <a:solidFill>
                <a:srgbClr val="003366"/>
              </a:solidFill>
              <a:effectLst/>
              <a:latin typeface="Avenir Next LT Pro" panose="020B0504020202020204" pitchFamily="34" charset="0"/>
              <a:ea typeface="Times New Roman" panose="02020603050405020304" pitchFamily="18" charset="0"/>
              <a:cs typeface="Times New Roman" panose="02020603050405020304" pitchFamily="18" charset="0"/>
            </a:endParaRPr>
          </a:p>
          <a:p>
            <a:pPr marL="742950" marR="0" lvl="1" indent="-285750" fontAlgn="base">
              <a:lnSpc>
                <a:spcPct val="100000"/>
              </a:lnSpc>
              <a:spcBef>
                <a:spcPts val="0"/>
              </a:spcBef>
              <a:spcAft>
                <a:spcPts val="0"/>
              </a:spcAft>
              <a:buSzPct val="100000"/>
              <a:buFont typeface="Courier New" panose="02070309020205020404" pitchFamily="49" charset="0"/>
              <a:buChar char="o"/>
              <a:tabLst>
                <a:tab pos="914400" algn="l"/>
              </a:tabLst>
            </a:pPr>
            <a:r>
              <a:rPr lang="en-US" sz="2000" dirty="0">
                <a:solidFill>
                  <a:srgbClr val="003366"/>
                </a:solidFill>
                <a:effectLst/>
                <a:latin typeface="Avenir Next LT Pro" panose="020B0504020202020204" pitchFamily="34" charset="0"/>
                <a:ea typeface="Times New Roman" panose="02020603050405020304" pitchFamily="18" charset="0"/>
                <a:cs typeface="Times New Roman" panose="02020603050405020304" pitchFamily="18" charset="0"/>
              </a:rPr>
              <a:t>Does the dataset include PII, CUI, or other sensitive data?</a:t>
            </a:r>
            <a:endParaRPr lang="en-US" sz="2000">
              <a:solidFill>
                <a:srgbClr val="003366"/>
              </a:solidFill>
              <a:effectLst/>
              <a:latin typeface="Avenir Next LT Pro" panose="020B0504020202020204" pitchFamily="34" charset="0"/>
              <a:ea typeface="Times New Roman" panose="02020603050405020304" pitchFamily="18" charset="0"/>
              <a:cs typeface="Times New Roman" panose="02020603050405020304" pitchFamily="18" charset="0"/>
            </a:endParaRPr>
          </a:p>
          <a:p>
            <a:pPr marL="742950" marR="0" lvl="1" indent="-285750" fontAlgn="base">
              <a:lnSpc>
                <a:spcPct val="100000"/>
              </a:lnSpc>
              <a:spcBef>
                <a:spcPts val="0"/>
              </a:spcBef>
              <a:spcAft>
                <a:spcPts val="0"/>
              </a:spcAft>
              <a:buSzPct val="100000"/>
              <a:buFont typeface="Courier New" panose="02070309020205020404" pitchFamily="49" charset="0"/>
              <a:buChar char="o"/>
              <a:tabLst>
                <a:tab pos="914400" algn="l"/>
              </a:tabLst>
            </a:pPr>
            <a:r>
              <a:rPr lang="en-US" sz="2000" dirty="0">
                <a:solidFill>
                  <a:srgbClr val="003366"/>
                </a:solidFill>
                <a:effectLst/>
                <a:latin typeface="Avenir Next LT Pro" panose="020B0504020202020204" pitchFamily="34" charset="0"/>
                <a:ea typeface="Times New Roman" panose="02020603050405020304" pitchFamily="18" charset="0"/>
                <a:cs typeface="Times New Roman" panose="02020603050405020304" pitchFamily="18" charset="0"/>
              </a:rPr>
              <a:t>Does the data need encryption (at Rest, In-Transit)?</a:t>
            </a:r>
            <a:endParaRPr lang="en-US" sz="2000">
              <a:solidFill>
                <a:srgbClr val="003366"/>
              </a:solidFill>
              <a:effectLst/>
              <a:latin typeface="Avenir Next LT Pro" panose="020B0504020202020204" pitchFamily="34" charset="0"/>
              <a:ea typeface="Times New Roman" panose="02020603050405020304" pitchFamily="18" charset="0"/>
              <a:cs typeface="Times New Roman" panose="02020603050405020304" pitchFamily="18" charset="0"/>
            </a:endParaRPr>
          </a:p>
          <a:p>
            <a:pPr marL="742950" marR="0" lvl="1" indent="-285750" fontAlgn="base">
              <a:lnSpc>
                <a:spcPct val="100000"/>
              </a:lnSpc>
              <a:spcBef>
                <a:spcPts val="0"/>
              </a:spcBef>
              <a:spcAft>
                <a:spcPts val="0"/>
              </a:spcAft>
              <a:buSzPct val="100000"/>
              <a:buFont typeface="Courier New" panose="02070309020205020404" pitchFamily="49" charset="0"/>
              <a:buChar char="o"/>
              <a:tabLst>
                <a:tab pos="914400" algn="l"/>
              </a:tabLst>
            </a:pPr>
            <a:r>
              <a:rPr lang="en-US" sz="2000" dirty="0">
                <a:solidFill>
                  <a:srgbClr val="003366"/>
                </a:solidFill>
                <a:effectLst/>
                <a:latin typeface="Avenir Next LT Pro" panose="020B0504020202020204" pitchFamily="34" charset="0"/>
                <a:ea typeface="Times New Roman" panose="02020603050405020304" pitchFamily="18" charset="0"/>
                <a:cs typeface="Times New Roman" panose="02020603050405020304" pitchFamily="18" charset="0"/>
              </a:rPr>
              <a:t>Where should it be stored for best cost, accessibility, and security (Cloud, On-Prem…)?</a:t>
            </a:r>
            <a:endParaRPr lang="en-US" sz="2000">
              <a:solidFill>
                <a:srgbClr val="003366"/>
              </a:solidFill>
              <a:effectLst/>
              <a:latin typeface="Avenir Next LT Pro" panose="020B0504020202020204" pitchFamily="34" charset="0"/>
              <a:ea typeface="Times New Roman" panose="02020603050405020304" pitchFamily="18" charset="0"/>
              <a:cs typeface="Times New Roman" panose="02020603050405020304" pitchFamily="18" charset="0"/>
            </a:endParaRPr>
          </a:p>
          <a:p>
            <a:pPr marL="742950" marR="0" lvl="1" indent="-285750" fontAlgn="base">
              <a:lnSpc>
                <a:spcPct val="100000"/>
              </a:lnSpc>
              <a:spcBef>
                <a:spcPts val="0"/>
              </a:spcBef>
              <a:spcAft>
                <a:spcPts val="0"/>
              </a:spcAft>
              <a:buSzPct val="100000"/>
              <a:buFont typeface="Courier New" panose="02070309020205020404" pitchFamily="49" charset="0"/>
              <a:buChar char="o"/>
              <a:tabLst>
                <a:tab pos="914400" algn="l"/>
              </a:tabLst>
            </a:pPr>
            <a:r>
              <a:rPr lang="en-US" sz="2000" dirty="0">
                <a:solidFill>
                  <a:srgbClr val="003366"/>
                </a:solidFill>
                <a:latin typeface="Avenir Next LT Pro" panose="020B0504020202020204" pitchFamily="34" charset="0"/>
                <a:ea typeface="Times New Roman" panose="02020603050405020304" pitchFamily="18" charset="0"/>
                <a:cs typeface="Times New Roman" panose="02020603050405020304" pitchFamily="18" charset="0"/>
              </a:rPr>
              <a:t>How often do we need / want to backup the data?</a:t>
            </a:r>
            <a:endParaRPr lang="en-US" sz="2000">
              <a:solidFill>
                <a:srgbClr val="003366"/>
              </a:solidFill>
              <a:latin typeface="Avenir Next LT Pro" panose="020B0504020202020204" pitchFamily="34" charset="0"/>
              <a:ea typeface="Times New Roman" panose="02020603050405020304" pitchFamily="18" charset="0"/>
              <a:cs typeface="Times New Roman" panose="02020603050405020304" pitchFamily="18" charset="0"/>
            </a:endParaRPr>
          </a:p>
          <a:p>
            <a:pPr marL="742950" lvl="1" indent="-285750" fontAlgn="base">
              <a:lnSpc>
                <a:spcPct val="100000"/>
              </a:lnSpc>
              <a:spcBef>
                <a:spcPts val="0"/>
              </a:spcBef>
              <a:buSzPct val="100000"/>
              <a:buFont typeface="Courier New" panose="02070309020205020404" pitchFamily="49" charset="0"/>
              <a:buChar char="o"/>
              <a:tabLst>
                <a:tab pos="914400" algn="l"/>
              </a:tabLst>
            </a:pPr>
            <a:r>
              <a:rPr lang="en-US" sz="2000" dirty="0">
                <a:solidFill>
                  <a:srgbClr val="003366"/>
                </a:solidFill>
                <a:effectLst/>
                <a:latin typeface="Avenir Next LT Pro" panose="020B0504020202020204" pitchFamily="34" charset="0"/>
                <a:ea typeface="Times New Roman" panose="02020603050405020304" pitchFamily="18" charset="0"/>
              </a:rPr>
              <a:t>What needs to be stored?</a:t>
            </a:r>
            <a:endParaRPr lang="en-US" sz="2000">
              <a:solidFill>
                <a:srgbClr val="003366"/>
              </a:solidFill>
              <a:latin typeface="Avenir Next LT Pro" panose="020B0504020202020204" pitchFamily="34" charset="0"/>
            </a:endParaRPr>
          </a:p>
          <a:p>
            <a:pPr marL="742950" marR="0" lvl="1" indent="-285750" fontAlgn="base">
              <a:lnSpc>
                <a:spcPct val="100000"/>
              </a:lnSpc>
              <a:spcBef>
                <a:spcPts val="0"/>
              </a:spcBef>
              <a:spcAft>
                <a:spcPts val="0"/>
              </a:spcAft>
              <a:buSzPts val="1000"/>
              <a:buFont typeface="Courier New" panose="02070309020205020404" pitchFamily="49" charset="0"/>
              <a:buChar char="o"/>
              <a:tabLst>
                <a:tab pos="914400" algn="l"/>
              </a:tabLst>
            </a:pPr>
            <a:endParaRPr lang="en-US" sz="20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fontAlgn="base">
              <a:lnSpc>
                <a:spcPct val="100000"/>
              </a:lnSpc>
              <a:spcBef>
                <a:spcPts val="0"/>
              </a:spcBef>
              <a:spcAft>
                <a:spcPts val="0"/>
              </a:spcAft>
              <a:buSzPts val="1000"/>
              <a:buFont typeface="Courier New" panose="02070309020205020404" pitchFamily="49" charset="0"/>
              <a:buChar char="o"/>
              <a:tabLst>
                <a:tab pos="914400" algn="l"/>
              </a:tabLst>
            </a:pPr>
            <a:endParaRPr lang="en-US"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lvl="1" indent="0" fontAlgn="base">
              <a:lnSpc>
                <a:spcPct val="100000"/>
              </a:lnSpc>
              <a:spcBef>
                <a:spcPts val="0"/>
              </a:spcBef>
              <a:spcAft>
                <a:spcPts val="0"/>
              </a:spcAft>
              <a:buSzPts val="1000"/>
              <a:buNone/>
              <a:tabLst>
                <a:tab pos="914400" algn="l"/>
              </a:tabLst>
            </a:pPr>
            <a:endParaRPr lang="en-US" dirty="0"/>
          </a:p>
        </p:txBody>
      </p:sp>
      <p:pic>
        <p:nvPicPr>
          <p:cNvPr id="4" name="Picture 3" descr="A picture containing logo&#10;&#10;Description automatically generated">
            <a:extLst>
              <a:ext uri="{FF2B5EF4-FFF2-40B4-BE49-F238E27FC236}">
                <a16:creationId xmlns:a16="http://schemas.microsoft.com/office/drawing/2014/main" id="{505FCF12-3DD5-BDD0-DBD4-042482457B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20102" y="6082678"/>
            <a:ext cx="2351795" cy="547343"/>
          </a:xfrm>
          <a:prstGeom prst="rect">
            <a:avLst/>
          </a:prstGeom>
        </p:spPr>
      </p:pic>
      <p:sp>
        <p:nvSpPr>
          <p:cNvPr id="5" name="Date Placeholder 2">
            <a:extLst>
              <a:ext uri="{FF2B5EF4-FFF2-40B4-BE49-F238E27FC236}">
                <a16:creationId xmlns:a16="http://schemas.microsoft.com/office/drawing/2014/main" id="{B69A470D-70ED-2E1F-FE9B-F370ED66535B}"/>
              </a:ext>
            </a:extLst>
          </p:cNvPr>
          <p:cNvSpPr txBox="1">
            <a:spLocks/>
          </p:cNvSpPr>
          <p:nvPr/>
        </p:nvSpPr>
        <p:spPr>
          <a:xfrm>
            <a:off x="381000" y="6356350"/>
            <a:ext cx="2743200" cy="365125"/>
          </a:xfrm>
          <a:prstGeom prst="rect">
            <a:avLst/>
          </a:prstGeom>
        </p:spPr>
        <p:txBody>
          <a:bodyPr vert="horz" lIns="91440" tIns="45720" rIns="91440" bIns="45720" rtlCol="0" anchor="ctr">
            <a:noAutofit/>
          </a:bodyPr>
          <a:lstStyle>
            <a:defPPr>
              <a:defRPr lang="en-US"/>
            </a:defPPr>
            <a:lvl1pPr marL="0" algn="l"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52D104B6-D63E-FE41-98E2-AF7FB6EA6483}" type="datetime1">
              <a:rPr kumimoji="0" lang="en-US" sz="1200" b="0" i="0" u="none" strike="noStrike" kern="1200" cap="none" spc="0" normalizeH="0" baseline="0" noProof="0" smtClean="0">
                <a:ln>
                  <a:noFill/>
                </a:ln>
                <a:solidFill>
                  <a:srgbClr val="637183"/>
                </a:solidFill>
                <a:effectLst/>
                <a:uLnTx/>
                <a:uFillTx/>
                <a:latin typeface="Avenir Next LT Pro" panose="020B050402020202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9/12/2024</a:t>
            </a:fld>
            <a:endParaRPr kumimoji="0" lang="en-US" sz="1200" b="0" i="0" u="none" strike="noStrike" kern="1200" cap="none" spc="0" normalizeH="0" baseline="0" noProof="0" dirty="0">
              <a:ln>
                <a:noFill/>
              </a:ln>
              <a:solidFill>
                <a:srgbClr val="637183"/>
              </a:solidFill>
              <a:effectLst/>
              <a:uLnTx/>
              <a:uFillTx/>
              <a:latin typeface="Avenir Next LT Pro" panose="020B0504020202020204" pitchFamily="34" charset="0"/>
              <a:ea typeface="+mn-ea"/>
              <a:cs typeface="+mn-cs"/>
            </a:endParaRPr>
          </a:p>
        </p:txBody>
      </p:sp>
      <p:sp>
        <p:nvSpPr>
          <p:cNvPr id="6" name="Slide Number Placeholder 4">
            <a:extLst>
              <a:ext uri="{FF2B5EF4-FFF2-40B4-BE49-F238E27FC236}">
                <a16:creationId xmlns:a16="http://schemas.microsoft.com/office/drawing/2014/main" id="{4B40BA38-DF19-8BEF-1FBA-444C57249AD3}"/>
              </a:ext>
            </a:extLst>
          </p:cNvPr>
          <p:cNvSpPr txBox="1">
            <a:spLocks/>
          </p:cNvSpPr>
          <p:nvPr/>
        </p:nvSpPr>
        <p:spPr>
          <a:xfrm>
            <a:off x="9067800" y="6356350"/>
            <a:ext cx="2743200" cy="365125"/>
          </a:xfrm>
          <a:prstGeom prst="rect">
            <a:avLst/>
          </a:prstGeom>
        </p:spPr>
        <p:txBody>
          <a:bodyPr vert="horz" lIns="91440" tIns="45720" rIns="91440" bIns="45720" rtlCol="0" anchor="ctr">
            <a:noAutofit/>
          </a:bodyPr>
          <a:lstStyle>
            <a:defPPr>
              <a:defRPr lang="en-US"/>
            </a:defPPr>
            <a:lvl1pPr marL="0" algn="r"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94A09A9-5501-47C1-A89A-A340965A2BE2}" type="slidenum">
              <a:rPr kumimoji="0" lang="en-US" sz="1200" b="0" i="0" u="none" strike="noStrike" kern="1200" cap="none" spc="0" normalizeH="0" baseline="0" noProof="0" smtClean="0">
                <a:ln>
                  <a:noFill/>
                </a:ln>
                <a:solidFill>
                  <a:srgbClr val="637183"/>
                </a:solidFill>
                <a:effectLst/>
                <a:uLnTx/>
                <a:uFillTx/>
                <a:latin typeface="Avenir Next LT Pro" panose="020B05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srgbClr val="637183"/>
              </a:solidFill>
              <a:effectLst/>
              <a:uLnTx/>
              <a:uFillTx/>
              <a:latin typeface="Avenir Next LT Pro" panose="020B0504020202020204" pitchFamily="34" charset="0"/>
              <a:ea typeface="+mn-ea"/>
              <a:cs typeface="+mn-cs"/>
            </a:endParaRPr>
          </a:p>
        </p:txBody>
      </p:sp>
      <p:pic>
        <p:nvPicPr>
          <p:cNvPr id="7" name="Graphic 6" descr="Marker with solid fill">
            <a:extLst>
              <a:ext uri="{FF2B5EF4-FFF2-40B4-BE49-F238E27FC236}">
                <a16:creationId xmlns:a16="http://schemas.microsoft.com/office/drawing/2014/main" id="{B78BC591-8B46-24DB-9753-AE6F0E3E5C8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9842" y="5999480"/>
            <a:ext cx="512033" cy="459251"/>
          </a:xfrm>
          <a:prstGeom prst="rect">
            <a:avLst/>
          </a:prstGeom>
        </p:spPr>
      </p:pic>
    </p:spTree>
    <p:extLst>
      <p:ext uri="{BB962C8B-B14F-4D97-AF65-F5344CB8AC3E}">
        <p14:creationId xmlns:p14="http://schemas.microsoft.com/office/powerpoint/2010/main" val="14613780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8900B-7FAC-0BE9-F554-228D09E98610}"/>
              </a:ext>
            </a:extLst>
          </p:cNvPr>
          <p:cNvSpPr>
            <a:spLocks noGrp="1"/>
          </p:cNvSpPr>
          <p:nvPr>
            <p:ph type="title"/>
          </p:nvPr>
        </p:nvSpPr>
        <p:spPr/>
        <p:txBody>
          <a:bodyPr/>
          <a:lstStyle/>
          <a:p>
            <a:r>
              <a:rPr lang="en-US" b="1" dirty="0">
                <a:solidFill>
                  <a:srgbClr val="003366"/>
                </a:solidFill>
                <a:latin typeface="Avenir Next LT Pro" panose="020B0504020202020204" pitchFamily="34" charset="0"/>
              </a:rPr>
              <a:t>Data Management Plan: Archive</a:t>
            </a:r>
          </a:p>
        </p:txBody>
      </p:sp>
      <p:sp>
        <p:nvSpPr>
          <p:cNvPr id="3" name="Content Placeholder 2">
            <a:extLst>
              <a:ext uri="{FF2B5EF4-FFF2-40B4-BE49-F238E27FC236}">
                <a16:creationId xmlns:a16="http://schemas.microsoft.com/office/drawing/2014/main" id="{6155DD68-2FD4-81F2-02A1-78D1F5143CE4}"/>
              </a:ext>
            </a:extLst>
          </p:cNvPr>
          <p:cNvSpPr>
            <a:spLocks noGrp="1"/>
          </p:cNvSpPr>
          <p:nvPr>
            <p:ph idx="1"/>
          </p:nvPr>
        </p:nvSpPr>
        <p:spPr>
          <a:xfrm>
            <a:off x="326571" y="1687287"/>
            <a:ext cx="9104300" cy="4489676"/>
          </a:xfrm>
        </p:spPr>
        <p:txBody>
          <a:bodyPr/>
          <a:lstStyle/>
          <a:p>
            <a:pPr marL="0" indent="0">
              <a:lnSpc>
                <a:spcPct val="100000"/>
              </a:lnSpc>
              <a:spcBef>
                <a:spcPts val="600"/>
              </a:spcBef>
              <a:spcAft>
                <a:spcPts val="600"/>
              </a:spcAft>
              <a:buNone/>
            </a:pPr>
            <a:r>
              <a:rPr lang="en-US" sz="1900" i="1" dirty="0">
                <a:solidFill>
                  <a:srgbClr val="003366"/>
                </a:solidFill>
                <a:latin typeface="Avenir Next LT Pro" panose="020B0504020202020204" pitchFamily="34" charset="0"/>
                <a:ea typeface="Times New Roman" panose="02020603050405020304" pitchFamily="18" charset="0"/>
              </a:rPr>
              <a:t>Understanding how to archive the data after the project is complete is not the flashiest step, but it is necessary for research (particularly government research) projects. Laying out archiving steps early in the data management plan prevents a lot of heartburn and helps put the scope and cost of possible solutions into focus. </a:t>
            </a:r>
            <a:r>
              <a:rPr lang="en-US" sz="1800" i="1" dirty="0">
                <a:solidFill>
                  <a:srgbClr val="003366"/>
                </a:solidFill>
                <a:effectLst/>
                <a:latin typeface="Avenir Next LT Pro" panose="020B0504020202020204" pitchFamily="34" charset="0"/>
                <a:ea typeface="Times New Roman" panose="02020603050405020304" pitchFamily="18" charset="0"/>
              </a:rPr>
              <a:t>Questions may include:</a:t>
            </a:r>
            <a:endParaRPr lang="en-US" sz="1800" i="1" dirty="0">
              <a:solidFill>
                <a:srgbClr val="003366"/>
              </a:solidFill>
              <a:latin typeface="Avenir Next LT Pro" panose="020B0504020202020204" pitchFamily="34" charset="0"/>
              <a:ea typeface="Calibri" panose="020F0502020204030204" pitchFamily="34" charset="0"/>
            </a:endParaRPr>
          </a:p>
          <a:p>
            <a:pPr marL="0" indent="0">
              <a:lnSpc>
                <a:spcPct val="110000"/>
              </a:lnSpc>
              <a:spcBef>
                <a:spcPts val="0"/>
              </a:spcBef>
              <a:spcAft>
                <a:spcPts val="600"/>
              </a:spcAft>
              <a:buNone/>
            </a:pPr>
            <a:endParaRPr lang="en-US" sz="800" dirty="0">
              <a:solidFill>
                <a:srgbClr val="003366"/>
              </a:solidFill>
              <a:effectLst/>
              <a:latin typeface="Avenir Next LT Pro" panose="020B0504020202020204" pitchFamily="34" charset="0"/>
            </a:endParaRPr>
          </a:p>
          <a:p>
            <a:pPr marL="742950" marR="0" lvl="1" indent="-285750" fontAlgn="base">
              <a:lnSpc>
                <a:spcPct val="100000"/>
              </a:lnSpc>
              <a:spcBef>
                <a:spcPts val="0"/>
              </a:spcBef>
              <a:spcAft>
                <a:spcPts val="0"/>
              </a:spcAft>
              <a:buSzPct val="100000"/>
              <a:buFont typeface="Courier New" panose="02070309020205020404" pitchFamily="49" charset="0"/>
              <a:buChar char="o"/>
              <a:tabLst>
                <a:tab pos="914400" algn="l"/>
              </a:tabLst>
            </a:pPr>
            <a:r>
              <a:rPr lang="en-US" sz="2000" dirty="0">
                <a:solidFill>
                  <a:srgbClr val="003366"/>
                </a:solidFill>
                <a:effectLst/>
                <a:latin typeface="Avenir Next LT Pro" panose="020B0504020202020204" pitchFamily="34" charset="0"/>
                <a:ea typeface="Times New Roman" panose="02020603050405020304" pitchFamily="18" charset="0"/>
                <a:cs typeface="Times New Roman" panose="02020603050405020304" pitchFamily="18" charset="0"/>
              </a:rPr>
              <a:t>What are our data retention requirements?</a:t>
            </a:r>
            <a:endParaRPr lang="en-US" sz="2000">
              <a:solidFill>
                <a:srgbClr val="003366"/>
              </a:solidFill>
              <a:effectLst/>
              <a:latin typeface="Avenir Next LT Pro" panose="020B0504020202020204" pitchFamily="34" charset="0"/>
              <a:ea typeface="Times New Roman" panose="02020603050405020304" pitchFamily="18" charset="0"/>
              <a:cs typeface="Times New Roman" panose="02020603050405020304" pitchFamily="18" charset="0"/>
            </a:endParaRPr>
          </a:p>
          <a:p>
            <a:pPr marL="742950" marR="0" lvl="1" indent="-285750" fontAlgn="base">
              <a:lnSpc>
                <a:spcPct val="100000"/>
              </a:lnSpc>
              <a:spcBef>
                <a:spcPts val="0"/>
              </a:spcBef>
              <a:spcAft>
                <a:spcPts val="0"/>
              </a:spcAft>
              <a:buSzPct val="100000"/>
              <a:buFont typeface="Courier New" panose="02070309020205020404" pitchFamily="49" charset="0"/>
              <a:buChar char="o"/>
              <a:tabLst>
                <a:tab pos="914400" algn="l"/>
              </a:tabLst>
            </a:pPr>
            <a:r>
              <a:rPr lang="en-US" sz="2000" dirty="0">
                <a:solidFill>
                  <a:srgbClr val="003366"/>
                </a:solidFill>
                <a:effectLst/>
                <a:latin typeface="Avenir Next LT Pro" panose="020B0504020202020204" pitchFamily="34" charset="0"/>
                <a:ea typeface="Times New Roman" panose="02020603050405020304" pitchFamily="18" charset="0"/>
                <a:cs typeface="Times New Roman" panose="02020603050405020304" pitchFamily="18" charset="0"/>
              </a:rPr>
              <a:t>What costs will be involved in long term data retention?</a:t>
            </a:r>
            <a:endParaRPr lang="en-US" sz="2000">
              <a:solidFill>
                <a:srgbClr val="003366"/>
              </a:solidFill>
              <a:effectLst/>
              <a:latin typeface="Avenir Next LT Pro" panose="020B0504020202020204" pitchFamily="34" charset="0"/>
              <a:ea typeface="Times New Roman" panose="02020603050405020304" pitchFamily="18" charset="0"/>
              <a:cs typeface="Times New Roman" panose="02020603050405020304" pitchFamily="18" charset="0"/>
            </a:endParaRPr>
          </a:p>
          <a:p>
            <a:pPr marL="742950" marR="0" lvl="1" indent="-285750" fontAlgn="base">
              <a:lnSpc>
                <a:spcPct val="100000"/>
              </a:lnSpc>
              <a:spcBef>
                <a:spcPts val="0"/>
              </a:spcBef>
              <a:spcAft>
                <a:spcPts val="0"/>
              </a:spcAft>
              <a:buSzPct val="100000"/>
              <a:buFont typeface="Courier New" panose="02070309020205020404" pitchFamily="49" charset="0"/>
              <a:buChar char="o"/>
              <a:tabLst>
                <a:tab pos="914400" algn="l"/>
              </a:tabLst>
            </a:pPr>
            <a:r>
              <a:rPr lang="en-US" sz="2000" dirty="0">
                <a:solidFill>
                  <a:srgbClr val="003366"/>
                </a:solidFill>
                <a:effectLst/>
                <a:latin typeface="Avenir Next LT Pro" panose="020B0504020202020204" pitchFamily="34" charset="0"/>
                <a:ea typeface="Times New Roman" panose="02020603050405020304" pitchFamily="18" charset="0"/>
                <a:cs typeface="Times New Roman" panose="02020603050405020304" pitchFamily="18" charset="0"/>
              </a:rPr>
              <a:t>What are the various storage types that can be leveraged?</a:t>
            </a:r>
            <a:endParaRPr lang="en-US" sz="2000">
              <a:solidFill>
                <a:srgbClr val="003366"/>
              </a:solidFill>
              <a:effectLst/>
              <a:latin typeface="Avenir Next LT Pro" panose="020B0504020202020204" pitchFamily="34" charset="0"/>
              <a:ea typeface="Times New Roman" panose="02020603050405020304" pitchFamily="18" charset="0"/>
              <a:cs typeface="Times New Roman" panose="02020603050405020304" pitchFamily="18" charset="0"/>
            </a:endParaRPr>
          </a:p>
          <a:p>
            <a:pPr marL="742950" marR="0" lvl="1" indent="-285750" fontAlgn="base">
              <a:lnSpc>
                <a:spcPct val="100000"/>
              </a:lnSpc>
              <a:spcBef>
                <a:spcPts val="0"/>
              </a:spcBef>
              <a:spcAft>
                <a:spcPts val="0"/>
              </a:spcAft>
              <a:buSzPct val="100000"/>
              <a:buFont typeface="Courier New" panose="02070309020205020404" pitchFamily="49" charset="0"/>
              <a:buChar char="o"/>
              <a:tabLst>
                <a:tab pos="914400" algn="l"/>
              </a:tabLst>
            </a:pPr>
            <a:r>
              <a:rPr lang="en-US" sz="2000" dirty="0">
                <a:solidFill>
                  <a:srgbClr val="003366"/>
                </a:solidFill>
                <a:effectLst/>
                <a:latin typeface="Avenir Next LT Pro" panose="020B0504020202020204" pitchFamily="34" charset="0"/>
                <a:ea typeface="Times New Roman" panose="02020603050405020304" pitchFamily="18" charset="0"/>
                <a:cs typeface="Times New Roman" panose="02020603050405020304" pitchFamily="18" charset="0"/>
              </a:rPr>
              <a:t>How will they storage types change, and will our solution be migratable in the future?</a:t>
            </a:r>
            <a:endParaRPr lang="en-US" sz="2000">
              <a:solidFill>
                <a:srgbClr val="003366"/>
              </a:solidFill>
              <a:effectLst/>
              <a:latin typeface="Avenir Next LT Pro" panose="020B0504020202020204" pitchFamily="34" charset="0"/>
              <a:ea typeface="Times New Roman" panose="02020603050405020304" pitchFamily="18" charset="0"/>
              <a:cs typeface="Times New Roman" panose="02020603050405020304" pitchFamily="18" charset="0"/>
            </a:endParaRPr>
          </a:p>
          <a:p>
            <a:pPr marL="742950" marR="0" lvl="1" indent="-285750" fontAlgn="base">
              <a:lnSpc>
                <a:spcPct val="100000"/>
              </a:lnSpc>
              <a:spcBef>
                <a:spcPts val="0"/>
              </a:spcBef>
              <a:spcAft>
                <a:spcPts val="0"/>
              </a:spcAft>
              <a:buSzPct val="100000"/>
              <a:buFont typeface="Courier New" panose="02070309020205020404" pitchFamily="49" charset="0"/>
              <a:buChar char="o"/>
              <a:tabLst>
                <a:tab pos="914400" algn="l"/>
              </a:tabLst>
            </a:pPr>
            <a:r>
              <a:rPr lang="en-US" sz="2000" dirty="0">
                <a:solidFill>
                  <a:srgbClr val="003366"/>
                </a:solidFill>
                <a:effectLst/>
                <a:latin typeface="Avenir Next LT Pro" panose="020B0504020202020204" pitchFamily="34" charset="0"/>
                <a:ea typeface="Times New Roman" panose="02020603050405020304" pitchFamily="18" charset="0"/>
                <a:cs typeface="Times New Roman" panose="02020603050405020304" pitchFamily="18" charset="0"/>
              </a:rPr>
              <a:t>How will we continue to make the data accessible for other researchers and future projects?</a:t>
            </a:r>
            <a:endParaRPr lang="en-US" sz="2000">
              <a:solidFill>
                <a:srgbClr val="003366"/>
              </a:solidFill>
              <a:effectLst/>
              <a:latin typeface="Avenir Next LT Pro" panose="020B0504020202020204" pitchFamily="34" charset="0"/>
              <a:ea typeface="Times New Roman" panose="02020603050405020304" pitchFamily="18" charset="0"/>
              <a:cs typeface="Times New Roman" panose="02020603050405020304" pitchFamily="18" charset="0"/>
            </a:endParaRPr>
          </a:p>
          <a:p>
            <a:endParaRPr lang="en-US" dirty="0"/>
          </a:p>
        </p:txBody>
      </p:sp>
      <p:pic>
        <p:nvPicPr>
          <p:cNvPr id="4" name="Picture 3" descr="A picture containing logo&#10;&#10;Description automatically generated">
            <a:extLst>
              <a:ext uri="{FF2B5EF4-FFF2-40B4-BE49-F238E27FC236}">
                <a16:creationId xmlns:a16="http://schemas.microsoft.com/office/drawing/2014/main" id="{9274318D-233B-B371-0A64-FAE5F33735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20102" y="6082678"/>
            <a:ext cx="2351795" cy="547343"/>
          </a:xfrm>
          <a:prstGeom prst="rect">
            <a:avLst/>
          </a:prstGeom>
        </p:spPr>
      </p:pic>
      <p:sp>
        <p:nvSpPr>
          <p:cNvPr id="5" name="Date Placeholder 2">
            <a:extLst>
              <a:ext uri="{FF2B5EF4-FFF2-40B4-BE49-F238E27FC236}">
                <a16:creationId xmlns:a16="http://schemas.microsoft.com/office/drawing/2014/main" id="{B3301120-BB7E-8E1A-A532-C61F031F673A}"/>
              </a:ext>
            </a:extLst>
          </p:cNvPr>
          <p:cNvSpPr txBox="1">
            <a:spLocks/>
          </p:cNvSpPr>
          <p:nvPr/>
        </p:nvSpPr>
        <p:spPr>
          <a:xfrm>
            <a:off x="381000" y="6356350"/>
            <a:ext cx="2743200" cy="365125"/>
          </a:xfrm>
          <a:prstGeom prst="rect">
            <a:avLst/>
          </a:prstGeom>
        </p:spPr>
        <p:txBody>
          <a:bodyPr vert="horz" lIns="91440" tIns="45720" rIns="91440" bIns="45720" rtlCol="0" anchor="ctr">
            <a:noAutofit/>
          </a:bodyPr>
          <a:lstStyle>
            <a:defPPr>
              <a:defRPr lang="en-US"/>
            </a:defPPr>
            <a:lvl1pPr marL="0" algn="l"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52D104B6-D63E-FE41-98E2-AF7FB6EA6483}" type="datetime1">
              <a:rPr kumimoji="0" lang="en-US" sz="1200" b="0" i="0" u="none" strike="noStrike" kern="1200" cap="none" spc="0" normalizeH="0" baseline="0" noProof="0" smtClean="0">
                <a:ln>
                  <a:noFill/>
                </a:ln>
                <a:solidFill>
                  <a:srgbClr val="637183"/>
                </a:solidFill>
                <a:effectLst/>
                <a:uLnTx/>
                <a:uFillTx/>
                <a:latin typeface="Avenir Next LT Pro" panose="020B050402020202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9/12/2024</a:t>
            </a:fld>
            <a:endParaRPr kumimoji="0" lang="en-US" sz="1200" b="0" i="0" u="none" strike="noStrike" kern="1200" cap="none" spc="0" normalizeH="0" baseline="0" noProof="0" dirty="0">
              <a:ln>
                <a:noFill/>
              </a:ln>
              <a:solidFill>
                <a:srgbClr val="637183"/>
              </a:solidFill>
              <a:effectLst/>
              <a:uLnTx/>
              <a:uFillTx/>
              <a:latin typeface="Avenir Next LT Pro" panose="020B0504020202020204" pitchFamily="34" charset="0"/>
              <a:ea typeface="+mn-ea"/>
              <a:cs typeface="+mn-cs"/>
            </a:endParaRPr>
          </a:p>
        </p:txBody>
      </p:sp>
      <p:sp>
        <p:nvSpPr>
          <p:cNvPr id="6" name="Slide Number Placeholder 4">
            <a:extLst>
              <a:ext uri="{FF2B5EF4-FFF2-40B4-BE49-F238E27FC236}">
                <a16:creationId xmlns:a16="http://schemas.microsoft.com/office/drawing/2014/main" id="{2D3CCAFB-870D-D0BB-02C4-CD3FD9C4FCA7}"/>
              </a:ext>
            </a:extLst>
          </p:cNvPr>
          <p:cNvSpPr txBox="1">
            <a:spLocks/>
          </p:cNvSpPr>
          <p:nvPr/>
        </p:nvSpPr>
        <p:spPr>
          <a:xfrm>
            <a:off x="9067800" y="6356350"/>
            <a:ext cx="2743200" cy="365125"/>
          </a:xfrm>
          <a:prstGeom prst="rect">
            <a:avLst/>
          </a:prstGeom>
        </p:spPr>
        <p:txBody>
          <a:bodyPr vert="horz" lIns="91440" tIns="45720" rIns="91440" bIns="45720" rtlCol="0" anchor="ctr">
            <a:noAutofit/>
          </a:bodyPr>
          <a:lstStyle>
            <a:defPPr>
              <a:defRPr lang="en-US"/>
            </a:defPPr>
            <a:lvl1pPr marL="0" algn="r"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94A09A9-5501-47C1-A89A-A340965A2BE2}" type="slidenum">
              <a:rPr kumimoji="0" lang="en-US" sz="1200" b="0" i="0" u="none" strike="noStrike" kern="1200" cap="none" spc="0" normalizeH="0" baseline="0" noProof="0" smtClean="0">
                <a:ln>
                  <a:noFill/>
                </a:ln>
                <a:solidFill>
                  <a:srgbClr val="637183"/>
                </a:solidFill>
                <a:effectLst/>
                <a:uLnTx/>
                <a:uFillTx/>
                <a:latin typeface="Avenir Next LT Pro" panose="020B05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srgbClr val="637183"/>
              </a:solidFill>
              <a:effectLst/>
              <a:uLnTx/>
              <a:uFillTx/>
              <a:latin typeface="Avenir Next LT Pro" panose="020B0504020202020204" pitchFamily="34" charset="0"/>
              <a:ea typeface="+mn-ea"/>
              <a:cs typeface="+mn-cs"/>
            </a:endParaRPr>
          </a:p>
        </p:txBody>
      </p:sp>
      <p:pic>
        <p:nvPicPr>
          <p:cNvPr id="7" name="Graphic 6" descr="Marker with solid fill">
            <a:extLst>
              <a:ext uri="{FF2B5EF4-FFF2-40B4-BE49-F238E27FC236}">
                <a16:creationId xmlns:a16="http://schemas.microsoft.com/office/drawing/2014/main" id="{1A84CBA4-8FEA-1DB5-D5AF-CE110281F6D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9842" y="5999480"/>
            <a:ext cx="512033" cy="459251"/>
          </a:xfrm>
          <a:prstGeom prst="rect">
            <a:avLst/>
          </a:prstGeom>
        </p:spPr>
      </p:pic>
    </p:spTree>
    <p:extLst>
      <p:ext uri="{BB962C8B-B14F-4D97-AF65-F5344CB8AC3E}">
        <p14:creationId xmlns:p14="http://schemas.microsoft.com/office/powerpoint/2010/main" val="24055231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3907D-324F-986F-2293-A1704C543D10}"/>
              </a:ext>
            </a:extLst>
          </p:cNvPr>
          <p:cNvSpPr>
            <a:spLocks noGrp="1"/>
          </p:cNvSpPr>
          <p:nvPr>
            <p:ph type="title"/>
          </p:nvPr>
        </p:nvSpPr>
        <p:spPr/>
        <p:txBody>
          <a:bodyPr/>
          <a:lstStyle/>
          <a:p>
            <a:r>
              <a:rPr lang="en-US" b="1" dirty="0">
                <a:solidFill>
                  <a:srgbClr val="003366"/>
                </a:solidFill>
                <a:latin typeface="Avenir Next LT Pro" panose="020B0504020202020204" pitchFamily="34" charset="0"/>
              </a:rPr>
              <a:t>Useful References used for this presentation:</a:t>
            </a:r>
          </a:p>
        </p:txBody>
      </p:sp>
      <p:sp>
        <p:nvSpPr>
          <p:cNvPr id="3" name="Content Placeholder 2">
            <a:extLst>
              <a:ext uri="{FF2B5EF4-FFF2-40B4-BE49-F238E27FC236}">
                <a16:creationId xmlns:a16="http://schemas.microsoft.com/office/drawing/2014/main" id="{632C53FD-3099-8C40-19DE-063515D44ACF}"/>
              </a:ext>
            </a:extLst>
          </p:cNvPr>
          <p:cNvSpPr>
            <a:spLocks noGrp="1"/>
          </p:cNvSpPr>
          <p:nvPr>
            <p:ph idx="1"/>
          </p:nvPr>
        </p:nvSpPr>
        <p:spPr>
          <a:xfrm>
            <a:off x="326571" y="1687287"/>
            <a:ext cx="9678041" cy="4489676"/>
          </a:xfrm>
        </p:spPr>
        <p:txBody>
          <a:bodyPr>
            <a:normAutofit/>
          </a:bodyPr>
          <a:lstStyle/>
          <a:p>
            <a:r>
              <a:rPr lang="en-US" dirty="0">
                <a:solidFill>
                  <a:srgbClr val="003366"/>
                </a:solidFill>
                <a:latin typeface="Avenir Next LT Pro" panose="020B0504020202020204" pitchFamily="34" charset="0"/>
              </a:rPr>
              <a:t>Interstate Technology Regulatory Council (ITRC) Environmental Data Management (EDM) Best Practices</a:t>
            </a:r>
          </a:p>
          <a:p>
            <a:pPr lvl="1"/>
            <a:r>
              <a:rPr lang="en-US" dirty="0">
                <a:solidFill>
                  <a:srgbClr val="003366"/>
                </a:solidFill>
                <a:latin typeface="Avenir Next LT Pro" panose="020B0504020202020204" pitchFamily="34" charset="0"/>
                <a:hlinkClick r:id="rId2">
                  <a:extLst>
                    <a:ext uri="{A12FA001-AC4F-418D-AE19-62706E023703}">
                      <ahyp:hlinkClr xmlns:ahyp="http://schemas.microsoft.com/office/drawing/2018/hyperlinkcolor" val="tx"/>
                    </a:ext>
                  </a:extLst>
                </a:hlinkClick>
              </a:rPr>
              <a:t>EDM Introduction and Overview</a:t>
            </a:r>
            <a:endParaRPr lang="en-US" dirty="0">
              <a:solidFill>
                <a:srgbClr val="003366"/>
              </a:solidFill>
              <a:latin typeface="Avenir Next LT Pro" panose="020B0504020202020204" pitchFamily="34" charset="0"/>
            </a:endParaRPr>
          </a:p>
          <a:p>
            <a:pPr lvl="1"/>
            <a:r>
              <a:rPr lang="en-US" dirty="0">
                <a:solidFill>
                  <a:srgbClr val="003366"/>
                </a:solidFill>
                <a:latin typeface="Avenir Next LT Pro" panose="020B0504020202020204" pitchFamily="34" charset="0"/>
                <a:hlinkClick r:id="rId3">
                  <a:extLst>
                    <a:ext uri="{A12FA001-AC4F-418D-AE19-62706E023703}">
                      <ahyp:hlinkClr xmlns:ahyp="http://schemas.microsoft.com/office/drawing/2018/hyperlinkcolor" val="tx"/>
                    </a:ext>
                  </a:extLst>
                </a:hlinkClick>
              </a:rPr>
              <a:t>EDM Data Management Planning Overview</a:t>
            </a:r>
            <a:r>
              <a:rPr lang="en-US" dirty="0">
                <a:solidFill>
                  <a:srgbClr val="003366"/>
                </a:solidFill>
                <a:latin typeface="Avenir Next LT Pro" panose="020B0504020202020204" pitchFamily="34" charset="0"/>
              </a:rPr>
              <a:t> ( useful template links in section 1.2)</a:t>
            </a:r>
          </a:p>
          <a:p>
            <a:r>
              <a:rPr lang="en-US" dirty="0">
                <a:solidFill>
                  <a:srgbClr val="003366"/>
                </a:solidFill>
                <a:latin typeface="Avenir Next LT Pro" panose="020B0504020202020204" pitchFamily="34" charset="0"/>
                <a:hlinkClick r:id="rId4">
                  <a:extLst>
                    <a:ext uri="{A12FA001-AC4F-418D-AE19-62706E023703}">
                      <ahyp:hlinkClr xmlns:ahyp="http://schemas.microsoft.com/office/drawing/2018/hyperlinkcolor" val="tx"/>
                    </a:ext>
                  </a:extLst>
                </a:hlinkClick>
              </a:rPr>
              <a:t>US EPA Data </a:t>
            </a:r>
            <a:endParaRPr lang="en-US" dirty="0">
              <a:solidFill>
                <a:srgbClr val="003366"/>
              </a:solidFill>
              <a:latin typeface="Avenir Next LT Pro" panose="020B0504020202020204" pitchFamily="34" charset="0"/>
            </a:endParaRPr>
          </a:p>
          <a:p>
            <a:r>
              <a:rPr lang="en-US" dirty="0">
                <a:solidFill>
                  <a:srgbClr val="003366"/>
                </a:solidFill>
                <a:latin typeface="Avenir Next LT Pro" panose="020B0504020202020204" pitchFamily="34" charset="0"/>
                <a:hlinkClick r:id="rId5">
                  <a:extLst>
                    <a:ext uri="{A12FA001-AC4F-418D-AE19-62706E023703}">
                      <ahyp:hlinkClr xmlns:ahyp="http://schemas.microsoft.com/office/drawing/2018/hyperlinkcolor" val="tx"/>
                    </a:ext>
                  </a:extLst>
                </a:hlinkClick>
              </a:rPr>
              <a:t>US EPA Environmental Information Quality Policy</a:t>
            </a:r>
            <a:endParaRPr lang="en-US" dirty="0">
              <a:solidFill>
                <a:srgbClr val="003366"/>
              </a:solidFill>
              <a:latin typeface="Avenir Next LT Pro" panose="020B0504020202020204" pitchFamily="34" charset="0"/>
            </a:endParaRPr>
          </a:p>
          <a:p>
            <a:r>
              <a:rPr lang="en-US" sz="2800" dirty="0">
                <a:solidFill>
                  <a:srgbClr val="003366"/>
                </a:solidFill>
                <a:latin typeface="Avenir Next LT Pro" panose="020B0504020202020204" pitchFamily="34" charset="0"/>
                <a:hlinkClick r:id="rId6">
                  <a:extLst>
                    <a:ext uri="{A12FA001-AC4F-418D-AE19-62706E023703}">
                      <ahyp:hlinkClr xmlns:ahyp="http://schemas.microsoft.com/office/drawing/2018/hyperlinkcolor" val="tx"/>
                    </a:ext>
                  </a:extLst>
                </a:hlinkClick>
              </a:rPr>
              <a:t>US Fish &amp; Wildlife Service Data Management Life Cycle</a:t>
            </a:r>
            <a:endParaRPr lang="en-US" sz="2800" dirty="0">
              <a:solidFill>
                <a:srgbClr val="003366"/>
              </a:solidFill>
              <a:latin typeface="Avenir Next LT Pro" panose="020B0504020202020204" pitchFamily="34" charset="0"/>
            </a:endParaRPr>
          </a:p>
          <a:p>
            <a:r>
              <a:rPr lang="en-US" sz="2800" dirty="0">
                <a:solidFill>
                  <a:srgbClr val="003366"/>
                </a:solidFill>
                <a:latin typeface="Avenir Next LT Pro" panose="020B0504020202020204" pitchFamily="34" charset="0"/>
                <a:hlinkClick r:id="rId7">
                  <a:extLst>
                    <a:ext uri="{A12FA001-AC4F-418D-AE19-62706E023703}">
                      <ahyp:hlinkClr xmlns:ahyp="http://schemas.microsoft.com/office/drawing/2018/hyperlinkcolor" val="tx"/>
                    </a:ext>
                  </a:extLst>
                </a:hlinkClick>
              </a:rPr>
              <a:t>US Geological Survey Data Management</a:t>
            </a:r>
            <a:endParaRPr lang="en-US" dirty="0">
              <a:solidFill>
                <a:srgbClr val="003366"/>
              </a:solidFill>
              <a:latin typeface="Avenir Next LT Pro" panose="020B0504020202020204" pitchFamily="34" charset="0"/>
            </a:endParaRPr>
          </a:p>
          <a:p>
            <a:endParaRPr lang="en-US" sz="2800" dirty="0"/>
          </a:p>
          <a:p>
            <a:endParaRPr lang="en-US" sz="2800" dirty="0"/>
          </a:p>
          <a:p>
            <a:endParaRPr lang="en-US" dirty="0"/>
          </a:p>
        </p:txBody>
      </p:sp>
      <p:pic>
        <p:nvPicPr>
          <p:cNvPr id="4" name="Picture 3" descr="A picture containing logo&#10;&#10;Description automatically generated">
            <a:extLst>
              <a:ext uri="{FF2B5EF4-FFF2-40B4-BE49-F238E27FC236}">
                <a16:creationId xmlns:a16="http://schemas.microsoft.com/office/drawing/2014/main" id="{DAFB0E49-2C94-CAFB-76CB-0CC32F25B09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920102" y="6082678"/>
            <a:ext cx="2351795" cy="547343"/>
          </a:xfrm>
          <a:prstGeom prst="rect">
            <a:avLst/>
          </a:prstGeom>
        </p:spPr>
      </p:pic>
      <p:sp>
        <p:nvSpPr>
          <p:cNvPr id="5" name="Date Placeholder 2">
            <a:extLst>
              <a:ext uri="{FF2B5EF4-FFF2-40B4-BE49-F238E27FC236}">
                <a16:creationId xmlns:a16="http://schemas.microsoft.com/office/drawing/2014/main" id="{E17697CA-2709-6534-5E84-76B6818DA27E}"/>
              </a:ext>
            </a:extLst>
          </p:cNvPr>
          <p:cNvSpPr txBox="1">
            <a:spLocks/>
          </p:cNvSpPr>
          <p:nvPr/>
        </p:nvSpPr>
        <p:spPr>
          <a:xfrm>
            <a:off x="381000" y="6356350"/>
            <a:ext cx="2743200" cy="365125"/>
          </a:xfrm>
          <a:prstGeom prst="rect">
            <a:avLst/>
          </a:prstGeom>
        </p:spPr>
        <p:txBody>
          <a:bodyPr vert="horz" lIns="91440" tIns="45720" rIns="91440" bIns="45720" rtlCol="0" anchor="ctr">
            <a:noAutofit/>
          </a:bodyPr>
          <a:lstStyle>
            <a:defPPr>
              <a:defRPr lang="en-US"/>
            </a:defPPr>
            <a:lvl1pPr marL="0" algn="l"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52D104B6-D63E-FE41-98E2-AF7FB6EA6483}" type="datetime1">
              <a:rPr kumimoji="0" lang="en-US" sz="1200" b="0" i="0" u="none" strike="noStrike" kern="1200" cap="none" spc="0" normalizeH="0" baseline="0" noProof="0" smtClean="0">
                <a:ln>
                  <a:noFill/>
                </a:ln>
                <a:solidFill>
                  <a:srgbClr val="637183"/>
                </a:solidFill>
                <a:effectLst/>
                <a:uLnTx/>
                <a:uFillTx/>
                <a:latin typeface="Avenir Next LT Pro" panose="020B050402020202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9/12/2024</a:t>
            </a:fld>
            <a:endParaRPr kumimoji="0" lang="en-US" sz="1200" b="0" i="0" u="none" strike="noStrike" kern="1200" cap="none" spc="0" normalizeH="0" baseline="0" noProof="0" dirty="0">
              <a:ln>
                <a:noFill/>
              </a:ln>
              <a:solidFill>
                <a:srgbClr val="637183"/>
              </a:solidFill>
              <a:effectLst/>
              <a:uLnTx/>
              <a:uFillTx/>
              <a:latin typeface="Avenir Next LT Pro" panose="020B0504020202020204" pitchFamily="34" charset="0"/>
              <a:ea typeface="+mn-ea"/>
              <a:cs typeface="+mn-cs"/>
            </a:endParaRPr>
          </a:p>
        </p:txBody>
      </p:sp>
      <p:sp>
        <p:nvSpPr>
          <p:cNvPr id="6" name="Slide Number Placeholder 4">
            <a:extLst>
              <a:ext uri="{FF2B5EF4-FFF2-40B4-BE49-F238E27FC236}">
                <a16:creationId xmlns:a16="http://schemas.microsoft.com/office/drawing/2014/main" id="{CAE1B409-2569-9DF6-3483-383AAB92B236}"/>
              </a:ext>
            </a:extLst>
          </p:cNvPr>
          <p:cNvSpPr txBox="1">
            <a:spLocks/>
          </p:cNvSpPr>
          <p:nvPr/>
        </p:nvSpPr>
        <p:spPr>
          <a:xfrm>
            <a:off x="9067800" y="6356350"/>
            <a:ext cx="2743200" cy="365125"/>
          </a:xfrm>
          <a:prstGeom prst="rect">
            <a:avLst/>
          </a:prstGeom>
        </p:spPr>
        <p:txBody>
          <a:bodyPr vert="horz" lIns="91440" tIns="45720" rIns="91440" bIns="45720" rtlCol="0" anchor="ctr">
            <a:noAutofit/>
          </a:bodyPr>
          <a:lstStyle>
            <a:defPPr>
              <a:defRPr lang="en-US"/>
            </a:defPPr>
            <a:lvl1pPr marL="0" algn="r"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94A09A9-5501-47C1-A89A-A340965A2BE2}" type="slidenum">
              <a:rPr kumimoji="0" lang="en-US" sz="1200" b="0" i="0" u="none" strike="noStrike" kern="1200" cap="none" spc="0" normalizeH="0" baseline="0" noProof="0" smtClean="0">
                <a:ln>
                  <a:noFill/>
                </a:ln>
                <a:solidFill>
                  <a:srgbClr val="637183"/>
                </a:solidFill>
                <a:effectLst/>
                <a:uLnTx/>
                <a:uFillTx/>
                <a:latin typeface="Avenir Next LT Pro" panose="020B05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srgbClr val="637183"/>
              </a:solidFill>
              <a:effectLst/>
              <a:uLnTx/>
              <a:uFillTx/>
              <a:latin typeface="Avenir Next LT Pro" panose="020B0504020202020204" pitchFamily="34" charset="0"/>
              <a:ea typeface="+mn-ea"/>
              <a:cs typeface="+mn-cs"/>
            </a:endParaRPr>
          </a:p>
        </p:txBody>
      </p:sp>
      <p:pic>
        <p:nvPicPr>
          <p:cNvPr id="7" name="Graphic 6" descr="Marker with solid fill">
            <a:extLst>
              <a:ext uri="{FF2B5EF4-FFF2-40B4-BE49-F238E27FC236}">
                <a16:creationId xmlns:a16="http://schemas.microsoft.com/office/drawing/2014/main" id="{533E81D0-D70F-603F-0F6B-BBF52641438D}"/>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1419842" y="5999480"/>
            <a:ext cx="512033" cy="459251"/>
          </a:xfrm>
          <a:prstGeom prst="rect">
            <a:avLst/>
          </a:prstGeom>
        </p:spPr>
      </p:pic>
    </p:spTree>
    <p:extLst>
      <p:ext uri="{BB962C8B-B14F-4D97-AF65-F5344CB8AC3E}">
        <p14:creationId xmlns:p14="http://schemas.microsoft.com/office/powerpoint/2010/main" val="14306726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logo&#10;&#10;Description automatically generated">
            <a:extLst>
              <a:ext uri="{FF2B5EF4-FFF2-40B4-BE49-F238E27FC236}">
                <a16:creationId xmlns:a16="http://schemas.microsoft.com/office/drawing/2014/main" id="{3D2040A9-161C-CB79-289E-C1142CB62E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20102" y="6082678"/>
            <a:ext cx="2351795" cy="547343"/>
          </a:xfrm>
          <a:prstGeom prst="rect">
            <a:avLst/>
          </a:prstGeom>
        </p:spPr>
      </p:pic>
      <p:sp>
        <p:nvSpPr>
          <p:cNvPr id="4" name="Date Placeholder 2">
            <a:extLst>
              <a:ext uri="{FF2B5EF4-FFF2-40B4-BE49-F238E27FC236}">
                <a16:creationId xmlns:a16="http://schemas.microsoft.com/office/drawing/2014/main" id="{FBC2998E-6354-993D-8603-B23C7FEC3A0D}"/>
              </a:ext>
            </a:extLst>
          </p:cNvPr>
          <p:cNvSpPr txBox="1">
            <a:spLocks/>
          </p:cNvSpPr>
          <p:nvPr/>
        </p:nvSpPr>
        <p:spPr>
          <a:xfrm>
            <a:off x="381000" y="6356350"/>
            <a:ext cx="2743200" cy="365125"/>
          </a:xfrm>
          <a:prstGeom prst="rect">
            <a:avLst/>
          </a:prstGeom>
        </p:spPr>
        <p:txBody>
          <a:bodyPr vert="horz" lIns="91440" tIns="45720" rIns="91440" bIns="45720" rtlCol="0" anchor="ctr">
            <a:noAutofit/>
          </a:bodyPr>
          <a:lstStyle>
            <a:defPPr>
              <a:defRPr lang="en-US"/>
            </a:defPPr>
            <a:lvl1pPr marL="0" algn="l"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52D104B6-D63E-FE41-98E2-AF7FB6EA6483}" type="datetime1">
              <a:rPr kumimoji="0" lang="en-US" sz="1200" b="0" i="0" u="none" strike="noStrike" kern="1200" cap="none" spc="0" normalizeH="0" baseline="0" noProof="0" smtClean="0">
                <a:ln>
                  <a:noFill/>
                </a:ln>
                <a:solidFill>
                  <a:srgbClr val="637183"/>
                </a:solidFill>
                <a:effectLst/>
                <a:uLnTx/>
                <a:uFillTx/>
                <a:latin typeface="Avenir Next LT Pro" panose="020B050402020202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9/12/2024</a:t>
            </a:fld>
            <a:endParaRPr kumimoji="0" lang="en-US" sz="1200" b="0" i="0" u="none" strike="noStrike" kern="1200" cap="none" spc="0" normalizeH="0" baseline="0" noProof="0" dirty="0">
              <a:ln>
                <a:noFill/>
              </a:ln>
              <a:solidFill>
                <a:srgbClr val="637183"/>
              </a:solidFill>
              <a:effectLst/>
              <a:uLnTx/>
              <a:uFillTx/>
              <a:latin typeface="Avenir Next LT Pro" panose="020B0504020202020204" pitchFamily="34" charset="0"/>
              <a:ea typeface="+mn-ea"/>
              <a:cs typeface="+mn-cs"/>
            </a:endParaRPr>
          </a:p>
        </p:txBody>
      </p:sp>
      <p:sp>
        <p:nvSpPr>
          <p:cNvPr id="6" name="Slide Number Placeholder 4">
            <a:extLst>
              <a:ext uri="{FF2B5EF4-FFF2-40B4-BE49-F238E27FC236}">
                <a16:creationId xmlns:a16="http://schemas.microsoft.com/office/drawing/2014/main" id="{E9C266A4-80B9-84DE-16E8-453312DE13F4}"/>
              </a:ext>
            </a:extLst>
          </p:cNvPr>
          <p:cNvSpPr txBox="1">
            <a:spLocks/>
          </p:cNvSpPr>
          <p:nvPr/>
        </p:nvSpPr>
        <p:spPr>
          <a:xfrm>
            <a:off x="9067800" y="6356350"/>
            <a:ext cx="2743200" cy="365125"/>
          </a:xfrm>
          <a:prstGeom prst="rect">
            <a:avLst/>
          </a:prstGeom>
        </p:spPr>
        <p:txBody>
          <a:bodyPr vert="horz" lIns="91440" tIns="45720" rIns="91440" bIns="45720" rtlCol="0" anchor="ctr">
            <a:noAutofit/>
          </a:bodyPr>
          <a:lstStyle>
            <a:defPPr>
              <a:defRPr lang="en-US"/>
            </a:defPPr>
            <a:lvl1pPr marL="0" algn="r"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94A09A9-5501-47C1-A89A-A340965A2BE2}" type="slidenum">
              <a:rPr kumimoji="0" lang="en-US" sz="1200" b="0" i="0" u="none" strike="noStrike" kern="1200" cap="none" spc="0" normalizeH="0" baseline="0" noProof="0" smtClean="0">
                <a:ln>
                  <a:noFill/>
                </a:ln>
                <a:solidFill>
                  <a:srgbClr val="637183"/>
                </a:solidFill>
                <a:effectLst/>
                <a:uLnTx/>
                <a:uFillTx/>
                <a:latin typeface="Avenir Next LT Pro" panose="020B05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srgbClr val="637183"/>
              </a:solidFill>
              <a:effectLst/>
              <a:uLnTx/>
              <a:uFillTx/>
              <a:latin typeface="Avenir Next LT Pro" panose="020B0504020202020204" pitchFamily="34" charset="0"/>
              <a:ea typeface="+mn-ea"/>
              <a:cs typeface="+mn-cs"/>
            </a:endParaRPr>
          </a:p>
        </p:txBody>
      </p:sp>
      <p:sp>
        <p:nvSpPr>
          <p:cNvPr id="8" name="Title 1">
            <a:extLst>
              <a:ext uri="{FF2B5EF4-FFF2-40B4-BE49-F238E27FC236}">
                <a16:creationId xmlns:a16="http://schemas.microsoft.com/office/drawing/2014/main" id="{99D0F85C-0741-64AB-5614-E51097F9BF2D}"/>
              </a:ext>
            </a:extLst>
          </p:cNvPr>
          <p:cNvSpPr txBox="1">
            <a:spLocks noGrp="1"/>
          </p:cNvSpPr>
          <p:nvPr>
            <p:ph type="title" idx="4294967295"/>
          </p:nvPr>
        </p:nvSpPr>
        <p:spPr>
          <a:xfrm>
            <a:off x="741700" y="136525"/>
            <a:ext cx="10678142" cy="1325563"/>
          </a:xfrm>
          <a:prstGeom prst="rect">
            <a:avLst/>
          </a:prstGeom>
          <a:noFill/>
          <a:ln>
            <a:noFill/>
            <a:prstDash/>
          </a:ln>
          <a:effectLst/>
        </p:spPr>
        <p:txBody>
          <a:bodyPr rot="0" spcFirstLastPara="0" vertOverflow="overflow" horzOverflow="overflow" vert="horz" wrap="square" lIns="0" tIns="45720" rIns="91440" bIns="45720" numCol="1" spcCol="0" rtlCol="0" fromWordArt="0" anchor="b" anchorCtr="0" forceAA="0" compatLnSpc="1">
            <a:prstTxWarp prst="textNoShape">
              <a:avLst/>
            </a:prstTxWarp>
            <a:noAutofit/>
          </a:bodyPr>
          <a:lstStyle>
            <a:lvl1pPr algn="l" defTabSz="914400" rtl="0" eaLnBrk="1" latinLnBrk="0" hangingPunct="1">
              <a:lnSpc>
                <a:spcPct val="90000"/>
              </a:lnSpc>
              <a:spcBef>
                <a:spcPct val="0"/>
              </a:spcBef>
              <a:buNone/>
              <a:defRPr sz="4800" b="1"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000" b="1" i="0" u="none" strike="noStrike" kern="1200" cap="none" spc="0" normalizeH="0" baseline="0" noProof="0" dirty="0">
                <a:ln>
                  <a:noFill/>
                </a:ln>
                <a:solidFill>
                  <a:srgbClr val="003366"/>
                </a:solidFill>
                <a:effectLst/>
                <a:uLnTx/>
                <a:uFillTx/>
                <a:latin typeface="Avenir Next LT Pro" panose="020B0504020202020204" pitchFamily="34" charset="0"/>
                <a:ea typeface="+mj-ea"/>
                <a:cs typeface="+mj-cs"/>
              </a:rPr>
              <a:t>Contact</a:t>
            </a:r>
          </a:p>
        </p:txBody>
      </p:sp>
      <p:pic>
        <p:nvPicPr>
          <p:cNvPr id="11" name="Graphic 10" descr="Marker with solid fill">
            <a:extLst>
              <a:ext uri="{FF2B5EF4-FFF2-40B4-BE49-F238E27FC236}">
                <a16:creationId xmlns:a16="http://schemas.microsoft.com/office/drawing/2014/main" id="{36234BAC-6097-87FB-CB9C-6EC309F1CBB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9842" y="5999480"/>
            <a:ext cx="512033" cy="459251"/>
          </a:xfrm>
          <a:prstGeom prst="rect">
            <a:avLst/>
          </a:prstGeom>
        </p:spPr>
      </p:pic>
      <p:sp>
        <p:nvSpPr>
          <p:cNvPr id="2" name="TextBox 1">
            <a:extLst>
              <a:ext uri="{FF2B5EF4-FFF2-40B4-BE49-F238E27FC236}">
                <a16:creationId xmlns:a16="http://schemas.microsoft.com/office/drawing/2014/main" id="{1C466BE7-FB27-4BC3-A922-990913C2D142}"/>
              </a:ext>
            </a:extLst>
          </p:cNvPr>
          <p:cNvSpPr txBox="1"/>
          <p:nvPr/>
        </p:nvSpPr>
        <p:spPr>
          <a:xfrm>
            <a:off x="741929" y="2582328"/>
            <a:ext cx="7179558" cy="1535741"/>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venir Next LT Pro" panose="020B0504020202020204" pitchFamily="34" charset="0"/>
                <a:ea typeface="Calibri" panose="020F0502020204030204" pitchFamily="34" charset="0"/>
                <a:cs typeface="Times New Roman" panose="02020603050405020304" pitchFamily="18" charset="0"/>
              </a:rPr>
              <a:t>	</a:t>
            </a:r>
          </a:p>
          <a:p>
            <a:pPr marL="0" marR="0" lvl="0" indent="0" algn="l" defTabSz="914400" rtl="0" eaLnBrk="1" fontAlgn="auto" latinLnBrk="0" hangingPunct="1">
              <a:lnSpc>
                <a:spcPct val="107000"/>
              </a:lnSpc>
              <a:spcBef>
                <a:spcPts val="0"/>
              </a:spcBef>
              <a:spcAft>
                <a:spcPts val="800"/>
              </a:spcAft>
              <a:buClrTx/>
              <a:buSzTx/>
              <a:buFontTx/>
              <a:buNone/>
              <a:tabLst/>
              <a:defRPr/>
            </a:pPr>
            <a:r>
              <a:rPr lang="en-US" sz="1600" dirty="0">
                <a:solidFill>
                  <a:prstClr val="black"/>
                </a:solidFill>
                <a:latin typeface="Avenir Next LT Pro" panose="020B0504020202020204" pitchFamily="34" charset="0"/>
                <a:ea typeface="Calibri" panose="020F0502020204030204" pitchFamily="34" charset="0"/>
                <a:cs typeface="Times New Roman" panose="02020603050405020304" pitchFamily="18" charset="0"/>
                <a:hlinkClick r:id="rId5"/>
              </a:rPr>
              <a:t>Jennifer Sutton (US EPA)</a:t>
            </a:r>
            <a:r>
              <a:rPr lang="en-US" sz="1600" dirty="0">
                <a:solidFill>
                  <a:prstClr val="black"/>
                </a:solidFill>
                <a:latin typeface="Avenir Next LT Pro" panose="020B0504020202020204" pitchFamily="34" charset="0"/>
                <a:ea typeface="Calibri" panose="020F0502020204030204" pitchFamily="34" charset="0"/>
                <a:cs typeface="Times New Roman" panose="02020603050405020304" pitchFamily="18" charset="0"/>
              </a:rPr>
              <a:t> </a:t>
            </a:r>
            <a:r>
              <a:rPr kumimoji="0" lang="en-US" sz="1800" b="0" i="0" u="none" strike="noStrike" kern="1200" cap="none" spc="0" normalizeH="0" baseline="0" noProof="0" dirty="0">
                <a:ln>
                  <a:noFill/>
                </a:ln>
                <a:solidFill>
                  <a:prstClr val="black"/>
                </a:solidFill>
                <a:effectLst/>
                <a:uLnTx/>
                <a:uFillTx/>
                <a:latin typeface="Avenir Next LT Pro" panose="020B0504020202020204" pitchFamily="34" charset="0"/>
                <a:ea typeface="Calibri" panose="020F0502020204030204" pitchFamily="34" charset="0"/>
                <a:cs typeface="Times New Roman" panose="02020603050405020304" pitchFamily="18" charset="0"/>
              </a:rPr>
              <a:t>				</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venir Next LT Pro" panose="020B0504020202020204" pitchFamily="34" charset="0"/>
                <a:ea typeface="Calibri" panose="020F0502020204030204" pitchFamily="34" charset="0"/>
                <a:cs typeface="Times New Roman" panose="02020603050405020304" pitchFamily="18" charset="0"/>
                <a:hlinkClick r:id="rId6"/>
              </a:rPr>
              <a:t>Joshua Kalfas (Oklahoma Department of Environmental Quality)</a:t>
            </a:r>
            <a:endParaRPr kumimoji="0" lang="en-US" sz="1600" b="0" i="0" u="none" strike="noStrike" kern="1200" cap="none" spc="0" normalizeH="0" baseline="0" noProof="0" dirty="0">
              <a:ln>
                <a:noFill/>
              </a:ln>
              <a:solidFill>
                <a:prstClr val="black"/>
              </a:solidFill>
              <a:effectLst/>
              <a:uLnTx/>
              <a:uFillTx/>
              <a:latin typeface="Avenir Next LT Pro" panose="020B050402020202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endParaRPr lang="en-US" dirty="0">
              <a:solidFill>
                <a:prstClr val="black"/>
              </a:solidFill>
              <a:latin typeface="Avenir Next LT Pro" panose="020B0504020202020204" pitchFamily="34" charset="0"/>
              <a:ea typeface="Calibri" panose="020F0502020204030204" pitchFamily="34" charset="0"/>
              <a:cs typeface="Times New Roman" panose="02020603050405020304" pitchFamily="18" charset="0"/>
            </a:endParaRPr>
          </a:p>
        </p:txBody>
      </p:sp>
      <p:pic>
        <p:nvPicPr>
          <p:cNvPr id="3" name="Graphic 2" descr="Share with solid fill">
            <a:extLst>
              <a:ext uri="{FF2B5EF4-FFF2-40B4-BE49-F238E27FC236}">
                <a16:creationId xmlns:a16="http://schemas.microsoft.com/office/drawing/2014/main" id="{F71FB469-AD72-9521-EA17-4BC5E5907F9C}"/>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8444700" y="2057400"/>
            <a:ext cx="2743199" cy="2743199"/>
          </a:xfrm>
          <a:prstGeom prst="rect">
            <a:avLst/>
          </a:prstGeom>
        </p:spPr>
      </p:pic>
    </p:spTree>
    <p:extLst>
      <p:ext uri="{BB962C8B-B14F-4D97-AF65-F5344CB8AC3E}">
        <p14:creationId xmlns:p14="http://schemas.microsoft.com/office/powerpoint/2010/main" val="7360156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5F1D0-57F9-0CE2-794C-9CA389F06907}"/>
              </a:ext>
            </a:extLst>
          </p:cNvPr>
          <p:cNvSpPr>
            <a:spLocks noGrp="1"/>
          </p:cNvSpPr>
          <p:nvPr>
            <p:ph type="ctrTitle"/>
          </p:nvPr>
        </p:nvSpPr>
        <p:spPr>
          <a:xfrm>
            <a:off x="1524000" y="1813479"/>
            <a:ext cx="9144000" cy="2387600"/>
          </a:xfrm>
        </p:spPr>
        <p:txBody>
          <a:bodyPr>
            <a:normAutofit/>
          </a:bodyPr>
          <a:lstStyle/>
          <a:p>
            <a:r>
              <a:rPr lang="en-US" sz="7200" b="1" dirty="0">
                <a:solidFill>
                  <a:schemeClr val="bg1"/>
                </a:solidFill>
                <a:latin typeface="Avenir Next LT Pro" panose="020B0504020202020204" pitchFamily="34" charset="0"/>
              </a:rPr>
              <a:t>Thank You!</a:t>
            </a:r>
          </a:p>
        </p:txBody>
      </p:sp>
      <p:sp>
        <p:nvSpPr>
          <p:cNvPr id="3" name="Subtitle 2" descr="Questions?">
            <a:extLst>
              <a:ext uri="{FF2B5EF4-FFF2-40B4-BE49-F238E27FC236}">
                <a16:creationId xmlns:a16="http://schemas.microsoft.com/office/drawing/2014/main" id="{93FD949B-972D-3FC3-670D-9D72E25C9964}"/>
              </a:ext>
            </a:extLst>
          </p:cNvPr>
          <p:cNvSpPr txBox="1">
            <a:spLocks/>
          </p:cNvSpPr>
          <p:nvPr/>
        </p:nvSpPr>
        <p:spPr>
          <a:xfrm>
            <a:off x="694048" y="4774657"/>
            <a:ext cx="10552176" cy="1280160"/>
          </a:xfrm>
          <a:prstGeom prst="rect">
            <a:avLst/>
          </a:prstGeom>
        </p:spPr>
        <p:txBody>
          <a:bodyPr vert="horz" lIns="91440" tIns="45720" rIns="91440" bIns="45720" rtlCol="0" anchor="b">
            <a:normAutofit/>
          </a:bodyPr>
          <a:lstStyle>
            <a:lvl1pPr marL="0" indent="0" algn="l" defTabSz="914400" rtl="0" eaLnBrk="1" latinLnBrk="0" hangingPunct="1">
              <a:lnSpc>
                <a:spcPct val="100000"/>
              </a:lnSpc>
              <a:spcBef>
                <a:spcPts val="1000"/>
              </a:spcBef>
              <a:buFont typeface="Arial" panose="020B0604020202020204" pitchFamily="34" charset="0"/>
              <a:buNone/>
              <a:defRPr sz="2800" b="1" kern="1200" spc="-20" baseline="0">
                <a:solidFill>
                  <a:srgbClr val="FFFFFF"/>
                </a:solidFill>
                <a:latin typeface="+mn-lt"/>
                <a:ea typeface="+mn-ea"/>
                <a:cs typeface="+mn-cs"/>
              </a:defRPr>
            </a:lvl1pPr>
            <a:lvl2pPr marL="457200" indent="0" algn="ctr" defTabSz="914400" rtl="0" eaLnBrk="1" latinLnBrk="0" hangingPunct="1">
              <a:lnSpc>
                <a:spcPct val="110000"/>
              </a:lnSpc>
              <a:spcBef>
                <a:spcPts val="500"/>
              </a:spcBef>
              <a:buFont typeface="Arial" panose="020B0604020202020204" pitchFamily="34" charset="0"/>
              <a:buNone/>
              <a:defRPr sz="2000" kern="1200" spc="-20" baseline="0">
                <a:solidFill>
                  <a:schemeClr val="tx1"/>
                </a:solidFill>
                <a:latin typeface="+mn-lt"/>
                <a:ea typeface="+mn-ea"/>
                <a:cs typeface="+mn-cs"/>
              </a:defRPr>
            </a:lvl2pPr>
            <a:lvl3pPr marL="914400" indent="0" algn="ctr" defTabSz="914400" rtl="0" eaLnBrk="1" latinLnBrk="0" hangingPunct="1">
              <a:lnSpc>
                <a:spcPct val="110000"/>
              </a:lnSpc>
              <a:spcBef>
                <a:spcPts val="500"/>
              </a:spcBef>
              <a:buFont typeface="Arial" panose="020B0604020202020204" pitchFamily="34" charset="0"/>
              <a:buNone/>
              <a:defRPr sz="1800" kern="1200" spc="-20" baseline="0">
                <a:solidFill>
                  <a:schemeClr val="tx1"/>
                </a:solidFill>
                <a:latin typeface="+mn-lt"/>
                <a:ea typeface="+mn-ea"/>
                <a:cs typeface="+mn-cs"/>
              </a:defRPr>
            </a:lvl3pPr>
            <a:lvl4pPr marL="1371600" indent="0" algn="ctr" defTabSz="914400" rtl="0" eaLnBrk="1" latinLnBrk="0" hangingPunct="1">
              <a:lnSpc>
                <a:spcPct val="110000"/>
              </a:lnSpc>
              <a:spcBef>
                <a:spcPts val="500"/>
              </a:spcBef>
              <a:buFont typeface="Arial" panose="020B0604020202020204" pitchFamily="34" charset="0"/>
              <a:buNone/>
              <a:defRPr sz="1600" kern="1200" spc="-20" baseline="0">
                <a:solidFill>
                  <a:schemeClr val="tx1"/>
                </a:solidFill>
                <a:latin typeface="+mn-lt"/>
                <a:ea typeface="+mn-ea"/>
                <a:cs typeface="+mn-cs"/>
              </a:defRPr>
            </a:lvl4pPr>
            <a:lvl5pPr marL="1828800" indent="0" algn="ctr" defTabSz="914400" rtl="0" eaLnBrk="1" latinLnBrk="0" hangingPunct="1">
              <a:lnSpc>
                <a:spcPct val="110000"/>
              </a:lnSpc>
              <a:spcBef>
                <a:spcPts val="500"/>
              </a:spcBef>
              <a:buFont typeface="Arial" panose="020B0604020202020204" pitchFamily="34" charset="0"/>
              <a:buNone/>
              <a:defRPr sz="1600" kern="1200" spc="-20" baseline="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endParaRPr kumimoji="0" lang="en-US" sz="2000" b="1" i="0" u="none" strike="noStrike" kern="1200" cap="none" spc="-20" normalizeH="0" baseline="0" noProof="0" dirty="0">
              <a:ln>
                <a:noFill/>
              </a:ln>
              <a:solidFill>
                <a:srgbClr val="FFFFFF"/>
              </a:solidFill>
              <a:effectLst/>
              <a:uLnTx/>
              <a:uFillTx/>
              <a:latin typeface="Avenir Next LT Pro"/>
              <a:ea typeface="+mn-ea"/>
              <a:cs typeface="+mn-cs"/>
            </a:endParaRPr>
          </a:p>
        </p:txBody>
      </p:sp>
      <p:sp>
        <p:nvSpPr>
          <p:cNvPr id="4" name="Subtitle 2">
            <a:extLst>
              <a:ext uri="{FF2B5EF4-FFF2-40B4-BE49-F238E27FC236}">
                <a16:creationId xmlns:a16="http://schemas.microsoft.com/office/drawing/2014/main" id="{A013F34A-26BD-E0AB-5A3C-CD14980A59E8}"/>
              </a:ext>
            </a:extLst>
          </p:cNvPr>
          <p:cNvSpPr txBox="1">
            <a:spLocks/>
          </p:cNvSpPr>
          <p:nvPr/>
        </p:nvSpPr>
        <p:spPr>
          <a:xfrm>
            <a:off x="649224" y="4287826"/>
            <a:ext cx="10552176" cy="1280160"/>
          </a:xfrm>
          <a:prstGeom prst="rect">
            <a:avLst/>
          </a:prstGeom>
        </p:spPr>
        <p:txBody>
          <a:bodyPr vert="horz" lIns="91440" tIns="45720" rIns="91440" bIns="45720" rtlCol="0" anchor="b">
            <a:normAutofit/>
          </a:bodyPr>
          <a:lstStyle>
            <a:lvl1pPr marL="0" indent="0" algn="l" defTabSz="914400" rtl="0" eaLnBrk="1" latinLnBrk="0" hangingPunct="1">
              <a:lnSpc>
                <a:spcPct val="100000"/>
              </a:lnSpc>
              <a:spcBef>
                <a:spcPts val="1000"/>
              </a:spcBef>
              <a:buFont typeface="Arial" panose="020B0604020202020204" pitchFamily="34" charset="0"/>
              <a:buNone/>
              <a:defRPr sz="2800" b="1" kern="1200" spc="-20" baseline="0">
                <a:solidFill>
                  <a:srgbClr val="FFFFFF"/>
                </a:solidFill>
                <a:latin typeface="+mn-lt"/>
                <a:ea typeface="+mn-ea"/>
                <a:cs typeface="+mn-cs"/>
              </a:defRPr>
            </a:lvl1pPr>
            <a:lvl2pPr marL="457200" indent="0" algn="ctr" defTabSz="914400" rtl="0" eaLnBrk="1" latinLnBrk="0" hangingPunct="1">
              <a:lnSpc>
                <a:spcPct val="110000"/>
              </a:lnSpc>
              <a:spcBef>
                <a:spcPts val="500"/>
              </a:spcBef>
              <a:buFont typeface="Arial" panose="020B0604020202020204" pitchFamily="34" charset="0"/>
              <a:buNone/>
              <a:defRPr sz="2000" kern="1200" spc="-20" baseline="0">
                <a:solidFill>
                  <a:schemeClr val="tx1"/>
                </a:solidFill>
                <a:latin typeface="+mn-lt"/>
                <a:ea typeface="+mn-ea"/>
                <a:cs typeface="+mn-cs"/>
              </a:defRPr>
            </a:lvl2pPr>
            <a:lvl3pPr marL="914400" indent="0" algn="ctr" defTabSz="914400" rtl="0" eaLnBrk="1" latinLnBrk="0" hangingPunct="1">
              <a:lnSpc>
                <a:spcPct val="110000"/>
              </a:lnSpc>
              <a:spcBef>
                <a:spcPts val="500"/>
              </a:spcBef>
              <a:buFont typeface="Arial" panose="020B0604020202020204" pitchFamily="34" charset="0"/>
              <a:buNone/>
              <a:defRPr sz="1800" kern="1200" spc="-20" baseline="0">
                <a:solidFill>
                  <a:schemeClr val="tx1"/>
                </a:solidFill>
                <a:latin typeface="+mn-lt"/>
                <a:ea typeface="+mn-ea"/>
                <a:cs typeface="+mn-cs"/>
              </a:defRPr>
            </a:lvl3pPr>
            <a:lvl4pPr marL="1371600" indent="0" algn="ctr" defTabSz="914400" rtl="0" eaLnBrk="1" latinLnBrk="0" hangingPunct="1">
              <a:lnSpc>
                <a:spcPct val="110000"/>
              </a:lnSpc>
              <a:spcBef>
                <a:spcPts val="500"/>
              </a:spcBef>
              <a:buFont typeface="Arial" panose="020B0604020202020204" pitchFamily="34" charset="0"/>
              <a:buNone/>
              <a:defRPr sz="1600" kern="1200" spc="-20" baseline="0">
                <a:solidFill>
                  <a:schemeClr val="tx1"/>
                </a:solidFill>
                <a:latin typeface="+mn-lt"/>
                <a:ea typeface="+mn-ea"/>
                <a:cs typeface="+mn-cs"/>
              </a:defRPr>
            </a:lvl4pPr>
            <a:lvl5pPr marL="1828800" indent="0" algn="ctr" defTabSz="914400" rtl="0" eaLnBrk="1" latinLnBrk="0" hangingPunct="1">
              <a:lnSpc>
                <a:spcPct val="110000"/>
              </a:lnSpc>
              <a:spcBef>
                <a:spcPts val="500"/>
              </a:spcBef>
              <a:buFont typeface="Arial" panose="020B0604020202020204" pitchFamily="34" charset="0"/>
              <a:buNone/>
              <a:defRPr sz="1600" kern="1200" spc="-20" baseline="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n-US" sz="2800" b="1" i="0" u="none" strike="noStrike" kern="1200" cap="none" spc="-20" normalizeH="0" baseline="0" noProof="0" dirty="0">
                <a:ln>
                  <a:noFill/>
                </a:ln>
                <a:solidFill>
                  <a:srgbClr val="FFFFFF"/>
                </a:solidFill>
                <a:effectLst/>
                <a:uLnTx/>
                <a:uFillTx/>
                <a:latin typeface="Avenir Next LT Pro"/>
                <a:ea typeface="+mn-ea"/>
                <a:cs typeface="+mn-cs"/>
              </a:rPr>
              <a:t>Questions?</a:t>
            </a:r>
          </a:p>
        </p:txBody>
      </p:sp>
    </p:spTree>
    <p:extLst>
      <p:ext uri="{BB962C8B-B14F-4D97-AF65-F5344CB8AC3E}">
        <p14:creationId xmlns:p14="http://schemas.microsoft.com/office/powerpoint/2010/main" val="2410854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CA8BE-3CAF-F870-EEAB-D12A15D7ED60}"/>
              </a:ext>
            </a:extLst>
          </p:cNvPr>
          <p:cNvSpPr>
            <a:spLocks noGrp="1"/>
          </p:cNvSpPr>
          <p:nvPr>
            <p:ph type="title"/>
          </p:nvPr>
        </p:nvSpPr>
        <p:spPr/>
        <p:txBody>
          <a:bodyPr/>
          <a:lstStyle/>
          <a:p>
            <a:r>
              <a:rPr lang="en-US" b="1" dirty="0">
                <a:solidFill>
                  <a:srgbClr val="003366"/>
                </a:solidFill>
                <a:latin typeface="Avenir Next LT Pro" panose="020B0504020202020204" pitchFamily="34" charset="0"/>
              </a:rPr>
              <a:t>Data Management</a:t>
            </a:r>
          </a:p>
        </p:txBody>
      </p:sp>
      <p:sp>
        <p:nvSpPr>
          <p:cNvPr id="3" name="Content Placeholder 2">
            <a:extLst>
              <a:ext uri="{FF2B5EF4-FFF2-40B4-BE49-F238E27FC236}">
                <a16:creationId xmlns:a16="http://schemas.microsoft.com/office/drawing/2014/main" id="{04659581-D059-2F3A-3087-C154DCC3D895}"/>
              </a:ext>
            </a:extLst>
          </p:cNvPr>
          <p:cNvSpPr>
            <a:spLocks noGrp="1"/>
          </p:cNvSpPr>
          <p:nvPr>
            <p:ph idx="1"/>
          </p:nvPr>
        </p:nvSpPr>
        <p:spPr/>
        <p:txBody>
          <a:bodyPr>
            <a:normAutofit fontScale="92500" lnSpcReduction="10000"/>
          </a:bodyPr>
          <a:lstStyle/>
          <a:p>
            <a:pPr marL="342900" indent="-342900">
              <a:buFont typeface="Arial" panose="020B0604020202020204" pitchFamily="34" charset="0"/>
              <a:buChar char="•"/>
            </a:pPr>
            <a:r>
              <a:rPr lang="en-US" dirty="0">
                <a:solidFill>
                  <a:srgbClr val="003366"/>
                </a:solidFill>
                <a:latin typeface="Avenir Next LT Pro" panose="020B0504020202020204" pitchFamily="34" charset="0"/>
              </a:rPr>
              <a:t>What is Data Management? </a:t>
            </a:r>
          </a:p>
          <a:p>
            <a:pPr marL="800100" lvl="1" indent="-342900">
              <a:buFont typeface="Courier New" panose="02070309020205020404" pitchFamily="49" charset="0"/>
              <a:buChar char="o"/>
            </a:pPr>
            <a:r>
              <a:rPr lang="en-US" sz="1800" dirty="0">
                <a:solidFill>
                  <a:srgbClr val="003366"/>
                </a:solidFill>
                <a:latin typeface="Avenir Next LT Pro" panose="020B0504020202020204" pitchFamily="34" charset="0"/>
              </a:rPr>
              <a:t>The process of storing, organizing, maintaining and using data created, collected, and/or generated by an organization. </a:t>
            </a:r>
          </a:p>
          <a:p>
            <a:pPr lvl="1"/>
            <a:endParaRPr lang="en-US" sz="1800" dirty="0">
              <a:solidFill>
                <a:srgbClr val="003366"/>
              </a:solidFill>
              <a:latin typeface="Avenir Next LT Pro" panose="020B0504020202020204" pitchFamily="34" charset="0"/>
            </a:endParaRPr>
          </a:p>
          <a:p>
            <a:pPr marL="342900" indent="-342900">
              <a:buFont typeface="Arial" panose="020B0604020202020204" pitchFamily="34" charset="0"/>
              <a:buChar char="•"/>
            </a:pPr>
            <a:r>
              <a:rPr lang="en-US" dirty="0">
                <a:solidFill>
                  <a:srgbClr val="003366"/>
                </a:solidFill>
                <a:latin typeface="Avenir Next LT Pro" panose="020B0504020202020204" pitchFamily="34" charset="0"/>
              </a:rPr>
              <a:t>What is the goal of data management? </a:t>
            </a:r>
          </a:p>
          <a:p>
            <a:pPr marL="800100" lvl="1" indent="-342900">
              <a:buFont typeface="Courier New" panose="02070309020205020404" pitchFamily="49" charset="0"/>
              <a:buChar char="o"/>
            </a:pPr>
            <a:r>
              <a:rPr lang="en-US" sz="1800" dirty="0">
                <a:solidFill>
                  <a:srgbClr val="003366"/>
                </a:solidFill>
                <a:latin typeface="Avenir Next LT Pro" panose="020B0504020202020204" pitchFamily="34" charset="0"/>
              </a:rPr>
              <a:t>To help organizations optimize the use of data to make informed decisions to maximize the benefit of the organization. </a:t>
            </a:r>
          </a:p>
          <a:p>
            <a:pPr lvl="1"/>
            <a:endParaRPr lang="en-US" sz="1800" dirty="0">
              <a:solidFill>
                <a:srgbClr val="003366"/>
              </a:solidFill>
              <a:latin typeface="Avenir Next LT Pro" panose="020B0504020202020204" pitchFamily="34" charset="0"/>
            </a:endParaRPr>
          </a:p>
          <a:p>
            <a:pPr marL="342900" indent="-342900">
              <a:buFont typeface="Arial" panose="020B0604020202020204" pitchFamily="34" charset="0"/>
              <a:buChar char="•"/>
            </a:pPr>
            <a:r>
              <a:rPr lang="en-US" dirty="0">
                <a:solidFill>
                  <a:srgbClr val="003366"/>
                </a:solidFill>
                <a:latin typeface="Avenir Next LT Pro" panose="020B0504020202020204" pitchFamily="34" charset="0"/>
              </a:rPr>
              <a:t>Where did Data Management originate? </a:t>
            </a:r>
          </a:p>
          <a:p>
            <a:pPr marL="800100" lvl="1" indent="-342900">
              <a:buFont typeface="Courier New" panose="02070309020205020404" pitchFamily="49" charset="0"/>
              <a:buChar char="o"/>
            </a:pPr>
            <a:r>
              <a:rPr lang="en-US" sz="1800" dirty="0">
                <a:solidFill>
                  <a:srgbClr val="003366"/>
                </a:solidFill>
                <a:latin typeface="Avenir Next LT Pro" panose="020B0504020202020204" pitchFamily="34" charset="0"/>
              </a:rPr>
              <a:t>1960s: the concept of data management began </a:t>
            </a:r>
          </a:p>
          <a:p>
            <a:pPr marL="800100" lvl="1" indent="-342900">
              <a:buFont typeface="Courier New" panose="02070309020205020404" pitchFamily="49" charset="0"/>
              <a:buChar char="o"/>
            </a:pPr>
            <a:r>
              <a:rPr lang="en-US" sz="1800" dirty="0">
                <a:solidFill>
                  <a:srgbClr val="003366"/>
                </a:solidFill>
                <a:latin typeface="Avenir Next LT Pro" panose="020B0504020202020204" pitchFamily="34" charset="0"/>
              </a:rPr>
              <a:t>1970s: relational databases were developed </a:t>
            </a:r>
          </a:p>
          <a:p>
            <a:pPr marL="800100" lvl="1" indent="-342900">
              <a:buFont typeface="Courier New" panose="02070309020205020404" pitchFamily="49" charset="0"/>
              <a:buChar char="o"/>
            </a:pPr>
            <a:r>
              <a:rPr lang="en-US" sz="1800" dirty="0">
                <a:solidFill>
                  <a:srgbClr val="003366"/>
                </a:solidFill>
                <a:latin typeface="Avenir Next LT Pro" panose="020B0504020202020204" pitchFamily="34" charset="0"/>
              </a:rPr>
              <a:t>1980s: merged data management ecosystems (data warehouses) </a:t>
            </a:r>
          </a:p>
          <a:p>
            <a:pPr marL="800100" lvl="1" indent="-342900">
              <a:buFont typeface="Courier New" panose="02070309020205020404" pitchFamily="49" charset="0"/>
              <a:buChar char="o"/>
            </a:pPr>
            <a:r>
              <a:rPr lang="en-US" sz="1800" dirty="0">
                <a:solidFill>
                  <a:srgbClr val="003366"/>
                </a:solidFill>
                <a:latin typeface="Avenir Next LT Pro" panose="020B0504020202020204" pitchFamily="34" charset="0"/>
              </a:rPr>
              <a:t>1990s/2000s: Big data and data lakes </a:t>
            </a:r>
          </a:p>
          <a:p>
            <a:pPr marL="800100" lvl="1" indent="-342900">
              <a:buFont typeface="Courier New" panose="02070309020205020404" pitchFamily="49" charset="0"/>
              <a:buChar char="o"/>
            </a:pPr>
            <a:r>
              <a:rPr lang="en-US" sz="1800" dirty="0">
                <a:solidFill>
                  <a:srgbClr val="003366"/>
                </a:solidFill>
                <a:latin typeface="Avenir Next LT Pro" panose="020B0504020202020204" pitchFamily="34" charset="0"/>
              </a:rPr>
              <a:t>2010s: Data catalogs and Data Hubs emerge (making data searchable) </a:t>
            </a:r>
            <a:endParaRPr lang="en-US" dirty="0">
              <a:solidFill>
                <a:srgbClr val="003366"/>
              </a:solidFill>
              <a:latin typeface="Avenir Next LT Pro" panose="020B0504020202020204" pitchFamily="34" charset="0"/>
            </a:endParaRPr>
          </a:p>
          <a:p>
            <a:endParaRPr lang="en-US" dirty="0"/>
          </a:p>
        </p:txBody>
      </p:sp>
      <p:pic>
        <p:nvPicPr>
          <p:cNvPr id="4" name="Picture 3" descr="A picture containing logo&#10;&#10;Description automatically generated">
            <a:extLst>
              <a:ext uri="{FF2B5EF4-FFF2-40B4-BE49-F238E27FC236}">
                <a16:creationId xmlns:a16="http://schemas.microsoft.com/office/drawing/2014/main" id="{EF46593B-CF23-7D1E-AB76-BA29AEA1E7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20102" y="6082678"/>
            <a:ext cx="2351795" cy="547343"/>
          </a:xfrm>
          <a:prstGeom prst="rect">
            <a:avLst/>
          </a:prstGeom>
        </p:spPr>
      </p:pic>
      <p:sp>
        <p:nvSpPr>
          <p:cNvPr id="5" name="Date Placeholder 2">
            <a:extLst>
              <a:ext uri="{FF2B5EF4-FFF2-40B4-BE49-F238E27FC236}">
                <a16:creationId xmlns:a16="http://schemas.microsoft.com/office/drawing/2014/main" id="{E2734A56-FE67-503E-BE1A-99E2AD73511F}"/>
              </a:ext>
            </a:extLst>
          </p:cNvPr>
          <p:cNvSpPr txBox="1">
            <a:spLocks/>
          </p:cNvSpPr>
          <p:nvPr/>
        </p:nvSpPr>
        <p:spPr>
          <a:xfrm>
            <a:off x="381000" y="6356350"/>
            <a:ext cx="2743200" cy="365125"/>
          </a:xfrm>
          <a:prstGeom prst="rect">
            <a:avLst/>
          </a:prstGeom>
        </p:spPr>
        <p:txBody>
          <a:bodyPr vert="horz" lIns="91440" tIns="45720" rIns="91440" bIns="45720" rtlCol="0" anchor="ctr">
            <a:noAutofit/>
          </a:bodyPr>
          <a:lstStyle>
            <a:defPPr>
              <a:defRPr lang="en-US"/>
            </a:defPPr>
            <a:lvl1pPr marL="0" algn="l"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52D104B6-D63E-FE41-98E2-AF7FB6EA6483}" type="datetime1">
              <a:rPr kumimoji="0" lang="en-US" sz="1200" b="0" i="0" u="none" strike="noStrike" kern="1200" cap="none" spc="0" normalizeH="0" baseline="0" noProof="0" smtClean="0">
                <a:ln>
                  <a:noFill/>
                </a:ln>
                <a:solidFill>
                  <a:srgbClr val="637183"/>
                </a:solidFill>
                <a:effectLst/>
                <a:uLnTx/>
                <a:uFillTx/>
                <a:latin typeface="Avenir Next LT Pro" panose="020B050402020202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9/12/2024</a:t>
            </a:fld>
            <a:endParaRPr kumimoji="0" lang="en-US" sz="1200" b="0" i="0" u="none" strike="noStrike" kern="1200" cap="none" spc="0" normalizeH="0" baseline="0" noProof="0" dirty="0">
              <a:ln>
                <a:noFill/>
              </a:ln>
              <a:solidFill>
                <a:srgbClr val="637183"/>
              </a:solidFill>
              <a:effectLst/>
              <a:uLnTx/>
              <a:uFillTx/>
              <a:latin typeface="Avenir Next LT Pro" panose="020B0504020202020204" pitchFamily="34" charset="0"/>
              <a:ea typeface="+mn-ea"/>
              <a:cs typeface="+mn-cs"/>
            </a:endParaRPr>
          </a:p>
        </p:txBody>
      </p:sp>
      <p:sp>
        <p:nvSpPr>
          <p:cNvPr id="6" name="Slide Number Placeholder 4">
            <a:extLst>
              <a:ext uri="{FF2B5EF4-FFF2-40B4-BE49-F238E27FC236}">
                <a16:creationId xmlns:a16="http://schemas.microsoft.com/office/drawing/2014/main" id="{22FA5A38-CCE6-B64E-B7DD-F4A57F65163E}"/>
              </a:ext>
            </a:extLst>
          </p:cNvPr>
          <p:cNvSpPr txBox="1">
            <a:spLocks/>
          </p:cNvSpPr>
          <p:nvPr/>
        </p:nvSpPr>
        <p:spPr>
          <a:xfrm>
            <a:off x="9067800" y="6356350"/>
            <a:ext cx="2743200" cy="365125"/>
          </a:xfrm>
          <a:prstGeom prst="rect">
            <a:avLst/>
          </a:prstGeom>
        </p:spPr>
        <p:txBody>
          <a:bodyPr vert="horz" lIns="91440" tIns="45720" rIns="91440" bIns="45720" rtlCol="0" anchor="ctr">
            <a:noAutofit/>
          </a:bodyPr>
          <a:lstStyle>
            <a:defPPr>
              <a:defRPr lang="en-US"/>
            </a:defPPr>
            <a:lvl1pPr marL="0" algn="r"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94A09A9-5501-47C1-A89A-A340965A2BE2}" type="slidenum">
              <a:rPr kumimoji="0" lang="en-US" sz="1200" b="0" i="0" u="none" strike="noStrike" kern="1200" cap="none" spc="0" normalizeH="0" baseline="0" noProof="0" smtClean="0">
                <a:ln>
                  <a:noFill/>
                </a:ln>
                <a:solidFill>
                  <a:srgbClr val="637183"/>
                </a:solidFill>
                <a:effectLst/>
                <a:uLnTx/>
                <a:uFillTx/>
                <a:latin typeface="Avenir Next LT Pro" panose="020B05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srgbClr val="637183"/>
              </a:solidFill>
              <a:effectLst/>
              <a:uLnTx/>
              <a:uFillTx/>
              <a:latin typeface="Avenir Next LT Pro" panose="020B0504020202020204" pitchFamily="34" charset="0"/>
              <a:ea typeface="+mn-ea"/>
              <a:cs typeface="+mn-cs"/>
            </a:endParaRPr>
          </a:p>
        </p:txBody>
      </p:sp>
      <p:pic>
        <p:nvPicPr>
          <p:cNvPr id="7" name="Graphic 6" descr="Marker with solid fill">
            <a:extLst>
              <a:ext uri="{FF2B5EF4-FFF2-40B4-BE49-F238E27FC236}">
                <a16:creationId xmlns:a16="http://schemas.microsoft.com/office/drawing/2014/main" id="{0C803414-97A8-E630-31A5-414ED96C86F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9842" y="5999480"/>
            <a:ext cx="512033" cy="459251"/>
          </a:xfrm>
          <a:prstGeom prst="rect">
            <a:avLst/>
          </a:prstGeom>
        </p:spPr>
      </p:pic>
    </p:spTree>
    <p:extLst>
      <p:ext uri="{BB962C8B-B14F-4D97-AF65-F5344CB8AC3E}">
        <p14:creationId xmlns:p14="http://schemas.microsoft.com/office/powerpoint/2010/main" val="4061558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56D4E-0A19-2323-B03E-7483D34FFAFB}"/>
              </a:ext>
            </a:extLst>
          </p:cNvPr>
          <p:cNvSpPr>
            <a:spLocks noGrp="1"/>
          </p:cNvSpPr>
          <p:nvPr>
            <p:ph type="title"/>
          </p:nvPr>
        </p:nvSpPr>
        <p:spPr/>
        <p:txBody>
          <a:bodyPr/>
          <a:lstStyle/>
          <a:p>
            <a:r>
              <a:rPr lang="en-US" dirty="0">
                <a:solidFill>
                  <a:srgbClr val="003366"/>
                </a:solidFill>
                <a:latin typeface="Avenir Next LT Pro" panose="020B0504020202020204" pitchFamily="34" charset="0"/>
              </a:rPr>
              <a:t>Why is Data Management Important?</a:t>
            </a:r>
          </a:p>
        </p:txBody>
      </p:sp>
      <p:sp>
        <p:nvSpPr>
          <p:cNvPr id="3" name="Content Placeholder 2">
            <a:extLst>
              <a:ext uri="{FF2B5EF4-FFF2-40B4-BE49-F238E27FC236}">
                <a16:creationId xmlns:a16="http://schemas.microsoft.com/office/drawing/2014/main" id="{C81424FD-2300-FB85-5606-75E16CF89B5A}"/>
              </a:ext>
            </a:extLst>
          </p:cNvPr>
          <p:cNvSpPr>
            <a:spLocks noGrp="1"/>
          </p:cNvSpPr>
          <p:nvPr>
            <p:ph sz="half" idx="1"/>
          </p:nvPr>
        </p:nvSpPr>
        <p:spPr>
          <a:xfrm>
            <a:off x="254851" y="1839046"/>
            <a:ext cx="10933101" cy="1449721"/>
          </a:xfrm>
        </p:spPr>
        <p:txBody>
          <a:bodyPr>
            <a:normAutofit lnSpcReduction="10000"/>
          </a:bodyPr>
          <a:lstStyle/>
          <a:p>
            <a:pPr marL="0" indent="0" algn="ctr">
              <a:buNone/>
            </a:pPr>
            <a:r>
              <a:rPr lang="en-US" sz="2000" b="1" i="1" u="sng">
                <a:solidFill>
                  <a:srgbClr val="003366"/>
                </a:solidFill>
                <a:latin typeface="Avenir Next LT Pro" panose="020B0504020202020204" pitchFamily="34" charset="0"/>
                <a:cs typeface="Arial" panose="020B0604020202020204" pitchFamily="34" charset="0"/>
              </a:rPr>
              <a:t>Good Data Management:</a:t>
            </a:r>
            <a:endParaRPr lang="en-US" sz="2000" b="1" u="sng">
              <a:solidFill>
                <a:srgbClr val="003366"/>
              </a:solidFill>
              <a:latin typeface="Avenir Next LT Pro" panose="020B0504020202020204" pitchFamily="34" charset="0"/>
              <a:cs typeface="Arial" panose="020B0604020202020204" pitchFamily="34" charset="0"/>
            </a:endParaRPr>
          </a:p>
          <a:p>
            <a:pPr>
              <a:buFont typeface="Courier New" panose="02070309020205020404" pitchFamily="49" charset="0"/>
              <a:buChar char="o"/>
            </a:pPr>
            <a:r>
              <a:rPr lang="en-US" sz="2000" dirty="0">
                <a:solidFill>
                  <a:srgbClr val="003366"/>
                </a:solidFill>
                <a:latin typeface="Avenir Next LT Pro" panose="020B0504020202020204" pitchFamily="34" charset="0"/>
                <a:cs typeface="Arial" panose="020B0604020202020204" pitchFamily="34" charset="0"/>
              </a:rPr>
              <a:t>Enhances Data 					Increases Accessibility</a:t>
            </a:r>
          </a:p>
          <a:p>
            <a:pPr>
              <a:buFont typeface="Courier New" panose="02070309020205020404" pitchFamily="49" charset="0"/>
              <a:buChar char="o"/>
            </a:pPr>
            <a:r>
              <a:rPr lang="en-US" sz="2000" dirty="0">
                <a:solidFill>
                  <a:srgbClr val="003366"/>
                </a:solidFill>
                <a:latin typeface="Avenir Next LT Pro" panose="020B0504020202020204" pitchFamily="34" charset="0"/>
                <a:cs typeface="Arial" panose="020B0604020202020204" pitchFamily="34" charset="0"/>
              </a:rPr>
              <a:t>Improves Transparency 				Increases the possibility of Re-use</a:t>
            </a:r>
          </a:p>
          <a:p>
            <a:endParaRPr lang="en-US" dirty="0"/>
          </a:p>
        </p:txBody>
      </p:sp>
      <p:sp>
        <p:nvSpPr>
          <p:cNvPr id="4" name="Content Placeholder 3">
            <a:extLst>
              <a:ext uri="{FF2B5EF4-FFF2-40B4-BE49-F238E27FC236}">
                <a16:creationId xmlns:a16="http://schemas.microsoft.com/office/drawing/2014/main" id="{3AFE858D-8428-7F43-9459-E9A994C0F6C2}"/>
              </a:ext>
            </a:extLst>
          </p:cNvPr>
          <p:cNvSpPr>
            <a:spLocks noGrp="1"/>
          </p:cNvSpPr>
          <p:nvPr>
            <p:ph sz="half" idx="2"/>
          </p:nvPr>
        </p:nvSpPr>
        <p:spPr>
          <a:xfrm>
            <a:off x="381000" y="3138928"/>
            <a:ext cx="10861381" cy="2562625"/>
          </a:xfrm>
        </p:spPr>
        <p:txBody>
          <a:bodyPr>
            <a:normAutofit lnSpcReduction="10000"/>
          </a:bodyPr>
          <a:lstStyle/>
          <a:p>
            <a:pPr marL="0" indent="0" algn="ctr">
              <a:buNone/>
            </a:pPr>
            <a:r>
              <a:rPr lang="en-US" sz="2000" b="1" i="1" u="sng">
                <a:solidFill>
                  <a:srgbClr val="003366"/>
                </a:solidFill>
                <a:effectLst/>
                <a:latin typeface="Avenir Next LT Pro" panose="020B0504020202020204" pitchFamily="34" charset="0"/>
                <a:cs typeface="Arial" panose="020B0604020202020204" pitchFamily="34" charset="0"/>
              </a:rPr>
              <a:t>Data Management Plan (DMP)</a:t>
            </a:r>
          </a:p>
          <a:p>
            <a:r>
              <a:rPr lang="en-US" sz="2000" b="0" i="0" dirty="0">
                <a:solidFill>
                  <a:srgbClr val="003366"/>
                </a:solidFill>
                <a:effectLst/>
                <a:latin typeface="Avenir Next LT Pro" panose="020B0504020202020204" pitchFamily="34" charset="0"/>
                <a:cs typeface="Arial" panose="020B0604020202020204" pitchFamily="34" charset="0"/>
              </a:rPr>
              <a:t>A DMP is a document or plan that contains elements of how a project’s data will be handled. *</a:t>
            </a:r>
          </a:p>
          <a:p>
            <a:r>
              <a:rPr lang="en-US" sz="2000" b="0" i="0" dirty="0">
                <a:solidFill>
                  <a:srgbClr val="003366"/>
                </a:solidFill>
                <a:effectLst/>
                <a:latin typeface="Avenir Next LT Pro" panose="020B0504020202020204" pitchFamily="34" charset="0"/>
                <a:cs typeface="Arial" panose="020B0604020202020204" pitchFamily="34" charset="0"/>
              </a:rPr>
              <a:t>The plan describes what data will be acquired; how the data will be managed, described, and stored; what standards will be used; and more. </a:t>
            </a:r>
          </a:p>
          <a:p>
            <a:r>
              <a:rPr lang="en-US" sz="2000" b="0" i="0" dirty="0">
                <a:solidFill>
                  <a:srgbClr val="003366"/>
                </a:solidFill>
                <a:effectLst/>
                <a:latin typeface="Avenir Next LT Pro" panose="020B0504020202020204" pitchFamily="34" charset="0"/>
                <a:cs typeface="Arial" panose="020B0604020202020204" pitchFamily="34" charset="0"/>
              </a:rPr>
              <a:t>The goal of a data management plan is to consider the many aspects of data management life cycle to ensure the data are well-managed in the present and prepared for preservation in the future.</a:t>
            </a:r>
            <a:endParaRPr lang="en-US" sz="2000" dirty="0">
              <a:solidFill>
                <a:srgbClr val="003366"/>
              </a:solidFill>
              <a:latin typeface="Avenir Next LT Pro" panose="020B0504020202020204" pitchFamily="34" charset="0"/>
              <a:cs typeface="Arial" panose="020B0604020202020204" pitchFamily="34" charset="0"/>
            </a:endParaRPr>
          </a:p>
          <a:p>
            <a:endParaRPr lang="en-US" dirty="0">
              <a:solidFill>
                <a:srgbClr val="003366"/>
              </a:solidFill>
            </a:endParaRPr>
          </a:p>
        </p:txBody>
      </p:sp>
      <p:sp>
        <p:nvSpPr>
          <p:cNvPr id="6" name="TextBox 5">
            <a:extLst>
              <a:ext uri="{FF2B5EF4-FFF2-40B4-BE49-F238E27FC236}">
                <a16:creationId xmlns:a16="http://schemas.microsoft.com/office/drawing/2014/main" id="{97ED5068-F296-2C9A-EBD8-46D78FA850DC}"/>
              </a:ext>
            </a:extLst>
          </p:cNvPr>
          <p:cNvSpPr txBox="1"/>
          <p:nvPr/>
        </p:nvSpPr>
        <p:spPr>
          <a:xfrm>
            <a:off x="591670" y="5623917"/>
            <a:ext cx="9179859" cy="369332"/>
          </a:xfrm>
          <a:prstGeom prst="rect">
            <a:avLst/>
          </a:prstGeom>
          <a:noFill/>
        </p:spPr>
        <p:txBody>
          <a:bodyPr wrap="square">
            <a:spAutoFit/>
          </a:bodyPr>
          <a:lstStyle/>
          <a:p>
            <a:r>
              <a:rPr lang="en-US" dirty="0">
                <a:hlinkClick r:id="rId2"/>
              </a:rPr>
              <a:t>*US FWS Data Management Life Cycle - Data Management Plan</a:t>
            </a:r>
            <a:endParaRPr lang="en-US" dirty="0"/>
          </a:p>
        </p:txBody>
      </p:sp>
      <p:pic>
        <p:nvPicPr>
          <p:cNvPr id="7" name="Picture 6" descr="A picture containing logo&#10;&#10;Description automatically generated">
            <a:extLst>
              <a:ext uri="{FF2B5EF4-FFF2-40B4-BE49-F238E27FC236}">
                <a16:creationId xmlns:a16="http://schemas.microsoft.com/office/drawing/2014/main" id="{3EFB4C0C-7F9E-7D24-C2EB-60068CA3EB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20102" y="6082678"/>
            <a:ext cx="2351795" cy="547343"/>
          </a:xfrm>
          <a:prstGeom prst="rect">
            <a:avLst/>
          </a:prstGeom>
        </p:spPr>
      </p:pic>
      <p:sp>
        <p:nvSpPr>
          <p:cNvPr id="8" name="Date Placeholder 2">
            <a:extLst>
              <a:ext uri="{FF2B5EF4-FFF2-40B4-BE49-F238E27FC236}">
                <a16:creationId xmlns:a16="http://schemas.microsoft.com/office/drawing/2014/main" id="{664839E3-0752-282E-5AB6-FC32FE18242A}"/>
              </a:ext>
            </a:extLst>
          </p:cNvPr>
          <p:cNvSpPr txBox="1">
            <a:spLocks/>
          </p:cNvSpPr>
          <p:nvPr/>
        </p:nvSpPr>
        <p:spPr>
          <a:xfrm>
            <a:off x="381000" y="6356350"/>
            <a:ext cx="2743200" cy="365125"/>
          </a:xfrm>
          <a:prstGeom prst="rect">
            <a:avLst/>
          </a:prstGeom>
        </p:spPr>
        <p:txBody>
          <a:bodyPr vert="horz" lIns="91440" tIns="45720" rIns="91440" bIns="45720" rtlCol="0" anchor="ctr">
            <a:noAutofit/>
          </a:bodyPr>
          <a:lstStyle>
            <a:defPPr>
              <a:defRPr lang="en-US"/>
            </a:defPPr>
            <a:lvl1pPr marL="0" algn="l"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52D104B6-D63E-FE41-98E2-AF7FB6EA6483}" type="datetime1">
              <a:rPr kumimoji="0" lang="en-US" sz="1200" b="0" i="0" u="none" strike="noStrike" kern="1200" cap="none" spc="0" normalizeH="0" baseline="0" noProof="0" smtClean="0">
                <a:ln>
                  <a:noFill/>
                </a:ln>
                <a:solidFill>
                  <a:srgbClr val="637183"/>
                </a:solidFill>
                <a:effectLst/>
                <a:uLnTx/>
                <a:uFillTx/>
                <a:latin typeface="Avenir Next LT Pro" panose="020B050402020202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9/12/2024</a:t>
            </a:fld>
            <a:endParaRPr kumimoji="0" lang="en-US" sz="1200" b="0" i="0" u="none" strike="noStrike" kern="1200" cap="none" spc="0" normalizeH="0" baseline="0" noProof="0" dirty="0">
              <a:ln>
                <a:noFill/>
              </a:ln>
              <a:solidFill>
                <a:srgbClr val="637183"/>
              </a:solidFill>
              <a:effectLst/>
              <a:uLnTx/>
              <a:uFillTx/>
              <a:latin typeface="Avenir Next LT Pro" panose="020B0504020202020204" pitchFamily="34" charset="0"/>
              <a:ea typeface="+mn-ea"/>
              <a:cs typeface="+mn-cs"/>
            </a:endParaRPr>
          </a:p>
        </p:txBody>
      </p:sp>
      <p:sp>
        <p:nvSpPr>
          <p:cNvPr id="9" name="Slide Number Placeholder 4">
            <a:extLst>
              <a:ext uri="{FF2B5EF4-FFF2-40B4-BE49-F238E27FC236}">
                <a16:creationId xmlns:a16="http://schemas.microsoft.com/office/drawing/2014/main" id="{8A7ACD57-4AA8-4A69-6CFB-98E28E4E465C}"/>
              </a:ext>
            </a:extLst>
          </p:cNvPr>
          <p:cNvSpPr txBox="1">
            <a:spLocks/>
          </p:cNvSpPr>
          <p:nvPr/>
        </p:nvSpPr>
        <p:spPr>
          <a:xfrm>
            <a:off x="9067800" y="6356350"/>
            <a:ext cx="2743200" cy="365125"/>
          </a:xfrm>
          <a:prstGeom prst="rect">
            <a:avLst/>
          </a:prstGeom>
        </p:spPr>
        <p:txBody>
          <a:bodyPr vert="horz" lIns="91440" tIns="45720" rIns="91440" bIns="45720" rtlCol="0" anchor="ctr">
            <a:noAutofit/>
          </a:bodyPr>
          <a:lstStyle>
            <a:defPPr>
              <a:defRPr lang="en-US"/>
            </a:defPPr>
            <a:lvl1pPr marL="0" algn="r"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94A09A9-5501-47C1-A89A-A340965A2BE2}" type="slidenum">
              <a:rPr kumimoji="0" lang="en-US" sz="1200" b="0" i="0" u="none" strike="noStrike" kern="1200" cap="none" spc="0" normalizeH="0" baseline="0" noProof="0" smtClean="0">
                <a:ln>
                  <a:noFill/>
                </a:ln>
                <a:solidFill>
                  <a:srgbClr val="637183"/>
                </a:solidFill>
                <a:effectLst/>
                <a:uLnTx/>
                <a:uFillTx/>
                <a:latin typeface="Avenir Next LT Pro" panose="020B05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srgbClr val="637183"/>
              </a:solidFill>
              <a:effectLst/>
              <a:uLnTx/>
              <a:uFillTx/>
              <a:latin typeface="Avenir Next LT Pro" panose="020B0504020202020204" pitchFamily="34" charset="0"/>
              <a:ea typeface="+mn-ea"/>
              <a:cs typeface="+mn-cs"/>
            </a:endParaRPr>
          </a:p>
        </p:txBody>
      </p:sp>
      <p:pic>
        <p:nvPicPr>
          <p:cNvPr id="10" name="Graphic 9" descr="Marker with solid fill">
            <a:extLst>
              <a:ext uri="{FF2B5EF4-FFF2-40B4-BE49-F238E27FC236}">
                <a16:creationId xmlns:a16="http://schemas.microsoft.com/office/drawing/2014/main" id="{BACB4FCE-0B27-7A77-BCB7-14A4EC6FBBB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19842" y="5999480"/>
            <a:ext cx="512033" cy="459251"/>
          </a:xfrm>
          <a:prstGeom prst="rect">
            <a:avLst/>
          </a:prstGeom>
        </p:spPr>
      </p:pic>
    </p:spTree>
    <p:extLst>
      <p:ext uri="{BB962C8B-B14F-4D97-AF65-F5344CB8AC3E}">
        <p14:creationId xmlns:p14="http://schemas.microsoft.com/office/powerpoint/2010/main" val="2151947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4EC90-30DE-121E-84C0-8AC1EE5F3709}"/>
              </a:ext>
            </a:extLst>
          </p:cNvPr>
          <p:cNvSpPr>
            <a:spLocks noGrp="1"/>
          </p:cNvSpPr>
          <p:nvPr>
            <p:ph type="title"/>
          </p:nvPr>
        </p:nvSpPr>
        <p:spPr/>
        <p:txBody>
          <a:bodyPr/>
          <a:lstStyle/>
          <a:p>
            <a:r>
              <a:rPr lang="en-US" b="1" dirty="0">
                <a:solidFill>
                  <a:srgbClr val="003366"/>
                </a:solidFill>
                <a:latin typeface="Avenir Next LT Pro" panose="020B0504020202020204" pitchFamily="34" charset="0"/>
              </a:rPr>
              <a:t>Open Data Principles*</a:t>
            </a:r>
          </a:p>
        </p:txBody>
      </p:sp>
      <p:sp>
        <p:nvSpPr>
          <p:cNvPr id="5" name="TextBox 4">
            <a:extLst>
              <a:ext uri="{FF2B5EF4-FFF2-40B4-BE49-F238E27FC236}">
                <a16:creationId xmlns:a16="http://schemas.microsoft.com/office/drawing/2014/main" id="{E45D013C-B12A-FD6C-1905-276BB9112E45}"/>
              </a:ext>
            </a:extLst>
          </p:cNvPr>
          <p:cNvSpPr txBox="1"/>
          <p:nvPr/>
        </p:nvSpPr>
        <p:spPr>
          <a:xfrm>
            <a:off x="496901" y="1690688"/>
            <a:ext cx="10870346" cy="4031873"/>
          </a:xfrm>
          <a:prstGeom prst="rect">
            <a:avLst/>
          </a:prstGeom>
          <a:solidFill>
            <a:schemeClr val="bg1"/>
          </a:solidFill>
        </p:spPr>
        <p:txBody>
          <a:bodyPr wrap="square">
            <a:spAutoFit/>
          </a:bodyPr>
          <a:lstStyle/>
          <a:p>
            <a:pPr algn="l">
              <a:buFont typeface="Arial" panose="020B0604020202020204" pitchFamily="34" charset="0"/>
              <a:buChar char="•"/>
            </a:pPr>
            <a:r>
              <a:rPr lang="en-US" sz="1400" b="1" i="1" dirty="0">
                <a:solidFill>
                  <a:srgbClr val="003366"/>
                </a:solidFill>
                <a:effectLst/>
                <a:latin typeface="Avenir Next LT Pro" panose="020B0504020202020204" pitchFamily="34" charset="0"/>
              </a:rPr>
              <a:t>Public</a:t>
            </a:r>
            <a:r>
              <a:rPr lang="en-US" sz="1400" b="0" i="1" dirty="0">
                <a:solidFill>
                  <a:srgbClr val="003366"/>
                </a:solidFill>
                <a:effectLst/>
                <a:latin typeface="Avenir Next LT Pro" panose="020B0504020202020204" pitchFamily="34" charset="0"/>
              </a:rPr>
              <a:t>.</a:t>
            </a:r>
            <a:r>
              <a:rPr lang="en-US" sz="1400" b="0" i="0" dirty="0">
                <a:solidFill>
                  <a:srgbClr val="003366"/>
                </a:solidFill>
                <a:effectLst/>
                <a:latin typeface="Avenir Next LT Pro" panose="020B0504020202020204" pitchFamily="34" charset="0"/>
              </a:rPr>
              <a:t> Consistent with OMB’s Open Government Directive, agencies must adopt a presumption in favor of openness to the extent permitted by law and subject to privacy, confidentiality, security, or other valid restrictions.</a:t>
            </a:r>
          </a:p>
          <a:p>
            <a:pPr algn="l">
              <a:buFont typeface="Arial" panose="020B0604020202020204" pitchFamily="34" charset="0"/>
              <a:buChar char="•"/>
            </a:pPr>
            <a:endParaRPr lang="en-US" sz="1400" b="0" i="0" dirty="0">
              <a:solidFill>
                <a:srgbClr val="003366"/>
              </a:solidFill>
              <a:effectLst/>
              <a:latin typeface="Avenir Next LT Pro" panose="020B0504020202020204" pitchFamily="34" charset="0"/>
            </a:endParaRPr>
          </a:p>
          <a:p>
            <a:pPr algn="l">
              <a:buFont typeface="Arial" panose="020B0604020202020204" pitchFamily="34" charset="0"/>
              <a:buChar char="•"/>
            </a:pPr>
            <a:r>
              <a:rPr lang="en-US" sz="1400" b="1" i="1" dirty="0">
                <a:solidFill>
                  <a:srgbClr val="003366"/>
                </a:solidFill>
                <a:effectLst/>
                <a:latin typeface="Avenir Next LT Pro" panose="020B0504020202020204" pitchFamily="34" charset="0"/>
              </a:rPr>
              <a:t>Accessible</a:t>
            </a:r>
            <a:r>
              <a:rPr lang="en-US" sz="1400" b="0" i="1" dirty="0">
                <a:solidFill>
                  <a:srgbClr val="003366"/>
                </a:solidFill>
                <a:effectLst/>
                <a:latin typeface="Avenir Next LT Pro" panose="020B0504020202020204" pitchFamily="34" charset="0"/>
              </a:rPr>
              <a:t>.</a:t>
            </a:r>
            <a:r>
              <a:rPr lang="en-US" sz="1400" b="0" i="0" dirty="0">
                <a:solidFill>
                  <a:srgbClr val="003366"/>
                </a:solidFill>
                <a:effectLst/>
                <a:latin typeface="Avenir Next LT Pro" panose="020B0504020202020204" pitchFamily="34" charset="0"/>
              </a:rPr>
              <a:t> Open data are made available in convenient, modifiable, and open formats that can be retrieved, downloaded, indexed, and searched. </a:t>
            </a:r>
          </a:p>
          <a:p>
            <a:pPr algn="l">
              <a:buFont typeface="Arial" panose="020B0604020202020204" pitchFamily="34" charset="0"/>
              <a:buChar char="•"/>
            </a:pPr>
            <a:endParaRPr lang="en-US" sz="1400" dirty="0">
              <a:solidFill>
                <a:srgbClr val="003366"/>
              </a:solidFill>
              <a:latin typeface="Avenir Next LT Pro" panose="020B0504020202020204" pitchFamily="34" charset="0"/>
            </a:endParaRPr>
          </a:p>
          <a:p>
            <a:pPr algn="l">
              <a:buFont typeface="Arial" panose="020B0604020202020204" pitchFamily="34" charset="0"/>
              <a:buChar char="•"/>
            </a:pPr>
            <a:r>
              <a:rPr lang="en-US" sz="1400" b="1" i="1" dirty="0">
                <a:solidFill>
                  <a:srgbClr val="003366"/>
                </a:solidFill>
                <a:effectLst/>
                <a:latin typeface="Avenir Next LT Pro" panose="020B0504020202020204" pitchFamily="34" charset="0"/>
              </a:rPr>
              <a:t>Described</a:t>
            </a:r>
            <a:r>
              <a:rPr lang="en-US" sz="1400" b="0" i="1" dirty="0">
                <a:solidFill>
                  <a:srgbClr val="003366"/>
                </a:solidFill>
                <a:effectLst/>
                <a:latin typeface="Avenir Next LT Pro" panose="020B0504020202020204" pitchFamily="34" charset="0"/>
              </a:rPr>
              <a:t>.</a:t>
            </a:r>
            <a:r>
              <a:rPr lang="en-US" sz="1400" b="0" i="0" dirty="0">
                <a:solidFill>
                  <a:srgbClr val="003366"/>
                </a:solidFill>
                <a:effectLst/>
                <a:latin typeface="Avenir Next LT Pro" panose="020B0504020202020204" pitchFamily="34" charset="0"/>
              </a:rPr>
              <a:t> Open data are described fully so that consumers of the data have sufficient information to understand their strengths, weaknesses, analytical limitations, security requirements, as well as how to process them.</a:t>
            </a:r>
          </a:p>
          <a:p>
            <a:pPr algn="l">
              <a:buFont typeface="Arial" panose="020B0604020202020204" pitchFamily="34" charset="0"/>
              <a:buChar char="•"/>
            </a:pPr>
            <a:endParaRPr lang="en-US" sz="1400" b="0" i="0" dirty="0">
              <a:solidFill>
                <a:srgbClr val="003366"/>
              </a:solidFill>
              <a:effectLst/>
              <a:latin typeface="Avenir Next LT Pro" panose="020B0504020202020204" pitchFamily="34" charset="0"/>
            </a:endParaRPr>
          </a:p>
          <a:p>
            <a:pPr algn="l">
              <a:buFont typeface="Arial" panose="020B0604020202020204" pitchFamily="34" charset="0"/>
              <a:buChar char="•"/>
            </a:pPr>
            <a:r>
              <a:rPr lang="en-US" sz="1400" b="1" i="1" dirty="0">
                <a:solidFill>
                  <a:srgbClr val="003366"/>
                </a:solidFill>
                <a:effectLst/>
                <a:latin typeface="Avenir Next LT Pro" panose="020B0504020202020204" pitchFamily="34" charset="0"/>
              </a:rPr>
              <a:t>Reusable</a:t>
            </a:r>
            <a:r>
              <a:rPr lang="en-US" sz="1400" b="0" i="1" dirty="0">
                <a:solidFill>
                  <a:srgbClr val="003366"/>
                </a:solidFill>
                <a:effectLst/>
                <a:latin typeface="Avenir Next LT Pro" panose="020B0504020202020204" pitchFamily="34" charset="0"/>
              </a:rPr>
              <a:t>.</a:t>
            </a:r>
            <a:r>
              <a:rPr lang="en-US" sz="1400" b="0" i="0" dirty="0">
                <a:solidFill>
                  <a:srgbClr val="003366"/>
                </a:solidFill>
                <a:effectLst/>
                <a:latin typeface="Avenir Next LT Pro" panose="020B0504020202020204" pitchFamily="34" charset="0"/>
              </a:rPr>
              <a:t> Open data are made available under an </a:t>
            </a:r>
            <a:r>
              <a:rPr lang="en-US" sz="1400" b="0" i="0" u="sng" dirty="0">
                <a:solidFill>
                  <a:srgbClr val="003366"/>
                </a:solidFill>
                <a:effectLst/>
                <a:latin typeface="Avenir Next LT Pro" panose="020B0504020202020204" pitchFamily="34" charset="0"/>
                <a:hlinkClick r:id="rId2">
                  <a:extLst>
                    <a:ext uri="{A12FA001-AC4F-418D-AE19-62706E023703}">
                      <ahyp:hlinkClr xmlns:ahyp="http://schemas.microsoft.com/office/drawing/2018/hyperlinkcolor" val="tx"/>
                    </a:ext>
                  </a:extLst>
                </a:hlinkClick>
              </a:rPr>
              <a:t>open license</a:t>
            </a:r>
            <a:r>
              <a:rPr lang="en-US" sz="1400" b="0" i="0" dirty="0">
                <a:solidFill>
                  <a:srgbClr val="003366"/>
                </a:solidFill>
                <a:effectLst/>
                <a:latin typeface="Avenir Next LT Pro" panose="020B0504020202020204" pitchFamily="34" charset="0"/>
              </a:rPr>
              <a:t> that places no restrictions on their use.</a:t>
            </a:r>
          </a:p>
          <a:p>
            <a:pPr algn="l">
              <a:buFont typeface="Arial" panose="020B0604020202020204" pitchFamily="34" charset="0"/>
              <a:buChar char="•"/>
            </a:pPr>
            <a:endParaRPr lang="en-US" sz="1400" b="0" i="0" dirty="0">
              <a:solidFill>
                <a:srgbClr val="003366"/>
              </a:solidFill>
              <a:effectLst/>
              <a:latin typeface="Avenir Next LT Pro" panose="020B0504020202020204" pitchFamily="34" charset="0"/>
            </a:endParaRPr>
          </a:p>
          <a:p>
            <a:pPr algn="l">
              <a:buFont typeface="Arial" panose="020B0604020202020204" pitchFamily="34" charset="0"/>
              <a:buChar char="•"/>
            </a:pPr>
            <a:r>
              <a:rPr lang="en-US" sz="1400" b="1" i="1" dirty="0">
                <a:solidFill>
                  <a:srgbClr val="003366"/>
                </a:solidFill>
                <a:effectLst/>
                <a:latin typeface="Avenir Next LT Pro" panose="020B0504020202020204" pitchFamily="34" charset="0"/>
              </a:rPr>
              <a:t>Complete</a:t>
            </a:r>
            <a:r>
              <a:rPr lang="en-US" sz="1400" b="0" i="1" dirty="0">
                <a:solidFill>
                  <a:srgbClr val="003366"/>
                </a:solidFill>
                <a:effectLst/>
                <a:latin typeface="Avenir Next LT Pro" panose="020B0504020202020204" pitchFamily="34" charset="0"/>
              </a:rPr>
              <a:t>.</a:t>
            </a:r>
            <a:r>
              <a:rPr lang="en-US" sz="1400" b="0" i="0" dirty="0">
                <a:solidFill>
                  <a:srgbClr val="003366"/>
                </a:solidFill>
                <a:effectLst/>
                <a:latin typeface="Avenir Next LT Pro" panose="020B0504020202020204" pitchFamily="34" charset="0"/>
              </a:rPr>
              <a:t> Open data are published in primary forms (i.e., as collected at the source), with the finest possible level of granularity that is practicable and permitted by law.</a:t>
            </a:r>
          </a:p>
          <a:p>
            <a:pPr algn="l">
              <a:buFont typeface="Arial" panose="020B0604020202020204" pitchFamily="34" charset="0"/>
              <a:buChar char="•"/>
            </a:pPr>
            <a:endParaRPr lang="en-US" sz="1400" b="0" i="0" dirty="0">
              <a:solidFill>
                <a:srgbClr val="003366"/>
              </a:solidFill>
              <a:effectLst/>
              <a:latin typeface="Avenir Next LT Pro" panose="020B0504020202020204" pitchFamily="34" charset="0"/>
            </a:endParaRPr>
          </a:p>
          <a:p>
            <a:pPr algn="l">
              <a:buFont typeface="Arial" panose="020B0604020202020204" pitchFamily="34" charset="0"/>
              <a:buChar char="•"/>
            </a:pPr>
            <a:r>
              <a:rPr lang="en-US" sz="1400" b="1" i="1" dirty="0">
                <a:solidFill>
                  <a:srgbClr val="003366"/>
                </a:solidFill>
                <a:effectLst/>
                <a:latin typeface="Avenir Next LT Pro" panose="020B0504020202020204" pitchFamily="34" charset="0"/>
              </a:rPr>
              <a:t>Timely</a:t>
            </a:r>
            <a:r>
              <a:rPr lang="en-US" sz="1400" b="0" i="1" dirty="0">
                <a:solidFill>
                  <a:srgbClr val="003366"/>
                </a:solidFill>
                <a:effectLst/>
                <a:latin typeface="Avenir Next LT Pro" panose="020B0504020202020204" pitchFamily="34" charset="0"/>
              </a:rPr>
              <a:t>.</a:t>
            </a:r>
            <a:r>
              <a:rPr lang="en-US" sz="1400" b="0" i="0" dirty="0">
                <a:solidFill>
                  <a:srgbClr val="003366"/>
                </a:solidFill>
                <a:effectLst/>
                <a:latin typeface="Avenir Next LT Pro" panose="020B0504020202020204" pitchFamily="34" charset="0"/>
              </a:rPr>
              <a:t> Open data are made available as quickly as necessary to preserve the value of the data. </a:t>
            </a:r>
          </a:p>
          <a:p>
            <a:pPr algn="l">
              <a:buFont typeface="Arial" panose="020B0604020202020204" pitchFamily="34" charset="0"/>
              <a:buChar char="•"/>
            </a:pPr>
            <a:endParaRPr lang="en-US" sz="1400" b="0" i="0" dirty="0">
              <a:solidFill>
                <a:srgbClr val="003366"/>
              </a:solidFill>
              <a:effectLst/>
              <a:latin typeface="Avenir Next LT Pro" panose="020B0504020202020204" pitchFamily="34" charset="0"/>
            </a:endParaRPr>
          </a:p>
          <a:p>
            <a:pPr algn="l">
              <a:buFont typeface="Arial" panose="020B0604020202020204" pitchFamily="34" charset="0"/>
              <a:buChar char="•"/>
            </a:pPr>
            <a:r>
              <a:rPr lang="en-US" sz="1400" b="1" i="1" dirty="0">
                <a:solidFill>
                  <a:srgbClr val="003366"/>
                </a:solidFill>
                <a:effectLst/>
                <a:latin typeface="Avenir Next LT Pro" panose="020B0504020202020204" pitchFamily="34" charset="0"/>
              </a:rPr>
              <a:t>Managed Post-Release</a:t>
            </a:r>
            <a:r>
              <a:rPr lang="en-US" sz="1400" b="0" i="1" dirty="0">
                <a:solidFill>
                  <a:srgbClr val="003366"/>
                </a:solidFill>
                <a:effectLst/>
                <a:latin typeface="Avenir Next LT Pro" panose="020B0504020202020204" pitchFamily="34" charset="0"/>
              </a:rPr>
              <a:t>.</a:t>
            </a:r>
            <a:r>
              <a:rPr lang="en-US" sz="1400" b="0" i="0" dirty="0">
                <a:solidFill>
                  <a:srgbClr val="003366"/>
                </a:solidFill>
                <a:effectLst/>
                <a:latin typeface="Avenir Next LT Pro" panose="020B0504020202020204" pitchFamily="34" charset="0"/>
              </a:rPr>
              <a:t> A point of contact must be designated to assist with data use and adhere to these open data requirements.</a:t>
            </a:r>
          </a:p>
          <a:p>
            <a:pPr marL="342900" indent="-342900">
              <a:buFont typeface="Courier New" panose="02070309020205020404" pitchFamily="49" charset="0"/>
              <a:buChar char="o"/>
            </a:pPr>
            <a:endParaRPr lang="en-US" dirty="0"/>
          </a:p>
        </p:txBody>
      </p:sp>
      <p:sp>
        <p:nvSpPr>
          <p:cNvPr id="6" name="TextBox 5">
            <a:extLst>
              <a:ext uri="{FF2B5EF4-FFF2-40B4-BE49-F238E27FC236}">
                <a16:creationId xmlns:a16="http://schemas.microsoft.com/office/drawing/2014/main" id="{8829B81C-4271-1E60-BF8E-F05E38EBCE9B}"/>
              </a:ext>
            </a:extLst>
          </p:cNvPr>
          <p:cNvSpPr txBox="1"/>
          <p:nvPr/>
        </p:nvSpPr>
        <p:spPr>
          <a:xfrm>
            <a:off x="584042" y="5568672"/>
            <a:ext cx="6687855" cy="307777"/>
          </a:xfrm>
          <a:prstGeom prst="rect">
            <a:avLst/>
          </a:prstGeom>
          <a:noFill/>
        </p:spPr>
        <p:txBody>
          <a:bodyPr wrap="square">
            <a:spAutoFit/>
          </a:bodyPr>
          <a:lstStyle/>
          <a:p>
            <a:r>
              <a:rPr lang="en-US" sz="1400" dirty="0">
                <a:solidFill>
                  <a:srgbClr val="056CB6"/>
                </a:solidFill>
                <a:hlinkClick r:id="rId3"/>
              </a:rPr>
              <a:t>*Data.gov Open Data Principles</a:t>
            </a:r>
            <a:r>
              <a:rPr lang="en-US" sz="1400" dirty="0">
                <a:solidFill>
                  <a:srgbClr val="056CB6"/>
                </a:solidFill>
              </a:rPr>
              <a:t> </a:t>
            </a:r>
          </a:p>
        </p:txBody>
      </p:sp>
      <p:pic>
        <p:nvPicPr>
          <p:cNvPr id="7" name="Picture 6" descr="A picture containing logo&#10;&#10;Description automatically generated">
            <a:extLst>
              <a:ext uri="{FF2B5EF4-FFF2-40B4-BE49-F238E27FC236}">
                <a16:creationId xmlns:a16="http://schemas.microsoft.com/office/drawing/2014/main" id="{65D8DE50-5FCA-5A4A-1835-AF3D115A08A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20102" y="6082678"/>
            <a:ext cx="2351795" cy="547343"/>
          </a:xfrm>
          <a:prstGeom prst="rect">
            <a:avLst/>
          </a:prstGeom>
        </p:spPr>
      </p:pic>
      <p:sp>
        <p:nvSpPr>
          <p:cNvPr id="8" name="Date Placeholder 2">
            <a:extLst>
              <a:ext uri="{FF2B5EF4-FFF2-40B4-BE49-F238E27FC236}">
                <a16:creationId xmlns:a16="http://schemas.microsoft.com/office/drawing/2014/main" id="{A6A9A194-2B81-6A6E-3DB6-8409032EE2C0}"/>
              </a:ext>
            </a:extLst>
          </p:cNvPr>
          <p:cNvSpPr txBox="1">
            <a:spLocks/>
          </p:cNvSpPr>
          <p:nvPr/>
        </p:nvSpPr>
        <p:spPr>
          <a:xfrm>
            <a:off x="381000" y="6356350"/>
            <a:ext cx="2743200" cy="365125"/>
          </a:xfrm>
          <a:prstGeom prst="rect">
            <a:avLst/>
          </a:prstGeom>
        </p:spPr>
        <p:txBody>
          <a:bodyPr vert="horz" lIns="91440" tIns="45720" rIns="91440" bIns="45720" rtlCol="0" anchor="ctr">
            <a:noAutofit/>
          </a:bodyPr>
          <a:lstStyle>
            <a:defPPr>
              <a:defRPr lang="en-US"/>
            </a:defPPr>
            <a:lvl1pPr marL="0" algn="l"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52D104B6-D63E-FE41-98E2-AF7FB6EA6483}" type="datetime1">
              <a:rPr kumimoji="0" lang="en-US" sz="1200" b="0" i="0" u="none" strike="noStrike" kern="1200" cap="none" spc="0" normalizeH="0" baseline="0" noProof="0" smtClean="0">
                <a:ln>
                  <a:noFill/>
                </a:ln>
                <a:solidFill>
                  <a:srgbClr val="637183"/>
                </a:solidFill>
                <a:effectLst/>
                <a:uLnTx/>
                <a:uFillTx/>
                <a:latin typeface="Avenir Next LT Pro" panose="020B050402020202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9/12/2024</a:t>
            </a:fld>
            <a:endParaRPr kumimoji="0" lang="en-US" sz="1200" b="0" i="0" u="none" strike="noStrike" kern="1200" cap="none" spc="0" normalizeH="0" baseline="0" noProof="0" dirty="0">
              <a:ln>
                <a:noFill/>
              </a:ln>
              <a:solidFill>
                <a:srgbClr val="637183"/>
              </a:solidFill>
              <a:effectLst/>
              <a:uLnTx/>
              <a:uFillTx/>
              <a:latin typeface="Avenir Next LT Pro" panose="020B0504020202020204" pitchFamily="34" charset="0"/>
              <a:ea typeface="+mn-ea"/>
              <a:cs typeface="+mn-cs"/>
            </a:endParaRPr>
          </a:p>
        </p:txBody>
      </p:sp>
      <p:sp>
        <p:nvSpPr>
          <p:cNvPr id="9" name="Slide Number Placeholder 4">
            <a:extLst>
              <a:ext uri="{FF2B5EF4-FFF2-40B4-BE49-F238E27FC236}">
                <a16:creationId xmlns:a16="http://schemas.microsoft.com/office/drawing/2014/main" id="{5D0C4078-A39A-E40E-E734-D04549DAF358}"/>
              </a:ext>
            </a:extLst>
          </p:cNvPr>
          <p:cNvSpPr txBox="1">
            <a:spLocks/>
          </p:cNvSpPr>
          <p:nvPr/>
        </p:nvSpPr>
        <p:spPr>
          <a:xfrm>
            <a:off x="9067800" y="6356350"/>
            <a:ext cx="2743200" cy="365125"/>
          </a:xfrm>
          <a:prstGeom prst="rect">
            <a:avLst/>
          </a:prstGeom>
        </p:spPr>
        <p:txBody>
          <a:bodyPr vert="horz" lIns="91440" tIns="45720" rIns="91440" bIns="45720" rtlCol="0" anchor="ctr">
            <a:noAutofit/>
          </a:bodyPr>
          <a:lstStyle>
            <a:defPPr>
              <a:defRPr lang="en-US"/>
            </a:defPPr>
            <a:lvl1pPr marL="0" algn="r"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94A09A9-5501-47C1-A89A-A340965A2BE2}" type="slidenum">
              <a:rPr kumimoji="0" lang="en-US" sz="1200" b="0" i="0" u="none" strike="noStrike" kern="1200" cap="none" spc="0" normalizeH="0" baseline="0" noProof="0" smtClean="0">
                <a:ln>
                  <a:noFill/>
                </a:ln>
                <a:solidFill>
                  <a:srgbClr val="637183"/>
                </a:solidFill>
                <a:effectLst/>
                <a:uLnTx/>
                <a:uFillTx/>
                <a:latin typeface="Avenir Next LT Pro" panose="020B05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srgbClr val="637183"/>
              </a:solidFill>
              <a:effectLst/>
              <a:uLnTx/>
              <a:uFillTx/>
              <a:latin typeface="Avenir Next LT Pro" panose="020B0504020202020204" pitchFamily="34" charset="0"/>
              <a:ea typeface="+mn-ea"/>
              <a:cs typeface="+mn-cs"/>
            </a:endParaRPr>
          </a:p>
        </p:txBody>
      </p:sp>
      <p:pic>
        <p:nvPicPr>
          <p:cNvPr id="10" name="Graphic 9" descr="Marker with solid fill">
            <a:extLst>
              <a:ext uri="{FF2B5EF4-FFF2-40B4-BE49-F238E27FC236}">
                <a16:creationId xmlns:a16="http://schemas.microsoft.com/office/drawing/2014/main" id="{CBDE4E58-1B90-72AC-A0F8-1718DC69641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1419842" y="5999480"/>
            <a:ext cx="512033" cy="459251"/>
          </a:xfrm>
          <a:prstGeom prst="rect">
            <a:avLst/>
          </a:prstGeom>
        </p:spPr>
      </p:pic>
    </p:spTree>
    <p:extLst>
      <p:ext uri="{BB962C8B-B14F-4D97-AF65-F5344CB8AC3E}">
        <p14:creationId xmlns:p14="http://schemas.microsoft.com/office/powerpoint/2010/main" val="922243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8FD6652-30EE-C2B0-C612-6BAE020E81A0}"/>
              </a:ext>
            </a:extLst>
          </p:cNvPr>
          <p:cNvSpPr>
            <a:spLocks noGrp="1"/>
          </p:cNvSpPr>
          <p:nvPr>
            <p:ph type="ctrTitle"/>
          </p:nvPr>
        </p:nvSpPr>
        <p:spPr/>
        <p:txBody>
          <a:bodyPr/>
          <a:lstStyle/>
          <a:p>
            <a:r>
              <a:rPr lang="en-US" b="1" dirty="0">
                <a:solidFill>
                  <a:srgbClr val="003366"/>
                </a:solidFill>
                <a:latin typeface="Avenir Next LT Pro" panose="020B0504020202020204" pitchFamily="34" charset="0"/>
              </a:rPr>
              <a:t>How do we begin?</a:t>
            </a:r>
          </a:p>
        </p:txBody>
      </p:sp>
      <p:sp>
        <p:nvSpPr>
          <p:cNvPr id="2" name="Subtitle 1">
            <a:extLst>
              <a:ext uri="{FF2B5EF4-FFF2-40B4-BE49-F238E27FC236}">
                <a16:creationId xmlns:a16="http://schemas.microsoft.com/office/drawing/2014/main" id="{FFE7B897-62AF-EAF4-91B2-164E0FC10847}"/>
              </a:ext>
            </a:extLst>
          </p:cNvPr>
          <p:cNvSpPr>
            <a:spLocks noGrp="1"/>
          </p:cNvSpPr>
          <p:nvPr>
            <p:ph type="subTitle" idx="1"/>
          </p:nvPr>
        </p:nvSpPr>
        <p:spPr/>
        <p:txBody>
          <a:bodyPr/>
          <a:lstStyle/>
          <a:p>
            <a:r>
              <a:rPr lang="en-US" dirty="0">
                <a:solidFill>
                  <a:srgbClr val="003366"/>
                </a:solidFill>
                <a:latin typeface="Avenir Next LT Pro" panose="020B0504020202020204" pitchFamily="34" charset="0"/>
              </a:rPr>
              <a:t>Project Discovery</a:t>
            </a:r>
          </a:p>
        </p:txBody>
      </p:sp>
      <p:pic>
        <p:nvPicPr>
          <p:cNvPr id="4" name="Picture 3" descr="A picture containing logo&#10;&#10;Description automatically generated">
            <a:extLst>
              <a:ext uri="{FF2B5EF4-FFF2-40B4-BE49-F238E27FC236}">
                <a16:creationId xmlns:a16="http://schemas.microsoft.com/office/drawing/2014/main" id="{D4749E91-4CF0-7A5A-BBEA-5E2552A062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20102" y="6082678"/>
            <a:ext cx="2351795" cy="547343"/>
          </a:xfrm>
          <a:prstGeom prst="rect">
            <a:avLst/>
          </a:prstGeom>
        </p:spPr>
      </p:pic>
      <p:sp>
        <p:nvSpPr>
          <p:cNvPr id="5" name="Date Placeholder 2">
            <a:extLst>
              <a:ext uri="{FF2B5EF4-FFF2-40B4-BE49-F238E27FC236}">
                <a16:creationId xmlns:a16="http://schemas.microsoft.com/office/drawing/2014/main" id="{AA781225-EB27-3025-FA73-9238A77EBBFE}"/>
              </a:ext>
            </a:extLst>
          </p:cNvPr>
          <p:cNvSpPr txBox="1">
            <a:spLocks/>
          </p:cNvSpPr>
          <p:nvPr/>
        </p:nvSpPr>
        <p:spPr>
          <a:xfrm>
            <a:off x="381000" y="6356350"/>
            <a:ext cx="2743200" cy="365125"/>
          </a:xfrm>
          <a:prstGeom prst="rect">
            <a:avLst/>
          </a:prstGeom>
        </p:spPr>
        <p:txBody>
          <a:bodyPr vert="horz" lIns="91440" tIns="45720" rIns="91440" bIns="45720" rtlCol="0" anchor="ctr">
            <a:noAutofit/>
          </a:bodyPr>
          <a:lstStyle>
            <a:defPPr>
              <a:defRPr lang="en-US"/>
            </a:defPPr>
            <a:lvl1pPr marL="0" algn="l"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52D104B6-D63E-FE41-98E2-AF7FB6EA6483}" type="datetime1">
              <a:rPr kumimoji="0" lang="en-US" sz="1200" b="0" i="0" u="none" strike="noStrike" kern="1200" cap="none" spc="0" normalizeH="0" baseline="0" noProof="0" smtClean="0">
                <a:ln>
                  <a:noFill/>
                </a:ln>
                <a:solidFill>
                  <a:srgbClr val="637183"/>
                </a:solidFill>
                <a:effectLst/>
                <a:uLnTx/>
                <a:uFillTx/>
                <a:latin typeface="Avenir Next LT Pro" panose="020B050402020202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9/12/2024</a:t>
            </a:fld>
            <a:endParaRPr kumimoji="0" lang="en-US" sz="1200" b="0" i="0" u="none" strike="noStrike" kern="1200" cap="none" spc="0" normalizeH="0" baseline="0" noProof="0" dirty="0">
              <a:ln>
                <a:noFill/>
              </a:ln>
              <a:solidFill>
                <a:srgbClr val="637183"/>
              </a:solidFill>
              <a:effectLst/>
              <a:uLnTx/>
              <a:uFillTx/>
              <a:latin typeface="Avenir Next LT Pro" panose="020B0504020202020204" pitchFamily="34" charset="0"/>
              <a:ea typeface="+mn-ea"/>
              <a:cs typeface="+mn-cs"/>
            </a:endParaRPr>
          </a:p>
        </p:txBody>
      </p:sp>
      <p:sp>
        <p:nvSpPr>
          <p:cNvPr id="6" name="Slide Number Placeholder 4">
            <a:extLst>
              <a:ext uri="{FF2B5EF4-FFF2-40B4-BE49-F238E27FC236}">
                <a16:creationId xmlns:a16="http://schemas.microsoft.com/office/drawing/2014/main" id="{6EF28F64-159F-65DA-3A78-2FED132813AF}"/>
              </a:ext>
            </a:extLst>
          </p:cNvPr>
          <p:cNvSpPr txBox="1">
            <a:spLocks/>
          </p:cNvSpPr>
          <p:nvPr/>
        </p:nvSpPr>
        <p:spPr>
          <a:xfrm>
            <a:off x="9067800" y="6356350"/>
            <a:ext cx="2743200" cy="365125"/>
          </a:xfrm>
          <a:prstGeom prst="rect">
            <a:avLst/>
          </a:prstGeom>
        </p:spPr>
        <p:txBody>
          <a:bodyPr vert="horz" lIns="91440" tIns="45720" rIns="91440" bIns="45720" rtlCol="0" anchor="ctr">
            <a:noAutofit/>
          </a:bodyPr>
          <a:lstStyle>
            <a:defPPr>
              <a:defRPr lang="en-US"/>
            </a:defPPr>
            <a:lvl1pPr marL="0" algn="r"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94A09A9-5501-47C1-A89A-A340965A2BE2}" type="slidenum">
              <a:rPr kumimoji="0" lang="en-US" sz="1200" b="0" i="0" u="none" strike="noStrike" kern="1200" cap="none" spc="0" normalizeH="0" baseline="0" noProof="0" smtClean="0">
                <a:ln>
                  <a:noFill/>
                </a:ln>
                <a:solidFill>
                  <a:srgbClr val="637183"/>
                </a:solidFill>
                <a:effectLst/>
                <a:uLnTx/>
                <a:uFillTx/>
                <a:latin typeface="Avenir Next LT Pro" panose="020B05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srgbClr val="637183"/>
              </a:solidFill>
              <a:effectLst/>
              <a:uLnTx/>
              <a:uFillTx/>
              <a:latin typeface="Avenir Next LT Pro" panose="020B0504020202020204" pitchFamily="34" charset="0"/>
              <a:ea typeface="+mn-ea"/>
              <a:cs typeface="+mn-cs"/>
            </a:endParaRPr>
          </a:p>
        </p:txBody>
      </p:sp>
      <p:pic>
        <p:nvPicPr>
          <p:cNvPr id="7" name="Graphic 6" descr="Marker with solid fill">
            <a:extLst>
              <a:ext uri="{FF2B5EF4-FFF2-40B4-BE49-F238E27FC236}">
                <a16:creationId xmlns:a16="http://schemas.microsoft.com/office/drawing/2014/main" id="{2E4DD779-D340-9758-0B19-C5E0E57F178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9842" y="5999480"/>
            <a:ext cx="512033" cy="459251"/>
          </a:xfrm>
          <a:prstGeom prst="rect">
            <a:avLst/>
          </a:prstGeom>
        </p:spPr>
      </p:pic>
    </p:spTree>
    <p:extLst>
      <p:ext uri="{BB962C8B-B14F-4D97-AF65-F5344CB8AC3E}">
        <p14:creationId xmlns:p14="http://schemas.microsoft.com/office/powerpoint/2010/main" val="13326139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466F0-D1B8-D61F-6430-31CA285DA7B2}"/>
              </a:ext>
            </a:extLst>
          </p:cNvPr>
          <p:cNvSpPr>
            <a:spLocks noGrp="1"/>
          </p:cNvSpPr>
          <p:nvPr>
            <p:ph type="title"/>
          </p:nvPr>
        </p:nvSpPr>
        <p:spPr>
          <a:xfrm>
            <a:off x="838200" y="365125"/>
            <a:ext cx="10515600" cy="1092941"/>
          </a:xfrm>
        </p:spPr>
        <p:txBody>
          <a:bodyPr/>
          <a:lstStyle/>
          <a:p>
            <a:r>
              <a:rPr lang="en-US" b="1" dirty="0">
                <a:solidFill>
                  <a:srgbClr val="003366"/>
                </a:solidFill>
                <a:latin typeface="Avenir Next LT Pro" panose="020B0504020202020204" pitchFamily="34" charset="0"/>
              </a:rPr>
              <a:t>Project Discovery</a:t>
            </a:r>
          </a:p>
        </p:txBody>
      </p:sp>
      <p:sp>
        <p:nvSpPr>
          <p:cNvPr id="3" name="Content Placeholder 2">
            <a:extLst>
              <a:ext uri="{FF2B5EF4-FFF2-40B4-BE49-F238E27FC236}">
                <a16:creationId xmlns:a16="http://schemas.microsoft.com/office/drawing/2014/main" id="{85090EE4-A478-E76E-FC6D-31A82637CA3D}"/>
              </a:ext>
            </a:extLst>
          </p:cNvPr>
          <p:cNvSpPr>
            <a:spLocks noGrp="1"/>
          </p:cNvSpPr>
          <p:nvPr>
            <p:ph idx="1"/>
          </p:nvPr>
        </p:nvSpPr>
        <p:spPr>
          <a:xfrm>
            <a:off x="326571" y="1344707"/>
            <a:ext cx="8920523" cy="5056094"/>
          </a:xfrm>
        </p:spPr>
        <p:txBody>
          <a:bodyPr>
            <a:normAutofit/>
          </a:bodyPr>
          <a:lstStyle/>
          <a:p>
            <a:r>
              <a:rPr lang="en-US" sz="1600" dirty="0">
                <a:solidFill>
                  <a:srgbClr val="003366"/>
                </a:solidFill>
                <a:effectLst/>
                <a:latin typeface="Avenir Next LT Pro" panose="020B0504020202020204" pitchFamily="34" charset="0"/>
                <a:ea typeface="Calibri" panose="020F0502020204030204" pitchFamily="34" charset="0"/>
                <a:cs typeface="Arial" panose="020B0604020202020204" pitchFamily="34" charset="0"/>
              </a:rPr>
              <a:t>The Project Discovery Phase is the first step in the project where </a:t>
            </a:r>
            <a:r>
              <a:rPr lang="en-US" sz="1600" b="1" dirty="0">
                <a:solidFill>
                  <a:srgbClr val="003366"/>
                </a:solidFill>
                <a:effectLst/>
                <a:latin typeface="Avenir Next LT Pro" panose="020B0504020202020204" pitchFamily="34" charset="0"/>
                <a:ea typeface="Calibri" panose="020F0502020204030204" pitchFamily="34" charset="0"/>
                <a:cs typeface="Arial" panose="020B0604020202020204" pitchFamily="34" charset="0"/>
              </a:rPr>
              <a:t>everyone involved gathers</a:t>
            </a:r>
            <a:r>
              <a:rPr lang="en-US" sz="1600" dirty="0">
                <a:solidFill>
                  <a:srgbClr val="003366"/>
                </a:solidFill>
                <a:effectLst/>
                <a:latin typeface="Avenir Next LT Pro" panose="020B0504020202020204" pitchFamily="34" charset="0"/>
                <a:ea typeface="Calibri" panose="020F0502020204030204" pitchFamily="34" charset="0"/>
                <a:cs typeface="Arial" panose="020B0604020202020204" pitchFamily="34" charset="0"/>
              </a:rPr>
              <a:t> to figure out and write down the project's scope, goals, limits, and what needs to be achieved.  This phase is like plotting the course before starting a long journey.  And, as with any adventure, you may discover entirely new things you’ve never heard of nor seen as you plan.</a:t>
            </a:r>
          </a:p>
          <a:p>
            <a:endParaRPr lang="en-US" sz="1200" dirty="0">
              <a:solidFill>
                <a:srgbClr val="003366"/>
              </a:solidFill>
              <a:effectLst/>
              <a:latin typeface="Avenir Next LT Pro" panose="020B05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Calibri" panose="020F0502020204030204" pitchFamily="34" charset="0"/>
              <a:buChar char="•"/>
            </a:pPr>
            <a:r>
              <a:rPr lang="en-US" sz="1400" dirty="0">
                <a:solidFill>
                  <a:srgbClr val="003366"/>
                </a:solidFill>
                <a:effectLst/>
                <a:latin typeface="Avenir Next LT Pro" panose="020B0504020202020204" pitchFamily="34" charset="0"/>
                <a:ea typeface="Calibri" panose="020F0502020204030204" pitchFamily="34" charset="0"/>
                <a:cs typeface="Arial" panose="020B0604020202020204" pitchFamily="34" charset="0"/>
              </a:rPr>
              <a:t>Initiating the project and forming the team: Just like assembling the Avengers, the first step is to gather your project team. </a:t>
            </a:r>
          </a:p>
          <a:p>
            <a:pPr marL="342900" marR="0" lvl="0" indent="-342900">
              <a:lnSpc>
                <a:spcPct val="107000"/>
              </a:lnSpc>
              <a:spcBef>
                <a:spcPts val="0"/>
              </a:spcBef>
              <a:spcAft>
                <a:spcPts val="0"/>
              </a:spcAft>
              <a:buFont typeface="Calibri" panose="020F0502020204030204" pitchFamily="34" charset="0"/>
              <a:buChar char="•"/>
            </a:pPr>
            <a:r>
              <a:rPr lang="en-US" sz="1400" dirty="0">
                <a:solidFill>
                  <a:srgbClr val="003366"/>
                </a:solidFill>
                <a:effectLst/>
                <a:latin typeface="Avenir Next LT Pro" panose="020B0504020202020204" pitchFamily="34" charset="0"/>
                <a:ea typeface="Calibri" panose="020F0502020204030204" pitchFamily="34" charset="0"/>
                <a:cs typeface="Arial" panose="020B0604020202020204" pitchFamily="34" charset="0"/>
              </a:rPr>
              <a:t>Conducting </a:t>
            </a:r>
            <a:r>
              <a:rPr lang="en-US" sz="1400" b="1" dirty="0">
                <a:solidFill>
                  <a:srgbClr val="003366"/>
                </a:solidFill>
                <a:effectLst/>
                <a:latin typeface="Avenir Next LT Pro" panose="020B0504020202020204" pitchFamily="34" charset="0"/>
                <a:ea typeface="Calibri" panose="020F0502020204030204" pitchFamily="34" charset="0"/>
                <a:cs typeface="Arial" panose="020B0604020202020204" pitchFamily="34" charset="0"/>
              </a:rPr>
              <a:t>initial</a:t>
            </a:r>
            <a:r>
              <a:rPr lang="en-US" sz="1400" dirty="0">
                <a:solidFill>
                  <a:srgbClr val="003366"/>
                </a:solidFill>
                <a:effectLst/>
                <a:latin typeface="Avenir Next LT Pro" panose="020B0504020202020204" pitchFamily="34" charset="0"/>
                <a:ea typeface="Calibri" panose="020F0502020204030204" pitchFamily="34" charset="0"/>
                <a:cs typeface="Arial" panose="020B0604020202020204" pitchFamily="34" charset="0"/>
              </a:rPr>
              <a:t> project research: This step involves </a:t>
            </a:r>
            <a:r>
              <a:rPr lang="en-US" sz="1400" b="1" dirty="0">
                <a:solidFill>
                  <a:srgbClr val="003366"/>
                </a:solidFill>
                <a:effectLst/>
                <a:latin typeface="Avenir Next LT Pro" panose="020B0504020202020204" pitchFamily="34" charset="0"/>
                <a:ea typeface="Calibri" panose="020F0502020204030204" pitchFamily="34" charset="0"/>
                <a:cs typeface="Arial" panose="020B0604020202020204" pitchFamily="34" charset="0"/>
              </a:rPr>
              <a:t>gathering</a:t>
            </a:r>
            <a:r>
              <a:rPr lang="en-US" sz="1400" dirty="0">
                <a:solidFill>
                  <a:srgbClr val="003366"/>
                </a:solidFill>
                <a:effectLst/>
                <a:latin typeface="Avenir Next LT Pro" panose="020B0504020202020204" pitchFamily="34" charset="0"/>
                <a:ea typeface="Calibri" panose="020F0502020204030204" pitchFamily="34" charset="0"/>
                <a:cs typeface="Arial" panose="020B0604020202020204" pitchFamily="34" charset="0"/>
              </a:rPr>
              <a:t> information about the project domain, community trends, target audience, and competitors.  It's like putting on your detective hat and gathering valuable clues about what works and what doesn’t.</a:t>
            </a:r>
          </a:p>
          <a:p>
            <a:pPr marL="342900" marR="0" lvl="0" indent="-342900">
              <a:lnSpc>
                <a:spcPct val="107000"/>
              </a:lnSpc>
              <a:spcBef>
                <a:spcPts val="0"/>
              </a:spcBef>
              <a:spcAft>
                <a:spcPts val="0"/>
              </a:spcAft>
              <a:buFont typeface="Calibri" panose="020F0502020204030204" pitchFamily="34" charset="0"/>
              <a:buChar char="•"/>
            </a:pPr>
            <a:r>
              <a:rPr lang="en-US" sz="1400" dirty="0">
                <a:solidFill>
                  <a:srgbClr val="003366"/>
                </a:solidFill>
                <a:effectLst/>
                <a:latin typeface="Avenir Next LT Pro" panose="020B0504020202020204" pitchFamily="34" charset="0"/>
                <a:ea typeface="Calibri" panose="020F0502020204030204" pitchFamily="34" charset="0"/>
                <a:cs typeface="Arial" panose="020B0604020202020204" pitchFamily="34" charset="0"/>
              </a:rPr>
              <a:t>Gathering stakeholder requirements and input: Now it's time to put those listening skills to good use.  Talk to stakeholders, gather their requirements, and understand their priorities. </a:t>
            </a:r>
          </a:p>
          <a:p>
            <a:pPr marL="342900" marR="0" lvl="0" indent="-342900">
              <a:lnSpc>
                <a:spcPct val="107000"/>
              </a:lnSpc>
              <a:spcBef>
                <a:spcPts val="0"/>
              </a:spcBef>
              <a:spcAft>
                <a:spcPts val="0"/>
              </a:spcAft>
              <a:buFont typeface="Calibri" panose="020F0502020204030204" pitchFamily="34" charset="0"/>
              <a:buChar char="•"/>
            </a:pPr>
            <a:r>
              <a:rPr lang="en-US" sz="1400" dirty="0">
                <a:solidFill>
                  <a:srgbClr val="003366"/>
                </a:solidFill>
                <a:effectLst/>
                <a:latin typeface="Avenir Next LT Pro" panose="020B0504020202020204" pitchFamily="34" charset="0"/>
                <a:ea typeface="Calibri" panose="020F0502020204030204" pitchFamily="34" charset="0"/>
                <a:cs typeface="Arial" panose="020B0604020202020204" pitchFamily="34" charset="0"/>
              </a:rPr>
              <a:t>Defining project scope and deliverables: It's time to draw the boundaries!  Define the project's scope, establish what's in and what's out, and set realistic expectations.  </a:t>
            </a:r>
          </a:p>
          <a:p>
            <a:pPr marL="342900" marR="0" lvl="0" indent="-342900">
              <a:lnSpc>
                <a:spcPct val="107000"/>
              </a:lnSpc>
              <a:spcBef>
                <a:spcPts val="0"/>
              </a:spcBef>
              <a:spcAft>
                <a:spcPts val="0"/>
              </a:spcAft>
              <a:buFont typeface="Calibri" panose="020F0502020204030204" pitchFamily="34" charset="0"/>
              <a:buChar char="•"/>
            </a:pPr>
            <a:r>
              <a:rPr lang="en-US" sz="1400" dirty="0">
                <a:solidFill>
                  <a:srgbClr val="003366"/>
                </a:solidFill>
                <a:effectLst/>
                <a:latin typeface="Avenir Next LT Pro" panose="020B0504020202020204" pitchFamily="34" charset="0"/>
                <a:ea typeface="Calibri" panose="020F0502020204030204" pitchFamily="34" charset="0"/>
                <a:cs typeface="Arial" panose="020B0604020202020204" pitchFamily="34" charset="0"/>
              </a:rPr>
              <a:t>Creating a comprehensive project discovery report: Last but certainly not least comes findings documentation in a comprehensive project discovery report.  It's like your project's secret handbook, ensuring that everyone stays on track and that you can refer back to your Sherlock Holmes days when needed.</a:t>
            </a:r>
          </a:p>
          <a:p>
            <a:pPr marL="0" indent="0">
              <a:buNone/>
            </a:pPr>
            <a:endParaRPr lang="en-US" dirty="0"/>
          </a:p>
        </p:txBody>
      </p:sp>
      <p:sp>
        <p:nvSpPr>
          <p:cNvPr id="5" name="TextBox 4">
            <a:extLst>
              <a:ext uri="{FF2B5EF4-FFF2-40B4-BE49-F238E27FC236}">
                <a16:creationId xmlns:a16="http://schemas.microsoft.com/office/drawing/2014/main" id="{5425E578-5062-47A7-FEEA-A5DBB4CF0A8E}"/>
              </a:ext>
            </a:extLst>
          </p:cNvPr>
          <p:cNvSpPr txBox="1"/>
          <p:nvPr/>
        </p:nvSpPr>
        <p:spPr>
          <a:xfrm>
            <a:off x="9386047" y="1288944"/>
            <a:ext cx="2106706" cy="3416320"/>
          </a:xfrm>
          <a:prstGeom prst="rect">
            <a:avLst/>
          </a:prstGeom>
          <a:noFill/>
        </p:spPr>
        <p:txBody>
          <a:bodyPr wrap="square" rtlCol="0">
            <a:spAutoFit/>
          </a:bodyPr>
          <a:lstStyle/>
          <a:p>
            <a:r>
              <a:rPr lang="en-US" sz="1800" b="1" dirty="0">
                <a:solidFill>
                  <a:srgbClr val="00B0F0"/>
                </a:solidFill>
                <a:effectLst/>
                <a:latin typeface="Avenir Next LT Pro" panose="020B0504020202020204" pitchFamily="34" charset="0"/>
                <a:ea typeface="Calibri" panose="020F0502020204030204" pitchFamily="34" charset="0"/>
                <a:cs typeface="Times New Roman" panose="02020603050405020304" pitchFamily="18" charset="0"/>
              </a:rPr>
              <a:t>Project Discovery for Data Management is also known as the “PLAN” component of the data management lifecycle on the next page!</a:t>
            </a:r>
          </a:p>
          <a:p>
            <a:endParaRPr lang="en-US" dirty="0"/>
          </a:p>
        </p:txBody>
      </p:sp>
      <p:sp>
        <p:nvSpPr>
          <p:cNvPr id="6" name="Arrow: Right 5" descr="Arrow right">
            <a:extLst>
              <a:ext uri="{FF2B5EF4-FFF2-40B4-BE49-F238E27FC236}">
                <a16:creationId xmlns:a16="http://schemas.microsoft.com/office/drawing/2014/main" id="{208BDA0F-32A9-7CA9-9633-1C07C975F278}"/>
              </a:ext>
            </a:extLst>
          </p:cNvPr>
          <p:cNvSpPr/>
          <p:nvPr/>
        </p:nvSpPr>
        <p:spPr>
          <a:xfrm>
            <a:off x="10497671" y="4536141"/>
            <a:ext cx="636494" cy="358588"/>
          </a:xfrm>
          <a:prstGeom prst="rightArrow">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A picture containing logo&#10;&#10;Description automatically generated">
            <a:extLst>
              <a:ext uri="{FF2B5EF4-FFF2-40B4-BE49-F238E27FC236}">
                <a16:creationId xmlns:a16="http://schemas.microsoft.com/office/drawing/2014/main" id="{4F626740-C590-6BF6-659F-FDBCFB298D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20102" y="6082678"/>
            <a:ext cx="2351795" cy="547343"/>
          </a:xfrm>
          <a:prstGeom prst="rect">
            <a:avLst/>
          </a:prstGeom>
        </p:spPr>
      </p:pic>
      <p:sp>
        <p:nvSpPr>
          <p:cNvPr id="8" name="Date Placeholder 2">
            <a:extLst>
              <a:ext uri="{FF2B5EF4-FFF2-40B4-BE49-F238E27FC236}">
                <a16:creationId xmlns:a16="http://schemas.microsoft.com/office/drawing/2014/main" id="{ADBFC1F9-C4BA-8509-D875-A08172D7368D}"/>
              </a:ext>
            </a:extLst>
          </p:cNvPr>
          <p:cNvSpPr txBox="1">
            <a:spLocks/>
          </p:cNvSpPr>
          <p:nvPr/>
        </p:nvSpPr>
        <p:spPr>
          <a:xfrm>
            <a:off x="381000" y="6356350"/>
            <a:ext cx="2743200" cy="365125"/>
          </a:xfrm>
          <a:prstGeom prst="rect">
            <a:avLst/>
          </a:prstGeom>
        </p:spPr>
        <p:txBody>
          <a:bodyPr vert="horz" lIns="91440" tIns="45720" rIns="91440" bIns="45720" rtlCol="0" anchor="ctr">
            <a:noAutofit/>
          </a:bodyPr>
          <a:lstStyle>
            <a:defPPr>
              <a:defRPr lang="en-US"/>
            </a:defPPr>
            <a:lvl1pPr marL="0" algn="l"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52D104B6-D63E-FE41-98E2-AF7FB6EA6483}" type="datetime1">
              <a:rPr kumimoji="0" lang="en-US" sz="1200" b="0" i="0" u="none" strike="noStrike" kern="1200" cap="none" spc="0" normalizeH="0" baseline="0" noProof="0" smtClean="0">
                <a:ln>
                  <a:noFill/>
                </a:ln>
                <a:solidFill>
                  <a:srgbClr val="637183"/>
                </a:solidFill>
                <a:effectLst/>
                <a:uLnTx/>
                <a:uFillTx/>
                <a:latin typeface="Avenir Next LT Pro" panose="020B050402020202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9/12/2024</a:t>
            </a:fld>
            <a:endParaRPr kumimoji="0" lang="en-US" sz="1200" b="0" i="0" u="none" strike="noStrike" kern="1200" cap="none" spc="0" normalizeH="0" baseline="0" noProof="0" dirty="0">
              <a:ln>
                <a:noFill/>
              </a:ln>
              <a:solidFill>
                <a:srgbClr val="637183"/>
              </a:solidFill>
              <a:effectLst/>
              <a:uLnTx/>
              <a:uFillTx/>
              <a:latin typeface="Avenir Next LT Pro" panose="020B0504020202020204" pitchFamily="34" charset="0"/>
              <a:ea typeface="+mn-ea"/>
              <a:cs typeface="+mn-cs"/>
            </a:endParaRPr>
          </a:p>
        </p:txBody>
      </p:sp>
      <p:sp>
        <p:nvSpPr>
          <p:cNvPr id="9" name="Slide Number Placeholder 4">
            <a:extLst>
              <a:ext uri="{FF2B5EF4-FFF2-40B4-BE49-F238E27FC236}">
                <a16:creationId xmlns:a16="http://schemas.microsoft.com/office/drawing/2014/main" id="{FB153FAB-CE5B-1DF4-2BF0-6E0943A7F1AB}"/>
              </a:ext>
            </a:extLst>
          </p:cNvPr>
          <p:cNvSpPr txBox="1">
            <a:spLocks/>
          </p:cNvSpPr>
          <p:nvPr/>
        </p:nvSpPr>
        <p:spPr>
          <a:xfrm>
            <a:off x="9067800" y="6356350"/>
            <a:ext cx="2743200" cy="365125"/>
          </a:xfrm>
          <a:prstGeom prst="rect">
            <a:avLst/>
          </a:prstGeom>
        </p:spPr>
        <p:txBody>
          <a:bodyPr vert="horz" lIns="91440" tIns="45720" rIns="91440" bIns="45720" rtlCol="0" anchor="ctr">
            <a:noAutofit/>
          </a:bodyPr>
          <a:lstStyle>
            <a:defPPr>
              <a:defRPr lang="en-US"/>
            </a:defPPr>
            <a:lvl1pPr marL="0" algn="r"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94A09A9-5501-47C1-A89A-A340965A2BE2}" type="slidenum">
              <a:rPr kumimoji="0" lang="en-US" sz="1200" b="0" i="0" u="none" strike="noStrike" kern="1200" cap="none" spc="0" normalizeH="0" baseline="0" noProof="0" smtClean="0">
                <a:ln>
                  <a:noFill/>
                </a:ln>
                <a:solidFill>
                  <a:srgbClr val="637183"/>
                </a:solidFill>
                <a:effectLst/>
                <a:uLnTx/>
                <a:uFillTx/>
                <a:latin typeface="Avenir Next LT Pro" panose="020B05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srgbClr val="637183"/>
              </a:solidFill>
              <a:effectLst/>
              <a:uLnTx/>
              <a:uFillTx/>
              <a:latin typeface="Avenir Next LT Pro" panose="020B0504020202020204" pitchFamily="34" charset="0"/>
              <a:ea typeface="+mn-ea"/>
              <a:cs typeface="+mn-cs"/>
            </a:endParaRPr>
          </a:p>
        </p:txBody>
      </p:sp>
      <p:pic>
        <p:nvPicPr>
          <p:cNvPr id="10" name="Graphic 9" descr="Marker with solid fill">
            <a:extLst>
              <a:ext uri="{FF2B5EF4-FFF2-40B4-BE49-F238E27FC236}">
                <a16:creationId xmlns:a16="http://schemas.microsoft.com/office/drawing/2014/main" id="{C2FD2C23-6005-D2DE-29DB-074F1A3AE89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9842" y="5999480"/>
            <a:ext cx="512033" cy="459251"/>
          </a:xfrm>
          <a:prstGeom prst="rect">
            <a:avLst/>
          </a:prstGeom>
        </p:spPr>
      </p:pic>
    </p:spTree>
    <p:extLst>
      <p:ext uri="{BB962C8B-B14F-4D97-AF65-F5344CB8AC3E}">
        <p14:creationId xmlns:p14="http://schemas.microsoft.com/office/powerpoint/2010/main" val="15712860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48E92-BEB5-59BA-9C1E-52E1A9878A46}"/>
              </a:ext>
            </a:extLst>
          </p:cNvPr>
          <p:cNvSpPr>
            <a:spLocks noGrp="1"/>
          </p:cNvSpPr>
          <p:nvPr>
            <p:ph type="title"/>
          </p:nvPr>
        </p:nvSpPr>
        <p:spPr/>
        <p:txBody>
          <a:bodyPr/>
          <a:lstStyle/>
          <a:p>
            <a:r>
              <a:rPr lang="en-US" b="1" dirty="0">
                <a:solidFill>
                  <a:srgbClr val="003366"/>
                </a:solidFill>
                <a:latin typeface="Avenir Next LT Pro" panose="020B0504020202020204" pitchFamily="34" charset="0"/>
              </a:rPr>
              <a:t>Gather your team - use the data life cycle!</a:t>
            </a:r>
          </a:p>
        </p:txBody>
      </p:sp>
      <p:sp>
        <p:nvSpPr>
          <p:cNvPr id="5" name="Content Placeholder 4">
            <a:extLst>
              <a:ext uri="{FF2B5EF4-FFF2-40B4-BE49-F238E27FC236}">
                <a16:creationId xmlns:a16="http://schemas.microsoft.com/office/drawing/2014/main" id="{1CF03BB6-6B9B-63EB-B01B-BB376F18CDB1}"/>
              </a:ext>
            </a:extLst>
          </p:cNvPr>
          <p:cNvSpPr>
            <a:spLocks noGrp="1"/>
          </p:cNvSpPr>
          <p:nvPr>
            <p:ph sz="half" idx="1"/>
          </p:nvPr>
        </p:nvSpPr>
        <p:spPr>
          <a:xfrm>
            <a:off x="326569" y="1690688"/>
            <a:ext cx="6346373" cy="4266383"/>
          </a:xfrm>
        </p:spPr>
        <p:txBody>
          <a:bodyPr>
            <a:noAutofit/>
          </a:bodyPr>
          <a:lstStyle/>
          <a:p>
            <a:pPr marL="0" indent="0">
              <a:buNone/>
            </a:pPr>
            <a:r>
              <a:rPr lang="en-US" sz="2000" dirty="0">
                <a:solidFill>
                  <a:srgbClr val="003366"/>
                </a:solidFill>
                <a:latin typeface="Avenir Next LT Pro" panose="020B0504020202020204" pitchFamily="34" charset="0"/>
              </a:rPr>
              <a:t>We start with Planning and consider ALL the other data lifecycle steps as part of it.</a:t>
            </a:r>
          </a:p>
          <a:p>
            <a:pPr marL="0" indent="0">
              <a:buNone/>
            </a:pPr>
            <a:r>
              <a:rPr lang="en-US" sz="2000" dirty="0">
                <a:solidFill>
                  <a:srgbClr val="003366"/>
                </a:solidFill>
                <a:latin typeface="Avenir Next LT Pro" panose="020B0504020202020204" pitchFamily="34" charset="0"/>
              </a:rPr>
              <a:t>Its important to include people who can represent ALL the data perspectives</a:t>
            </a:r>
          </a:p>
          <a:p>
            <a:pPr>
              <a:buFont typeface="Courier New" panose="02070309020205020404" pitchFamily="49" charset="0"/>
              <a:buChar char="o"/>
            </a:pPr>
            <a:r>
              <a:rPr lang="en-US" sz="2000" dirty="0">
                <a:solidFill>
                  <a:srgbClr val="003366"/>
                </a:solidFill>
                <a:latin typeface="Avenir Next LT Pro" panose="020B0504020202020204" pitchFamily="34" charset="0"/>
              </a:rPr>
              <a:t>Those who focus on the collection and quality (ACQUIRE)</a:t>
            </a:r>
          </a:p>
          <a:p>
            <a:pPr>
              <a:buFont typeface="Courier New" panose="02070309020205020404" pitchFamily="49" charset="0"/>
              <a:buChar char="o"/>
            </a:pPr>
            <a:r>
              <a:rPr lang="en-US" sz="2000" dirty="0">
                <a:solidFill>
                  <a:srgbClr val="003366"/>
                </a:solidFill>
                <a:latin typeface="Avenir Next LT Pro" panose="020B0504020202020204" pitchFamily="34" charset="0"/>
              </a:rPr>
              <a:t>Those who focus on making sure there is metadata (MAINTAIN)</a:t>
            </a:r>
          </a:p>
          <a:p>
            <a:pPr>
              <a:buFont typeface="Courier New" panose="02070309020205020404" pitchFamily="49" charset="0"/>
              <a:buChar char="o"/>
            </a:pPr>
            <a:r>
              <a:rPr lang="en-US" sz="2000" dirty="0">
                <a:solidFill>
                  <a:srgbClr val="003366"/>
                </a:solidFill>
                <a:latin typeface="Avenir Next LT Pro" panose="020B0504020202020204" pitchFamily="34" charset="0"/>
              </a:rPr>
              <a:t>Those who focus on disseminating the data (ACCESS)</a:t>
            </a:r>
          </a:p>
          <a:p>
            <a:pPr>
              <a:buFont typeface="Courier New" panose="02070309020205020404" pitchFamily="49" charset="0"/>
              <a:buChar char="o"/>
            </a:pPr>
            <a:r>
              <a:rPr lang="en-US" sz="2000" dirty="0">
                <a:solidFill>
                  <a:srgbClr val="003366"/>
                </a:solidFill>
                <a:latin typeface="Avenir Next LT Pro" panose="020B0504020202020204" pitchFamily="34" charset="0"/>
              </a:rPr>
              <a:t>Those who focus on analysis (EVALUATE)</a:t>
            </a:r>
          </a:p>
          <a:p>
            <a:pPr>
              <a:buFont typeface="Courier New" panose="02070309020205020404" pitchFamily="49" charset="0"/>
              <a:buChar char="o"/>
            </a:pPr>
            <a:r>
              <a:rPr lang="en-US" sz="2000" dirty="0">
                <a:solidFill>
                  <a:srgbClr val="003366"/>
                </a:solidFill>
                <a:latin typeface="Avenir Next LT Pro" panose="020B0504020202020204" pitchFamily="34" charset="0"/>
              </a:rPr>
              <a:t>Those who focus on retiring the data when its no longer needed (ARCHIVE)</a:t>
            </a:r>
          </a:p>
        </p:txBody>
      </p:sp>
      <p:pic>
        <p:nvPicPr>
          <p:cNvPr id="6" name="Picture 5" descr="Data lifecycle graphic starting from plan at the top and moving right in circle: Acquire, Maintain, Access, Evaluate, and Archive.">
            <a:extLst>
              <a:ext uri="{FF2B5EF4-FFF2-40B4-BE49-F238E27FC236}">
                <a16:creationId xmlns:a16="http://schemas.microsoft.com/office/drawing/2014/main" id="{CB5418A4-097C-5133-F259-AB3D18AF93D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72943" y="1887455"/>
            <a:ext cx="4038600" cy="4038600"/>
          </a:xfrm>
          <a:prstGeom prst="rect">
            <a:avLst/>
          </a:prstGeom>
        </p:spPr>
      </p:pic>
      <p:pic>
        <p:nvPicPr>
          <p:cNvPr id="7" name="Graphic 6" descr="US Fish and Wildlife Service Logo">
            <a:extLst>
              <a:ext uri="{FF2B5EF4-FFF2-40B4-BE49-F238E27FC236}">
                <a16:creationId xmlns:a16="http://schemas.microsoft.com/office/drawing/2014/main" id="{BEBA4D02-E6AC-ECF5-EA93-FFA5942716C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711543" y="1887455"/>
            <a:ext cx="762000" cy="895350"/>
          </a:xfrm>
          <a:prstGeom prst="rect">
            <a:avLst/>
          </a:prstGeom>
        </p:spPr>
      </p:pic>
      <p:sp>
        <p:nvSpPr>
          <p:cNvPr id="8" name="TextBox 7">
            <a:extLst>
              <a:ext uri="{FF2B5EF4-FFF2-40B4-BE49-F238E27FC236}">
                <a16:creationId xmlns:a16="http://schemas.microsoft.com/office/drawing/2014/main" id="{BE905EEC-AE58-B6C3-2B56-4DAF67A37EBF}"/>
              </a:ext>
            </a:extLst>
          </p:cNvPr>
          <p:cNvSpPr txBox="1"/>
          <p:nvPr/>
        </p:nvSpPr>
        <p:spPr>
          <a:xfrm>
            <a:off x="3760053" y="6338986"/>
            <a:ext cx="4819169" cy="307777"/>
          </a:xfrm>
          <a:prstGeom prst="rect">
            <a:avLst/>
          </a:prstGeom>
          <a:noFill/>
        </p:spPr>
        <p:txBody>
          <a:bodyPr wrap="square">
            <a:spAutoFit/>
          </a:bodyPr>
          <a:lstStyle/>
          <a:p>
            <a:r>
              <a:rPr lang="en-US" sz="1400" dirty="0">
                <a:hlinkClick r:id="rId5"/>
              </a:rPr>
              <a:t>*US FWS Data Management Life Cycle - Data Management Plan</a:t>
            </a:r>
            <a:endParaRPr lang="en-US" sz="1400" dirty="0"/>
          </a:p>
        </p:txBody>
      </p:sp>
      <p:pic>
        <p:nvPicPr>
          <p:cNvPr id="9" name="Picture 8" descr="A picture containing logo&#10;&#10;Description automatically generated">
            <a:extLst>
              <a:ext uri="{FF2B5EF4-FFF2-40B4-BE49-F238E27FC236}">
                <a16:creationId xmlns:a16="http://schemas.microsoft.com/office/drawing/2014/main" id="{8CC05350-D4D0-8A28-28CA-9CFA9A3FE46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920102" y="6082678"/>
            <a:ext cx="2351795" cy="547343"/>
          </a:xfrm>
          <a:prstGeom prst="rect">
            <a:avLst/>
          </a:prstGeom>
        </p:spPr>
      </p:pic>
      <p:sp>
        <p:nvSpPr>
          <p:cNvPr id="10" name="Date Placeholder 2">
            <a:extLst>
              <a:ext uri="{FF2B5EF4-FFF2-40B4-BE49-F238E27FC236}">
                <a16:creationId xmlns:a16="http://schemas.microsoft.com/office/drawing/2014/main" id="{2FAF2462-989F-FCEF-4F71-7E883E489604}"/>
              </a:ext>
            </a:extLst>
          </p:cNvPr>
          <p:cNvSpPr txBox="1">
            <a:spLocks/>
          </p:cNvSpPr>
          <p:nvPr/>
        </p:nvSpPr>
        <p:spPr>
          <a:xfrm>
            <a:off x="381000" y="6356350"/>
            <a:ext cx="2743200" cy="365125"/>
          </a:xfrm>
          <a:prstGeom prst="rect">
            <a:avLst/>
          </a:prstGeom>
        </p:spPr>
        <p:txBody>
          <a:bodyPr vert="horz" lIns="91440" tIns="45720" rIns="91440" bIns="45720" rtlCol="0" anchor="ctr">
            <a:noAutofit/>
          </a:bodyPr>
          <a:lstStyle>
            <a:defPPr>
              <a:defRPr lang="en-US"/>
            </a:defPPr>
            <a:lvl1pPr marL="0" algn="l"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52D104B6-D63E-FE41-98E2-AF7FB6EA6483}" type="datetime1">
              <a:rPr kumimoji="0" lang="en-US" sz="1200" b="0" i="0" u="none" strike="noStrike" kern="1200" cap="none" spc="0" normalizeH="0" baseline="0" noProof="0" smtClean="0">
                <a:ln>
                  <a:noFill/>
                </a:ln>
                <a:solidFill>
                  <a:srgbClr val="637183"/>
                </a:solidFill>
                <a:effectLst/>
                <a:uLnTx/>
                <a:uFillTx/>
                <a:latin typeface="Avenir Next LT Pro" panose="020B050402020202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9/12/2024</a:t>
            </a:fld>
            <a:endParaRPr kumimoji="0" lang="en-US" sz="1200" b="0" i="0" u="none" strike="noStrike" kern="1200" cap="none" spc="0" normalizeH="0" baseline="0" noProof="0" dirty="0">
              <a:ln>
                <a:noFill/>
              </a:ln>
              <a:solidFill>
                <a:srgbClr val="637183"/>
              </a:solidFill>
              <a:effectLst/>
              <a:uLnTx/>
              <a:uFillTx/>
              <a:latin typeface="Avenir Next LT Pro" panose="020B0504020202020204" pitchFamily="34" charset="0"/>
              <a:ea typeface="+mn-ea"/>
              <a:cs typeface="+mn-cs"/>
            </a:endParaRPr>
          </a:p>
        </p:txBody>
      </p:sp>
      <p:sp>
        <p:nvSpPr>
          <p:cNvPr id="11" name="Slide Number Placeholder 4">
            <a:extLst>
              <a:ext uri="{FF2B5EF4-FFF2-40B4-BE49-F238E27FC236}">
                <a16:creationId xmlns:a16="http://schemas.microsoft.com/office/drawing/2014/main" id="{11A28A8E-90DD-9582-37F6-FB585E4C793B}"/>
              </a:ext>
            </a:extLst>
          </p:cNvPr>
          <p:cNvSpPr txBox="1">
            <a:spLocks/>
          </p:cNvSpPr>
          <p:nvPr/>
        </p:nvSpPr>
        <p:spPr>
          <a:xfrm>
            <a:off x="9067800" y="6356350"/>
            <a:ext cx="2743200" cy="365125"/>
          </a:xfrm>
          <a:prstGeom prst="rect">
            <a:avLst/>
          </a:prstGeom>
        </p:spPr>
        <p:txBody>
          <a:bodyPr vert="horz" lIns="91440" tIns="45720" rIns="91440" bIns="45720" rtlCol="0" anchor="ctr">
            <a:noAutofit/>
          </a:bodyPr>
          <a:lstStyle>
            <a:defPPr>
              <a:defRPr lang="en-US"/>
            </a:defPPr>
            <a:lvl1pPr marL="0" algn="r"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94A09A9-5501-47C1-A89A-A340965A2BE2}" type="slidenum">
              <a:rPr kumimoji="0" lang="en-US" sz="1200" b="0" i="0" u="none" strike="noStrike" kern="1200" cap="none" spc="0" normalizeH="0" baseline="0" noProof="0" smtClean="0">
                <a:ln>
                  <a:noFill/>
                </a:ln>
                <a:solidFill>
                  <a:srgbClr val="637183"/>
                </a:solidFill>
                <a:effectLst/>
                <a:uLnTx/>
                <a:uFillTx/>
                <a:latin typeface="Avenir Next LT Pro" panose="020B05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srgbClr val="637183"/>
              </a:solidFill>
              <a:effectLst/>
              <a:uLnTx/>
              <a:uFillTx/>
              <a:latin typeface="Avenir Next LT Pro" panose="020B0504020202020204" pitchFamily="34" charset="0"/>
              <a:ea typeface="+mn-ea"/>
              <a:cs typeface="+mn-cs"/>
            </a:endParaRPr>
          </a:p>
        </p:txBody>
      </p:sp>
      <p:pic>
        <p:nvPicPr>
          <p:cNvPr id="12" name="Graphic 11" descr="Marker with solid fill">
            <a:extLst>
              <a:ext uri="{FF2B5EF4-FFF2-40B4-BE49-F238E27FC236}">
                <a16:creationId xmlns:a16="http://schemas.microsoft.com/office/drawing/2014/main" id="{F5224E57-F0D2-3FB6-F860-4F2778F3B81E}"/>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1419842" y="5999480"/>
            <a:ext cx="512033" cy="459251"/>
          </a:xfrm>
          <a:prstGeom prst="rect">
            <a:avLst/>
          </a:prstGeom>
        </p:spPr>
      </p:pic>
    </p:spTree>
    <p:extLst>
      <p:ext uri="{BB962C8B-B14F-4D97-AF65-F5344CB8AC3E}">
        <p14:creationId xmlns:p14="http://schemas.microsoft.com/office/powerpoint/2010/main" val="13613030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A2C1B-D633-2B52-19E8-4C5A8C744245}"/>
              </a:ext>
            </a:extLst>
          </p:cNvPr>
          <p:cNvSpPr>
            <a:spLocks noGrp="1"/>
          </p:cNvSpPr>
          <p:nvPr>
            <p:ph type="title"/>
          </p:nvPr>
        </p:nvSpPr>
        <p:spPr/>
        <p:txBody>
          <a:bodyPr/>
          <a:lstStyle/>
          <a:p>
            <a:r>
              <a:rPr lang="en-US" b="1" dirty="0">
                <a:solidFill>
                  <a:srgbClr val="1E1753"/>
                </a:solidFill>
                <a:latin typeface="Avenir Next LT Pro" panose="020B0504020202020204" pitchFamily="34" charset="0"/>
              </a:rPr>
              <a:t>Some Examples:</a:t>
            </a:r>
          </a:p>
        </p:txBody>
      </p:sp>
      <p:sp>
        <p:nvSpPr>
          <p:cNvPr id="5" name="Content Placeholder 4">
            <a:extLst>
              <a:ext uri="{FF2B5EF4-FFF2-40B4-BE49-F238E27FC236}">
                <a16:creationId xmlns:a16="http://schemas.microsoft.com/office/drawing/2014/main" id="{1551514B-BD6C-3113-BF7A-34826D84128F}"/>
              </a:ext>
            </a:extLst>
          </p:cNvPr>
          <p:cNvSpPr>
            <a:spLocks noGrp="1"/>
          </p:cNvSpPr>
          <p:nvPr>
            <p:ph idx="1"/>
          </p:nvPr>
        </p:nvSpPr>
        <p:spPr>
          <a:xfrm>
            <a:off x="326571" y="1687287"/>
            <a:ext cx="9839405" cy="4489676"/>
          </a:xfrm>
        </p:spPr>
        <p:txBody>
          <a:bodyPr>
            <a:normAutofit fontScale="92500" lnSpcReduction="10000"/>
          </a:bodyPr>
          <a:lstStyle/>
          <a:p>
            <a:pPr>
              <a:buFont typeface="Courier New" panose="02070309020205020404" pitchFamily="49" charset="0"/>
              <a:buChar char="o"/>
            </a:pPr>
            <a:r>
              <a:rPr lang="en-US" dirty="0">
                <a:solidFill>
                  <a:srgbClr val="1E1753"/>
                </a:solidFill>
                <a:latin typeface="Avenir Next LT Pro" panose="020B0504020202020204" pitchFamily="34" charset="0"/>
              </a:rPr>
              <a:t>At EPA, the groups that are in charge of the Information Collection Requests (ICR), the Central Data Exchange data collection application (CDX) and the Envirofacts public facing website where data is shared are all in different organizational groups.</a:t>
            </a:r>
          </a:p>
          <a:p>
            <a:pPr>
              <a:buFont typeface="Courier New" panose="02070309020205020404" pitchFamily="49" charset="0"/>
              <a:buChar char="o"/>
            </a:pPr>
            <a:r>
              <a:rPr lang="en-US" dirty="0">
                <a:solidFill>
                  <a:schemeClr val="tx1"/>
                </a:solidFill>
                <a:latin typeface="Avenir Next LT Pro" panose="020B0504020202020204" pitchFamily="34" charset="0"/>
              </a:rPr>
              <a:t>In Oklahoma, Data Management must be coordinated across agency divisions (subject matter experts working with administrative servicers) and across agencies (environmental and centralized IT domains).</a:t>
            </a:r>
          </a:p>
          <a:p>
            <a:pPr>
              <a:buFont typeface="Courier New" panose="02070309020205020404" pitchFamily="49" charset="0"/>
              <a:buChar char="o"/>
            </a:pPr>
            <a:r>
              <a:rPr lang="en-US" dirty="0">
                <a:solidFill>
                  <a:srgbClr val="1E1753"/>
                </a:solidFill>
                <a:latin typeface="Avenir Next LT Pro" panose="020B0504020202020204" pitchFamily="34" charset="0"/>
              </a:rPr>
              <a:t>What do you do if you are the only person…use hats</a:t>
            </a:r>
          </a:p>
          <a:p>
            <a:endParaRPr lang="en-US" dirty="0">
              <a:latin typeface="Avenir Next LT Pro" panose="020B0504020202020204" pitchFamily="34" charset="0"/>
            </a:endParaRPr>
          </a:p>
          <a:p>
            <a:pPr marL="0" indent="0" algn="ctr">
              <a:buNone/>
            </a:pPr>
            <a:r>
              <a:rPr lang="en-US" dirty="0">
                <a:solidFill>
                  <a:srgbClr val="00B0F0"/>
                </a:solidFill>
                <a:latin typeface="Avenir Next LT Pro" panose="020B0504020202020204" pitchFamily="34" charset="0"/>
              </a:rPr>
              <a:t>What examples do you ( the audience ) have to share?</a:t>
            </a:r>
          </a:p>
        </p:txBody>
      </p:sp>
      <p:pic>
        <p:nvPicPr>
          <p:cNvPr id="6" name="Picture 5" descr="A picture containing logo&#10;&#10;Description automatically generated">
            <a:extLst>
              <a:ext uri="{FF2B5EF4-FFF2-40B4-BE49-F238E27FC236}">
                <a16:creationId xmlns:a16="http://schemas.microsoft.com/office/drawing/2014/main" id="{8EBB4958-8213-CAE8-3874-41F1FFAB16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20102" y="6082678"/>
            <a:ext cx="2351795" cy="547343"/>
          </a:xfrm>
          <a:prstGeom prst="rect">
            <a:avLst/>
          </a:prstGeom>
        </p:spPr>
      </p:pic>
      <p:sp>
        <p:nvSpPr>
          <p:cNvPr id="7" name="Date Placeholder 2">
            <a:extLst>
              <a:ext uri="{FF2B5EF4-FFF2-40B4-BE49-F238E27FC236}">
                <a16:creationId xmlns:a16="http://schemas.microsoft.com/office/drawing/2014/main" id="{4CC5DFF0-EF50-9791-9B8A-834EE43A7825}"/>
              </a:ext>
            </a:extLst>
          </p:cNvPr>
          <p:cNvSpPr txBox="1">
            <a:spLocks/>
          </p:cNvSpPr>
          <p:nvPr/>
        </p:nvSpPr>
        <p:spPr>
          <a:xfrm>
            <a:off x="381000" y="6356350"/>
            <a:ext cx="2743200" cy="365125"/>
          </a:xfrm>
          <a:prstGeom prst="rect">
            <a:avLst/>
          </a:prstGeom>
        </p:spPr>
        <p:txBody>
          <a:bodyPr vert="horz" lIns="91440" tIns="45720" rIns="91440" bIns="45720" rtlCol="0" anchor="ctr">
            <a:noAutofit/>
          </a:bodyPr>
          <a:lstStyle>
            <a:defPPr>
              <a:defRPr lang="en-US"/>
            </a:defPPr>
            <a:lvl1pPr marL="0" algn="l"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52D104B6-D63E-FE41-98E2-AF7FB6EA6483}" type="datetime1">
              <a:rPr kumimoji="0" lang="en-US" sz="1200" b="0" i="0" u="none" strike="noStrike" kern="1200" cap="none" spc="0" normalizeH="0" baseline="0" noProof="0" smtClean="0">
                <a:ln>
                  <a:noFill/>
                </a:ln>
                <a:solidFill>
                  <a:srgbClr val="637183"/>
                </a:solidFill>
                <a:effectLst/>
                <a:uLnTx/>
                <a:uFillTx/>
                <a:latin typeface="Avenir Next LT Pro" panose="020B050402020202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9/12/2024</a:t>
            </a:fld>
            <a:endParaRPr kumimoji="0" lang="en-US" sz="1200" b="0" i="0" u="none" strike="noStrike" kern="1200" cap="none" spc="0" normalizeH="0" baseline="0" noProof="0" dirty="0">
              <a:ln>
                <a:noFill/>
              </a:ln>
              <a:solidFill>
                <a:srgbClr val="637183"/>
              </a:solidFill>
              <a:effectLst/>
              <a:uLnTx/>
              <a:uFillTx/>
              <a:latin typeface="Avenir Next LT Pro" panose="020B0504020202020204" pitchFamily="34" charset="0"/>
              <a:ea typeface="+mn-ea"/>
              <a:cs typeface="+mn-cs"/>
            </a:endParaRPr>
          </a:p>
        </p:txBody>
      </p:sp>
      <p:sp>
        <p:nvSpPr>
          <p:cNvPr id="8" name="Slide Number Placeholder 4">
            <a:extLst>
              <a:ext uri="{FF2B5EF4-FFF2-40B4-BE49-F238E27FC236}">
                <a16:creationId xmlns:a16="http://schemas.microsoft.com/office/drawing/2014/main" id="{6037EDA0-98BD-62E9-FB94-C7BADE6E21A1}"/>
              </a:ext>
            </a:extLst>
          </p:cNvPr>
          <p:cNvSpPr txBox="1">
            <a:spLocks/>
          </p:cNvSpPr>
          <p:nvPr/>
        </p:nvSpPr>
        <p:spPr>
          <a:xfrm>
            <a:off x="9067800" y="6356350"/>
            <a:ext cx="2743200" cy="365125"/>
          </a:xfrm>
          <a:prstGeom prst="rect">
            <a:avLst/>
          </a:prstGeom>
        </p:spPr>
        <p:txBody>
          <a:bodyPr vert="horz" lIns="91440" tIns="45720" rIns="91440" bIns="45720" rtlCol="0" anchor="ctr">
            <a:noAutofit/>
          </a:bodyPr>
          <a:lstStyle>
            <a:defPPr>
              <a:defRPr lang="en-US"/>
            </a:defPPr>
            <a:lvl1pPr marL="0" algn="r" defTabSz="914400" rtl="0" eaLnBrk="1" latinLnBrk="0" hangingPunct="1">
              <a:defRPr sz="12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94A09A9-5501-47C1-A89A-A340965A2BE2}" type="slidenum">
              <a:rPr kumimoji="0" lang="en-US" sz="1200" b="0" i="0" u="none" strike="noStrike" kern="1200" cap="none" spc="0" normalizeH="0" baseline="0" noProof="0" smtClean="0">
                <a:ln>
                  <a:noFill/>
                </a:ln>
                <a:solidFill>
                  <a:srgbClr val="637183"/>
                </a:solidFill>
                <a:effectLst/>
                <a:uLnTx/>
                <a:uFillTx/>
                <a:latin typeface="Avenir Next LT Pro" panose="020B05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srgbClr val="637183"/>
              </a:solidFill>
              <a:effectLst/>
              <a:uLnTx/>
              <a:uFillTx/>
              <a:latin typeface="Avenir Next LT Pro" panose="020B0504020202020204" pitchFamily="34" charset="0"/>
              <a:ea typeface="+mn-ea"/>
              <a:cs typeface="+mn-cs"/>
            </a:endParaRPr>
          </a:p>
        </p:txBody>
      </p:sp>
      <p:pic>
        <p:nvPicPr>
          <p:cNvPr id="9" name="Graphic 8" descr="Marker with solid fill">
            <a:extLst>
              <a:ext uri="{FF2B5EF4-FFF2-40B4-BE49-F238E27FC236}">
                <a16:creationId xmlns:a16="http://schemas.microsoft.com/office/drawing/2014/main" id="{B45842FC-C112-40FE-C146-04FA74FD26F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19842" y="5999480"/>
            <a:ext cx="512033" cy="459251"/>
          </a:xfrm>
          <a:prstGeom prst="rect">
            <a:avLst/>
          </a:prstGeom>
        </p:spPr>
      </p:pic>
    </p:spTree>
    <p:extLst>
      <p:ext uri="{BB962C8B-B14F-4D97-AF65-F5344CB8AC3E}">
        <p14:creationId xmlns:p14="http://schemas.microsoft.com/office/powerpoint/2010/main" val="598199186"/>
      </p:ext>
    </p:extLst>
  </p:cSld>
  <p:clrMapOvr>
    <a:masterClrMapping/>
  </p:clrMapOvr>
</p:sld>
</file>

<file path=ppt/theme/theme1.xml><?xml version="1.0" encoding="utf-8"?>
<a:theme xmlns:a="http://schemas.openxmlformats.org/drawingml/2006/main" name="e2i_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2i_theme" id="{037C63DB-CEBD-4E10-A6F7-C59981B6D5F8}" vid="{976FA5C3-052F-4AA7-9A36-F7BDA0A47D7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Source xmlns="http://schemas.microsoft.com/sharepoint/v3/fields" xsi:nil="true"/>
    <Language xmlns="http://schemas.microsoft.com/sharepoint/v3">English</Language>
    <lcf76f155ced4ddcb4097134ff3c332f xmlns="8fdf0b28-5559-4d23-9ed9-cf450d8732d8">
      <Terms xmlns="http://schemas.microsoft.com/office/infopath/2007/PartnerControls"/>
    </lcf76f155ced4ddcb4097134ff3c332f>
    <j747ac98061d40f0aa7bd47e1db5675d xmlns="4ffa91fb-a0ff-4ac5-b2db-65c790d184a4">
      <Terms xmlns="http://schemas.microsoft.com/office/infopath/2007/PartnerControls"/>
    </j747ac98061d40f0aa7bd47e1db5675d>
    <External_x0020_Contributor xmlns="4ffa91fb-a0ff-4ac5-b2db-65c790d184a4" xsi:nil="true"/>
    <TaxKeywordTaxHTField xmlns="4ffa91fb-a0ff-4ac5-b2db-65c790d184a4">
      <Terms xmlns="http://schemas.microsoft.com/office/infopath/2007/PartnerControls"/>
    </TaxKeywordTaxHTField>
    <Record xmlns="4ffa91fb-a0ff-4ac5-b2db-65c790d184a4">Shared</Record>
    <Rights xmlns="4ffa91fb-a0ff-4ac5-b2db-65c790d184a4" xsi:nil="true"/>
    <Document_x0020_Creation_x0020_Date xmlns="4ffa91fb-a0ff-4ac5-b2db-65c790d184a4">2024-08-26T20:39:48+00:00</Document_x0020_Creation_x0020_Date>
    <EPA_x0020_Office xmlns="4ffa91fb-a0ff-4ac5-b2db-65c790d184a4" xsi:nil="true"/>
    <CategoryDescription xmlns="http://schemas.microsoft.com/sharepoint.v3" xsi:nil="true"/>
    <Identifier xmlns="4ffa91fb-a0ff-4ac5-b2db-65c790d184a4" xsi:nil="true"/>
    <_Coverage xmlns="http://schemas.microsoft.com/sharepoint/v3/fields" xsi:nil="true"/>
    <Creator xmlns="4ffa91fb-a0ff-4ac5-b2db-65c790d184a4">
      <UserInfo>
        <DisplayName/>
        <AccountId xsi:nil="true"/>
        <AccountType/>
      </UserInfo>
    </Creator>
    <EPA_x0020_Related_x0020_Documents xmlns="4ffa91fb-a0ff-4ac5-b2db-65c790d184a4" xsi:nil="true"/>
    <EPA_x0020_Contributor xmlns="4ffa91fb-a0ff-4ac5-b2db-65c790d184a4">
      <UserInfo>
        <DisplayName/>
        <AccountId xsi:nil="true"/>
        <AccountType/>
      </UserInfo>
    </EPA_x0020_Contributor>
    <TaxCatchAll xmlns="4ffa91fb-a0ff-4ac5-b2db-65c790d184a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C1D5CC3F1C7CA4CA89831EE269DB6EA" ma:contentTypeVersion="14" ma:contentTypeDescription="Create a new document." ma:contentTypeScope="" ma:versionID="f6d4cf42ae2a90263d80f43a7b161295">
  <xsd:schema xmlns:xsd="http://www.w3.org/2001/XMLSchema" xmlns:xs="http://www.w3.org/2001/XMLSchema" xmlns:p="http://schemas.microsoft.com/office/2006/metadata/properties" xmlns:ns1="http://schemas.microsoft.com/sharepoint/v3" xmlns:ns2="4ffa91fb-a0ff-4ac5-b2db-65c790d184a4" xmlns:ns3="http://schemas.microsoft.com/sharepoint.v3" xmlns:ns4="http://schemas.microsoft.com/sharepoint/v3/fields" xmlns:ns5="8fdf0b28-5559-4d23-9ed9-cf450d8732d8" xmlns:ns6="ea3267c6-f21d-45a9-befe-d744f0a73ff3" targetNamespace="http://schemas.microsoft.com/office/2006/metadata/properties" ma:root="true" ma:fieldsID="82168dfe6f172d3d512fe8822fda74c5" ns1:_="" ns2:_="" ns3:_="" ns4:_="" ns5:_="" ns6:_="">
    <xsd:import namespace="http://schemas.microsoft.com/sharepoint/v3"/>
    <xsd:import namespace="4ffa91fb-a0ff-4ac5-b2db-65c790d184a4"/>
    <xsd:import namespace="http://schemas.microsoft.com/sharepoint.v3"/>
    <xsd:import namespace="http://schemas.microsoft.com/sharepoint/v3/fields"/>
    <xsd:import namespace="8fdf0b28-5559-4d23-9ed9-cf450d8732d8"/>
    <xsd:import namespace="ea3267c6-f21d-45a9-befe-d744f0a73ff3"/>
    <xsd:element name="properties">
      <xsd:complexType>
        <xsd:sequence>
          <xsd:element name="documentManagement">
            <xsd:complexType>
              <xsd:all>
                <xsd:element ref="ns2:Document_x0020_Creation_x0020_Date" minOccurs="0"/>
                <xsd:element ref="ns2:Creator" minOccurs="0"/>
                <xsd:element ref="ns2:EPA_x0020_Office" minOccurs="0"/>
                <xsd:element ref="ns2:Record" minOccurs="0"/>
                <xsd:element ref="ns3:CategoryDescription" minOccurs="0"/>
                <xsd:element ref="ns2:Identifier" minOccurs="0"/>
                <xsd:element ref="ns2:EPA_x0020_Contributor" minOccurs="0"/>
                <xsd:element ref="ns2:External_x0020_Contributor" minOccurs="0"/>
                <xsd:element ref="ns4:_Coverage" minOccurs="0"/>
                <xsd:element ref="ns2:EPA_x0020_Related_x0020_Documents" minOccurs="0"/>
                <xsd:element ref="ns4:_Source" minOccurs="0"/>
                <xsd:element ref="ns2:Rights" minOccurs="0"/>
                <xsd:element ref="ns1:Language" minOccurs="0"/>
                <xsd:element ref="ns2:j747ac98061d40f0aa7bd47e1db5675d" minOccurs="0"/>
                <xsd:element ref="ns2:TaxKeywordTaxHTField" minOccurs="0"/>
                <xsd:element ref="ns2:TaxCatchAllLabel" minOccurs="0"/>
                <xsd:element ref="ns2:TaxCatchAll" minOccurs="0"/>
                <xsd:element ref="ns5:MediaServiceMetadata" minOccurs="0"/>
                <xsd:element ref="ns5:MediaServiceFastMetadata" minOccurs="0"/>
                <xsd:element ref="ns5:MediaServiceObjectDetectorVersions" minOccurs="0"/>
                <xsd:element ref="ns5:lcf76f155ced4ddcb4097134ff3c332f" minOccurs="0"/>
                <xsd:element ref="ns5:MediaServiceOCR" minOccurs="0"/>
                <xsd:element ref="ns5:MediaServiceGenerationTime" minOccurs="0"/>
                <xsd:element ref="ns5:MediaServiceEventHashCode" minOccurs="0"/>
                <xsd:element ref="ns6:SharedWithUsers" minOccurs="0"/>
                <xsd:element ref="ns6:SharedWithDetails" minOccurs="0"/>
                <xsd:element ref="ns5:MediaServiceSearchProperties" minOccurs="0"/>
                <xsd:element ref="ns5: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Language" ma:index="17" nillable="true" ma:displayName="Language" ma:default="English" ma:description="Select the document language from the drop down." ma:format="Dropdown" ma:internalName="Language" ma:readOnly="false">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element>
  </xsd:schema>
  <xsd:schema xmlns:xsd="http://www.w3.org/2001/XMLSchema" xmlns:xs="http://www.w3.org/2001/XMLSchema" xmlns:dms="http://schemas.microsoft.com/office/2006/documentManagement/types" xmlns:pc="http://schemas.microsoft.com/office/infopath/2007/PartnerControls" targetNamespace="4ffa91fb-a0ff-4ac5-b2db-65c790d184a4" elementFormDefault="qualified">
    <xsd:import namespace="http://schemas.microsoft.com/office/2006/documentManagement/types"/>
    <xsd:import namespace="http://schemas.microsoft.com/office/infopath/2007/PartnerControls"/>
    <xsd:element name="Document_x0020_Creation_x0020_Date" ma:index="2" nillable="true" ma:displayName="Document Date" ma:default="[today]" ma:description="Enter the date this document was last modified. The upload date has been entered by default." ma:format="DateOnly" ma:internalName="Document_x0020_Creation_x0020_Date" ma:readOnly="false">
      <xsd:simpleType>
        <xsd:restriction base="dms:DateTime"/>
      </xsd:simpleType>
    </xsd:element>
    <xsd:element name="Creator" ma:index="3" nillable="true" ma:displayName="Creator" ma:description="Enter the person primarily responsible for the document. The name of the person uploading the document has been entered by default." ma:list="UserInfo" ma:SharePointGroup="0" ma:internalName="Creat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PA_x0020_Office" ma:index="4" nillable="true" ma:displayName="EPA Office" ma:description="Enter the EPA organization primarily responsible for the document. The office of the person uploading the document has been entered by default." ma:internalName="EPA_x0020_Office" ma:readOnly="false">
      <xsd:simpleType>
        <xsd:restriction base="dms:Text">
          <xsd:maxLength value="255"/>
        </xsd:restriction>
      </xsd:simpleType>
    </xsd:element>
    <xsd:element name="Record" ma:index="5" nillable="true" ma:displayName="Record" ma:default="Shared" ma:description="For documents that provide evidence of EPA decisions and actions, select &quot;Shared&quot; (open access) or &quot;Private&quot; (restricted access)." ma:format="Dropdown" ma:internalName="Record" ma:readOnly="false">
      <xsd:simpleType>
        <xsd:restriction base="dms:Choice">
          <xsd:enumeration value="None"/>
          <xsd:enumeration value="Shared"/>
          <xsd:enumeration value="Private"/>
        </xsd:restriction>
      </xsd:simpleType>
    </xsd:element>
    <xsd:element name="Identifier" ma:index="9" nillable="true" ma:displayName="Identifier" ma:description="Enter all EPA identification numbers applicable to this document, one on each line." ma:internalName="Identifier" ma:readOnly="false">
      <xsd:simpleType>
        <xsd:restriction base="dms:Note">
          <xsd:maxLength value="255"/>
        </xsd:restriction>
      </xsd:simpleType>
    </xsd:element>
    <xsd:element name="EPA_x0020_Contributor" ma:index="11" nillable="true" ma:displayName="EPA Contributor" ma:description="Enter an EPA person who contributed to the creation of the document but is not the primary author." ma:list="UserInfo" ma:SharePointGroup="0" ma:internalName="EPA_x0020_Contribut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xternal_x0020_Contributor" ma:index="12" nillable="true" ma:displayName="External Contributor" ma:description="Enter a non-EPA person who contributed to the creation of the document but is not the primary author." ma:internalName="External_x0020_Contributor" ma:readOnly="false">
      <xsd:simpleType>
        <xsd:restriction base="dms:Note">
          <xsd:maxLength value="255"/>
        </xsd:restriction>
      </xsd:simpleType>
    </xsd:element>
    <xsd:element name="EPA_x0020_Related_x0020_Documents" ma:index="14" nillable="true" ma:displayName="Other Related Documents" ma:description="Enter any related document." ma:internalName="EPA_x0020_Related_x0020_Documents" ma:readOnly="false">
      <xsd:simpleType>
        <xsd:restriction base="dms:Note">
          <xsd:maxLength value="255"/>
        </xsd:restriction>
      </xsd:simpleType>
    </xsd:element>
    <xsd:element name="Rights" ma:index="16" nillable="true" ma:displayName="Rights" ma:description="Enter information about intellectual property rights held over the document (e.g. copyright, patent, trademark)." ma:internalName="Rights" ma:readOnly="false">
      <xsd:simpleType>
        <xsd:restriction base="dms:Note">
          <xsd:maxLength value="255"/>
        </xsd:restriction>
      </xsd:simpleType>
    </xsd:element>
    <xsd:element name="j747ac98061d40f0aa7bd47e1db5675d" ma:index="19" nillable="true" ma:taxonomy="true" ma:internalName="j747ac98061d40f0aa7bd47e1db5675d" ma:taxonomyFieldName="Document_x0020_Type" ma:displayName="Document Type" ma:readOnly="false" ma:default="" ma:fieldId="{3747ac98-061d-40f0-aa7b-d47e1db5675d}" ma:sspId="29f62856-1543-49d4-a736-4569d363f533" ma:termSetId="e06cd6a9-a175-4da0-81cb-8dba7aa394ab" ma:anchorId="00000000-0000-0000-0000-000000000000" ma:open="false" ma:isKeyword="false">
      <xsd:complexType>
        <xsd:sequence>
          <xsd:element ref="pc:Terms" minOccurs="0" maxOccurs="1"/>
        </xsd:sequence>
      </xsd:complexType>
    </xsd:element>
    <xsd:element name="TaxKeywordTaxHTField" ma:index="21" nillable="true" ma:taxonomy="true" ma:internalName="TaxKeywordTaxHTField" ma:taxonomyFieldName="TaxKeyword" ma:displayName="Enterprise Keywords" ma:readOnly="false" ma:fieldId="{23f27201-bee3-471e-b2e7-b64fd8b7ca38}" ma:taxonomyMulti="true" ma:sspId="29f62856-1543-49d4-a736-4569d363f533" ma:termSetId="00000000-0000-0000-0000-000000000000" ma:anchorId="00000000-0000-0000-0000-000000000000" ma:open="true" ma:isKeyword="true">
      <xsd:complexType>
        <xsd:sequence>
          <xsd:element ref="pc:Terms" minOccurs="0" maxOccurs="1"/>
        </xsd:sequence>
      </xsd:complexType>
    </xsd:element>
    <xsd:element name="TaxCatchAllLabel" ma:index="23" nillable="true" ma:displayName="Taxonomy Catch All Column1" ma:hidden="true" ma:list="{0ac62930-adad-4be0-8c87-5166f6750259}" ma:internalName="TaxCatchAllLabel" ma:readOnly="true" ma:showField="CatchAllDataLabel" ma:web="ea3267c6-f21d-45a9-befe-d744f0a73ff3">
      <xsd:complexType>
        <xsd:complexContent>
          <xsd:extension base="dms:MultiChoiceLookup">
            <xsd:sequence>
              <xsd:element name="Value" type="dms:Lookup" maxOccurs="unbounded" minOccurs="0" nillable="true"/>
            </xsd:sequence>
          </xsd:extension>
        </xsd:complexContent>
      </xsd:complexType>
    </xsd:element>
    <xsd:element name="TaxCatchAll" ma:index="24" nillable="true" ma:displayName="Taxonomy Catch All Column" ma:hidden="true" ma:list="{0ac62930-adad-4be0-8c87-5166f6750259}" ma:internalName="TaxCatchAll" ma:showField="CatchAllData" ma:web="ea3267c6-f21d-45a9-befe-d744f0a73ff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ategoryDescription" ma:index="6" nillable="true" ma:displayName="Description" ma:description="Enter a brief description." ma:internalName="CategoryDescription" ma:readOnly="fals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Coverage" ma:index="13" nillable="true" ma:displayName="Coverage" ma:description="Enter the geographic location, jurisdiction, or time period for which the document is relevant." ma:internalName="_Coverage" ma:readOnly="false">
      <xsd:simpleType>
        <xsd:restriction base="dms:Text">
          <xsd:maxLength value="255"/>
        </xsd:restriction>
      </xsd:simpleType>
    </xsd:element>
    <xsd:element name="_Source" ma:index="15" nillable="true" ma:displayName="Source" ma:description="Enter a source from which the document is derived." ma:internalName="_Source" ma:readOnly="fals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fdf0b28-5559-4d23-9ed9-cf450d8732d8" elementFormDefault="qualified">
    <xsd:import namespace="http://schemas.microsoft.com/office/2006/documentManagement/types"/>
    <xsd:import namespace="http://schemas.microsoft.com/office/infopath/2007/PartnerControls"/>
    <xsd:element name="MediaServiceMetadata" ma:index="28" nillable="true" ma:displayName="MediaServiceMetadata" ma:hidden="true" ma:internalName="MediaServiceMetadata" ma:readOnly="true">
      <xsd:simpleType>
        <xsd:restriction base="dms:Note"/>
      </xsd:simpleType>
    </xsd:element>
    <xsd:element name="MediaServiceFastMetadata" ma:index="29" nillable="true" ma:displayName="MediaServiceFastMetadata" ma:hidden="true" ma:internalName="MediaServiceFastMetadata" ma:readOnly="true">
      <xsd:simpleType>
        <xsd:restriction base="dms:Note"/>
      </xsd:simpleType>
    </xsd:element>
    <xsd:element name="MediaServiceObjectDetectorVersions" ma:index="30" nillable="true" ma:displayName="MediaServiceObjectDetectorVersions" ma:hidden="true" ma:indexed="true" ma:internalName="MediaServiceObjectDetectorVersions" ma:readOnly="true">
      <xsd:simpleType>
        <xsd:restriction base="dms:Text"/>
      </xsd:simpleType>
    </xsd:element>
    <xsd:element name="lcf76f155ced4ddcb4097134ff3c332f" ma:index="32" nillable="true" ma:taxonomy="true" ma:internalName="lcf76f155ced4ddcb4097134ff3c332f" ma:taxonomyFieldName="MediaServiceImageTags" ma:displayName="Image Tags" ma:readOnly="false" ma:fieldId="{5cf76f15-5ced-4ddc-b409-7134ff3c332f}" ma:taxonomyMulti="true" ma:sspId="29f62856-1543-49d4-a736-4569d363f533" ma:termSetId="09814cd3-568e-fe90-9814-8d621ff8fb84" ma:anchorId="fba54fb3-c3e1-fe81-a776-ca4b69148c4d" ma:open="true" ma:isKeyword="false">
      <xsd:complexType>
        <xsd:sequence>
          <xsd:element ref="pc:Terms" minOccurs="0" maxOccurs="1"/>
        </xsd:sequence>
      </xsd:complexType>
    </xsd:element>
    <xsd:element name="MediaServiceOCR" ma:index="33" nillable="true" ma:displayName="Extracted Text" ma:internalName="MediaServiceOCR" ma:readOnly="true">
      <xsd:simpleType>
        <xsd:restriction base="dms:Note">
          <xsd:maxLength value="255"/>
        </xsd:restriction>
      </xsd:simpleType>
    </xsd:element>
    <xsd:element name="MediaServiceGenerationTime" ma:index="34" nillable="true" ma:displayName="MediaServiceGenerationTime" ma:hidden="true" ma:internalName="MediaServiceGenerationTime" ma:readOnly="true">
      <xsd:simpleType>
        <xsd:restriction base="dms:Text"/>
      </xsd:simpleType>
    </xsd:element>
    <xsd:element name="MediaServiceEventHashCode" ma:index="35" nillable="true" ma:displayName="MediaServiceEventHashCode" ma:hidden="true" ma:internalName="MediaServiceEventHashCode" ma:readOnly="true">
      <xsd:simpleType>
        <xsd:restriction base="dms:Text"/>
      </xsd:simpleType>
    </xsd:element>
    <xsd:element name="MediaServiceSearchProperties" ma:index="38" nillable="true" ma:displayName="MediaServiceSearchProperties" ma:hidden="true" ma:internalName="MediaServiceSearchProperties" ma:readOnly="true">
      <xsd:simpleType>
        <xsd:restriction base="dms:Note"/>
      </xsd:simpleType>
    </xsd:element>
    <xsd:element name="MediaServiceDateTaken" ma:index="39"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a3267c6-f21d-45a9-befe-d744f0a73ff3" elementFormDefault="qualified">
    <xsd:import namespace="http://schemas.microsoft.com/office/2006/documentManagement/types"/>
    <xsd:import namespace="http://schemas.microsoft.com/office/infopath/2007/PartnerControls"/>
    <xsd:element name="SharedWithUsers" ma:index="3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haredContentType xmlns="Microsoft.SharePoint.Taxonomy.ContentTypeSync" SourceId="29f62856-1543-49d4-a736-4569d363f533" ContentTypeId="0x0101" PreviousValue="false"/>
</file>

<file path=customXml/itemProps1.xml><?xml version="1.0" encoding="utf-8"?>
<ds:datastoreItem xmlns:ds="http://schemas.openxmlformats.org/officeDocument/2006/customXml" ds:itemID="{1A2FA792-72B6-400B-98F2-11E366CB2D14}">
  <ds:schemaRefs>
    <ds:schemaRef ds:uri="http://schemas.microsoft.com/sharepoint/v3/contenttype/forms"/>
  </ds:schemaRefs>
</ds:datastoreItem>
</file>

<file path=customXml/itemProps2.xml><?xml version="1.0" encoding="utf-8"?>
<ds:datastoreItem xmlns:ds="http://schemas.openxmlformats.org/officeDocument/2006/customXml" ds:itemID="{E5A56492-2B75-4D4C-B2CF-ACE5ED6012FB}">
  <ds:schemaRefs>
    <ds:schemaRef ds:uri="4ffa91fb-a0ff-4ac5-b2db-65c790d184a4"/>
    <ds:schemaRef ds:uri="8fdf0b28-5559-4d23-9ed9-cf450d8732d8"/>
    <ds:schemaRef ds:uri="ea3267c6-f21d-45a9-befe-d744f0a73ff3"/>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microsoft.com/sharepoint/v3"/>
    <ds:schemaRef ds:uri="http://schemas.microsoft.com/sharepoint/v3/field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842CCC69-7718-421A-9E11-FFE8FAC2F8DB}">
  <ds:schemaRefs>
    <ds:schemaRef ds:uri="4ffa91fb-a0ff-4ac5-b2db-65c790d184a4"/>
    <ds:schemaRef ds:uri="8fdf0b28-5559-4d23-9ed9-cf450d8732d8"/>
    <ds:schemaRef ds:uri="ea3267c6-f21d-45a9-befe-d744f0a73ff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microsoft.com/sharepoint/v3"/>
    <ds:schemaRef ds:uri="http://schemas.microsoft.com/sharepoint/v3/fields"/>
    <ds:schemaRef ds:uri="http://schemas.openxmlformats.org/package/2006/metadata/core-properties"/>
    <ds:schemaRef ds:uri="http://www.w3.org/2001/XMLSchema"/>
  </ds:schemaRefs>
</ds:datastoreItem>
</file>

<file path=customXml/itemProps4.xml><?xml version="1.0" encoding="utf-8"?>
<ds:datastoreItem xmlns:ds="http://schemas.openxmlformats.org/officeDocument/2006/customXml" ds:itemID="{22B017F0-1B89-4434-A5CE-77D2635E1291}">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e2i_theme</Template>
  <TotalTime>1660</TotalTime>
  <Words>2292</Words>
  <Application>Microsoft Office PowerPoint</Application>
  <PresentationFormat>Widescreen</PresentationFormat>
  <Paragraphs>223</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Avenir Next LT Pro</vt:lpstr>
      <vt:lpstr>Calibri</vt:lpstr>
      <vt:lpstr>Calibri Light</vt:lpstr>
      <vt:lpstr>Courier New</vt:lpstr>
      <vt:lpstr>e2i_theme</vt:lpstr>
      <vt:lpstr>Practical Data Management Plans</vt:lpstr>
      <vt:lpstr>What do you mean by Data Management?</vt:lpstr>
      <vt:lpstr>Data Management</vt:lpstr>
      <vt:lpstr>Why is Data Management Important?</vt:lpstr>
      <vt:lpstr>Open Data Principles*</vt:lpstr>
      <vt:lpstr>How do we begin?</vt:lpstr>
      <vt:lpstr>Project Discovery</vt:lpstr>
      <vt:lpstr>Gather your team - use the data life cycle!</vt:lpstr>
      <vt:lpstr>Some Examples:</vt:lpstr>
      <vt:lpstr>Questions, Questions, Questions…and listening</vt:lpstr>
      <vt:lpstr>Successful data management plans address:</vt:lpstr>
      <vt:lpstr>Starting the DMP...Don’t Panic</vt:lpstr>
      <vt:lpstr>Data Management Plan: Data Descriptions, Format and Metadata </vt:lpstr>
      <vt:lpstr>What do you mean by “Data”?</vt:lpstr>
      <vt:lpstr>What do you mean by Metadata?</vt:lpstr>
      <vt:lpstr>Data Management Plan: Collection and Acquisition Sources </vt:lpstr>
      <vt:lpstr>Data Management Plan: Quality Assurance and Quality Control</vt:lpstr>
      <vt:lpstr>Data Management Plan: Data Processing, Analysis and Data History</vt:lpstr>
      <vt:lpstr>Data Management Plan: Access and Sharing</vt:lpstr>
      <vt:lpstr>Data Management Plan: Storage, Backup and Security</vt:lpstr>
      <vt:lpstr>Data Management Plan: Archive</vt:lpstr>
      <vt:lpstr>Useful References used for this presentation:</vt:lpstr>
      <vt:lpstr>Contact</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Saja Walton</dc:creator>
  <cp:lastModifiedBy>Sutton, Jennifer (she/her/hers)</cp:lastModifiedBy>
  <cp:revision>3</cp:revision>
  <dcterms:created xsi:type="dcterms:W3CDTF">2023-10-04T20:41:51Z</dcterms:created>
  <dcterms:modified xsi:type="dcterms:W3CDTF">2024-09-12T15:16:26Z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0x010100CC1D5CC3F1C7CA4CA89831EE269DB6EA</vt:lpwstr>
  </property>
  <property fmtid="{D5CDD505-2E9C-101B-9397-08002B2CF9AE}" pid="3" name="TaxKeyword">
    <vt:lpwstr/>
  </property>
  <property fmtid="{D5CDD505-2E9C-101B-9397-08002B2CF9AE}" pid="4" name="MediaServiceImageTags">
    <vt:lpwstr/>
  </property>
  <property fmtid="{D5CDD505-2E9C-101B-9397-08002B2CF9AE}" pid="5" name="e3f09c3df709400db2417a7161762d62">
    <vt:lpwstr/>
  </property>
  <property fmtid="{D5CDD505-2E9C-101B-9397-08002B2CF9AE}" pid="6" name="EPA_x0020_Subject">
    <vt:lpwstr/>
  </property>
  <property fmtid="{D5CDD505-2E9C-101B-9397-08002B2CF9AE}" pid="7" name="Document Type">
    <vt:lpwstr/>
  </property>
  <property fmtid="{D5CDD505-2E9C-101B-9397-08002B2CF9AE}" pid="8" name="EPA Subject">
    <vt:lpwstr/>
  </property>
</Properties>
</file>