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8288000" cy="10287000"/>
  <p:notesSz cx="6858000" cy="9144000"/>
  <p:embeddedFontLst>
    <p:embeddedFont>
      <p:font typeface="Arimo Bold" panose="020B0604020202020204" charset="0"/>
      <p:regular r:id="rId17"/>
    </p:embeddedFont>
    <p:embeddedFont>
      <p:font typeface="Canva Sans Bold" panose="020B0604020202020204" charset="0"/>
      <p:regular r:id="rId18"/>
    </p:embeddedFont>
    <p:embeddedFont>
      <p:font typeface="Glacial Indifference" panose="020B0604020202020204" charset="0"/>
      <p:regular r:id="rId19"/>
    </p:embeddedFont>
    <p:embeddedFont>
      <p:font typeface="Hind" panose="02000000000000000000" pitchFamily="2" charset="0"/>
      <p:regular r:id="rId20"/>
    </p:embeddedFont>
    <p:embeddedFont>
      <p:font typeface="Hind Bold" panose="02000000000000000000" charset="0"/>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102" d="100"/>
          <a:sy n="102" d="100"/>
        </p:scale>
        <p:origin x="594"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13.09.2024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Goal - introduce Access DEQ through its 3 buckets</a:t>
            </a:r>
          </a:p>
          <a:p>
            <a:r>
              <a:rPr lang="en-US"/>
              <a:t>-Digitization: going paperless</a:t>
            </a:r>
          </a:p>
          <a:p>
            <a:r>
              <a:rPr lang="en-US"/>
              <a:t>--- Accessibility of data</a:t>
            </a:r>
          </a:p>
          <a:p>
            <a:r>
              <a:rPr lang="en-US"/>
              <a:t>-Digitalization: automating manual processes</a:t>
            </a:r>
          </a:p>
          <a:p>
            <a:r>
              <a:rPr lang="en-US"/>
              <a:t>---Technology to improve process and performance</a:t>
            </a:r>
          </a:p>
          <a:p>
            <a:r>
              <a:rPr lang="en-US"/>
              <a:t>-Digital transformation:  digitalization at the enterprise level </a:t>
            </a:r>
          </a:p>
          <a:p>
            <a:r>
              <a:rPr lang="en-US"/>
              <a:t>---Creating a new overarching digital blueprint for DEQ</a:t>
            </a:r>
          </a:p>
          <a:p>
            <a:endParaRPr lang="en-US"/>
          </a:p>
          <a:p>
            <a:r>
              <a:rPr lang="en-US"/>
              <a:t>product vs project idea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SMART goals are clear, attainable, and meaningful goals that are </a:t>
            </a:r>
          </a:p>
          <a:p>
            <a:r>
              <a:rPr lang="en-US"/>
              <a:t>specific, </a:t>
            </a:r>
          </a:p>
          <a:p>
            <a:r>
              <a:rPr lang="en-US"/>
              <a:t>measurable, </a:t>
            </a:r>
          </a:p>
          <a:p>
            <a:r>
              <a:rPr lang="en-US"/>
              <a:t>achievable, </a:t>
            </a:r>
          </a:p>
          <a:p>
            <a:r>
              <a:rPr lang="en-US"/>
              <a:t>relevant, and </a:t>
            </a:r>
          </a:p>
          <a:p>
            <a:r>
              <a:rPr lang="en-US"/>
              <a:t>time-bound</a:t>
            </a:r>
          </a:p>
          <a:p>
            <a:endParaRPr lang="en-US"/>
          </a:p>
          <a:p>
            <a:r>
              <a:rPr lang="en-US"/>
              <a:t>Realizing where to start is critical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Divisions and ROs feel isolated in their own "green way". What they can't see (and it is leadership's job to show them) is that DEQ is all in the same park... with many trailheads but the same park.</a:t>
            </a:r>
          </a:p>
          <a:p>
            <a:endParaRPr lang="en-US"/>
          </a:p>
          <a:p>
            <a:r>
              <a:rPr lang="en-US"/>
              <a:t>Trial map of nc </a:t>
            </a:r>
          </a:p>
          <a:p>
            <a:r>
              <a:rPr lang="en-US"/>
              <a:t>Visualization </a:t>
            </a:r>
          </a:p>
          <a:p>
            <a:r>
              <a:rPr lang="en-US"/>
              <a:t>Trail system </a:t>
            </a:r>
          </a:p>
          <a:p>
            <a:r>
              <a:rPr lang="en-US"/>
              <a:t>Each RO is on a different trail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what does it take to become paperless</a:t>
            </a:r>
          </a:p>
          <a:p>
            <a:r>
              <a:rPr lang="en-US"/>
              <a:t>-understanding why the user may prefer paper and why</a:t>
            </a:r>
          </a:p>
          <a:p>
            <a:r>
              <a:rPr lang="en-US"/>
              <a:t>-provide for physical needs in preparation for digitization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what does it take to become paperless</a:t>
            </a:r>
          </a:p>
          <a:p>
            <a:r>
              <a:rPr lang="en-US"/>
              <a:t>-understanding why the user may prefer paper and why</a:t>
            </a:r>
          </a:p>
          <a:p>
            <a:r>
              <a:rPr lang="en-US"/>
              <a:t>-provide for physical needs in preparation for digitization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disarm situation </a:t>
            </a:r>
          </a:p>
          <a:p>
            <a:r>
              <a:rPr lang="en-US"/>
              <a:t>- relate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How long has your organization been under a modernization effort?</a:t>
            </a:r>
          </a:p>
          <a:p>
            <a:endParaRPr lang="en-US"/>
          </a:p>
          <a:p>
            <a:endParaRPr lang="en-US"/>
          </a:p>
          <a:p>
            <a:r>
              <a:rPr lang="en-US"/>
              <a:t>Why does Modernization not prevail?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How? By building systems that are flexible enough to grow/change with changes in policies, processes, and technology itself</a:t>
            </a:r>
          </a:p>
          <a:p>
            <a:r>
              <a:rPr lang="en-US"/>
              <a:t>by shifting our thinking to see systems as Products and not Projects.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Acclamation to altitude – record management </a:t>
            </a:r>
          </a:p>
          <a:p>
            <a:endParaRPr lang="en-US"/>
          </a:p>
          <a:p>
            <a:r>
              <a:rPr lang="en-US"/>
              <a:t>Prepare your equipment – data management </a:t>
            </a:r>
          </a:p>
          <a:p>
            <a:endParaRPr lang="en-US"/>
          </a:p>
          <a:p>
            <a:r>
              <a:rPr lang="en-US"/>
              <a:t>Base weight  - innovation management </a:t>
            </a:r>
          </a:p>
          <a:p>
            <a:r>
              <a:rPr lang="en-US"/>
              <a:t>--- doesn't have to make sense </a:t>
            </a:r>
          </a:p>
          <a:p>
            <a:r>
              <a:rPr lang="en-US"/>
              <a:t>--- issues arise during hike</a:t>
            </a:r>
          </a:p>
          <a:p>
            <a:endParaRPr lang="en-US"/>
          </a:p>
          <a:p>
            <a:r>
              <a:rPr lang="en-US"/>
              <a:t>Be prepared to answer questions about record vs data management </a:t>
            </a:r>
          </a:p>
          <a:p>
            <a:r>
              <a:rPr lang="en-US"/>
              <a:t>Disposing of paper records is expensive </a:t>
            </a:r>
          </a:p>
          <a:p>
            <a:r>
              <a:rPr lang="en-US"/>
              <a:t>Engage with facilities </a:t>
            </a:r>
          </a:p>
          <a:p>
            <a:r>
              <a:rPr lang="en-US"/>
              <a:t>Base camp - what is best location in a park for a base camp </a:t>
            </a:r>
          </a:p>
          <a:p>
            <a:r>
              <a:rPr lang="en-US"/>
              <a:t>Legislative changes - recalculate - * compass not gps * make sure to use analogy</a:t>
            </a:r>
          </a:p>
          <a:p>
            <a:r>
              <a:rPr lang="en-US"/>
              <a:t>Define your summit - use mountain names from NC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what does it take to become paperless</a:t>
            </a:r>
          </a:p>
          <a:p>
            <a:r>
              <a:rPr lang="en-US"/>
              <a:t>-understanding why the user may prefer paper and why</a:t>
            </a:r>
          </a:p>
          <a:p>
            <a:r>
              <a:rPr lang="en-US"/>
              <a:t>-provide for physical needs in preparation for digitization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png"/><Relationship Id="rId18" Type="http://schemas.openxmlformats.org/officeDocument/2006/relationships/image" Target="../media/image16.sv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sv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svg"/><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7.png"/><Relationship Id="rId14" Type="http://schemas.openxmlformats.org/officeDocument/2006/relationships/image" Target="../media/image12.svg"/></Relationships>
</file>

<file path=ppt/slides/_rels/slide10.xml.rels><?xml version="1.0" encoding="UTF-8" standalone="yes"?>
<Relationships xmlns="http://schemas.openxmlformats.org/package/2006/relationships"><Relationship Id="rId8" Type="http://schemas.openxmlformats.org/officeDocument/2006/relationships/image" Target="../media/image125.svg"/><Relationship Id="rId13" Type="http://schemas.openxmlformats.org/officeDocument/2006/relationships/image" Target="../media/image130.png"/><Relationship Id="rId3" Type="http://schemas.openxmlformats.org/officeDocument/2006/relationships/image" Target="../media/image120.png"/><Relationship Id="rId7" Type="http://schemas.openxmlformats.org/officeDocument/2006/relationships/image" Target="../media/image124.png"/><Relationship Id="rId12" Type="http://schemas.openxmlformats.org/officeDocument/2006/relationships/image" Target="../media/image129.svg"/><Relationship Id="rId2" Type="http://schemas.openxmlformats.org/officeDocument/2006/relationships/notesSlide" Target="../notesSlides/notesSlide10.xml"/><Relationship Id="rId16" Type="http://schemas.openxmlformats.org/officeDocument/2006/relationships/image" Target="../media/image133.svg"/><Relationship Id="rId1" Type="http://schemas.openxmlformats.org/officeDocument/2006/relationships/slideLayout" Target="../slideLayouts/slideLayout7.xml"/><Relationship Id="rId6" Type="http://schemas.openxmlformats.org/officeDocument/2006/relationships/image" Target="../media/image123.svg"/><Relationship Id="rId11" Type="http://schemas.openxmlformats.org/officeDocument/2006/relationships/image" Target="../media/image128.png"/><Relationship Id="rId5" Type="http://schemas.openxmlformats.org/officeDocument/2006/relationships/image" Target="../media/image122.png"/><Relationship Id="rId15" Type="http://schemas.openxmlformats.org/officeDocument/2006/relationships/image" Target="../media/image132.png"/><Relationship Id="rId10" Type="http://schemas.openxmlformats.org/officeDocument/2006/relationships/image" Target="../media/image127.svg"/><Relationship Id="rId4" Type="http://schemas.openxmlformats.org/officeDocument/2006/relationships/image" Target="../media/image121.svg"/><Relationship Id="rId9" Type="http://schemas.openxmlformats.org/officeDocument/2006/relationships/image" Target="../media/image126.png"/><Relationship Id="rId14" Type="http://schemas.openxmlformats.org/officeDocument/2006/relationships/image" Target="../media/image131.svg"/></Relationships>
</file>

<file path=ppt/slides/_rels/slide11.xml.rels><?xml version="1.0" encoding="UTF-8" standalone="yes"?>
<Relationships xmlns="http://schemas.openxmlformats.org/package/2006/relationships"><Relationship Id="rId8" Type="http://schemas.openxmlformats.org/officeDocument/2006/relationships/image" Target="../media/image139.svg"/><Relationship Id="rId3" Type="http://schemas.openxmlformats.org/officeDocument/2006/relationships/image" Target="../media/image134.png"/><Relationship Id="rId7" Type="http://schemas.openxmlformats.org/officeDocument/2006/relationships/image" Target="../media/image138.png"/><Relationship Id="rId12" Type="http://schemas.openxmlformats.org/officeDocument/2006/relationships/image" Target="../media/image143.sv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37.svg"/><Relationship Id="rId11" Type="http://schemas.openxmlformats.org/officeDocument/2006/relationships/image" Target="../media/image142.png"/><Relationship Id="rId5" Type="http://schemas.openxmlformats.org/officeDocument/2006/relationships/image" Target="../media/image136.png"/><Relationship Id="rId10" Type="http://schemas.openxmlformats.org/officeDocument/2006/relationships/image" Target="../media/image141.svg"/><Relationship Id="rId4" Type="http://schemas.openxmlformats.org/officeDocument/2006/relationships/image" Target="../media/image135.svg"/><Relationship Id="rId9" Type="http://schemas.openxmlformats.org/officeDocument/2006/relationships/image" Target="../media/image140.png"/></Relationships>
</file>

<file path=ppt/slides/_rels/slide12.xml.rels><?xml version="1.0" encoding="UTF-8" standalone="yes"?>
<Relationships xmlns="http://schemas.openxmlformats.org/package/2006/relationships"><Relationship Id="rId8" Type="http://schemas.openxmlformats.org/officeDocument/2006/relationships/image" Target="../media/image149.svg"/><Relationship Id="rId13" Type="http://schemas.openxmlformats.org/officeDocument/2006/relationships/image" Target="../media/image154.png"/><Relationship Id="rId3" Type="http://schemas.openxmlformats.org/officeDocument/2006/relationships/image" Target="../media/image144.png"/><Relationship Id="rId7" Type="http://schemas.openxmlformats.org/officeDocument/2006/relationships/image" Target="../media/image148.png"/><Relationship Id="rId12" Type="http://schemas.openxmlformats.org/officeDocument/2006/relationships/image" Target="../media/image153.svg"/><Relationship Id="rId17" Type="http://schemas.openxmlformats.org/officeDocument/2006/relationships/image" Target="../media/image158.png"/><Relationship Id="rId2" Type="http://schemas.openxmlformats.org/officeDocument/2006/relationships/notesSlide" Target="../notesSlides/notesSlide12.xml"/><Relationship Id="rId16" Type="http://schemas.openxmlformats.org/officeDocument/2006/relationships/image" Target="../media/image157.svg"/><Relationship Id="rId1" Type="http://schemas.openxmlformats.org/officeDocument/2006/relationships/slideLayout" Target="../slideLayouts/slideLayout7.xml"/><Relationship Id="rId6" Type="http://schemas.openxmlformats.org/officeDocument/2006/relationships/image" Target="../media/image147.svg"/><Relationship Id="rId11" Type="http://schemas.openxmlformats.org/officeDocument/2006/relationships/image" Target="../media/image152.png"/><Relationship Id="rId5" Type="http://schemas.openxmlformats.org/officeDocument/2006/relationships/image" Target="../media/image146.png"/><Relationship Id="rId15" Type="http://schemas.openxmlformats.org/officeDocument/2006/relationships/image" Target="../media/image156.png"/><Relationship Id="rId10" Type="http://schemas.openxmlformats.org/officeDocument/2006/relationships/image" Target="../media/image151.svg"/><Relationship Id="rId4" Type="http://schemas.openxmlformats.org/officeDocument/2006/relationships/image" Target="../media/image145.svg"/><Relationship Id="rId9" Type="http://schemas.openxmlformats.org/officeDocument/2006/relationships/image" Target="../media/image150.png"/><Relationship Id="rId14" Type="http://schemas.openxmlformats.org/officeDocument/2006/relationships/image" Target="../media/image155.svg"/></Relationships>
</file>

<file path=ppt/slides/_rels/slide13.xml.rels><?xml version="1.0" encoding="UTF-8" standalone="yes"?>
<Relationships xmlns="http://schemas.openxmlformats.org/package/2006/relationships"><Relationship Id="rId8" Type="http://schemas.openxmlformats.org/officeDocument/2006/relationships/image" Target="../media/image79.svg"/><Relationship Id="rId13" Type="http://schemas.openxmlformats.org/officeDocument/2006/relationships/image" Target="../media/image84.png"/><Relationship Id="rId3" Type="http://schemas.openxmlformats.org/officeDocument/2006/relationships/image" Target="../media/image74.png"/><Relationship Id="rId7" Type="http://schemas.openxmlformats.org/officeDocument/2006/relationships/image" Target="../media/image78.png"/><Relationship Id="rId12" Type="http://schemas.openxmlformats.org/officeDocument/2006/relationships/image" Target="../media/image81.sv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77.svg"/><Relationship Id="rId11" Type="http://schemas.openxmlformats.org/officeDocument/2006/relationships/image" Target="../media/image80.png"/><Relationship Id="rId5" Type="http://schemas.openxmlformats.org/officeDocument/2006/relationships/image" Target="../media/image76.png"/><Relationship Id="rId10" Type="http://schemas.openxmlformats.org/officeDocument/2006/relationships/image" Target="../media/image10.svg"/><Relationship Id="rId4" Type="http://schemas.openxmlformats.org/officeDocument/2006/relationships/image" Target="../media/image75.svg"/><Relationship Id="rId9" Type="http://schemas.openxmlformats.org/officeDocument/2006/relationships/image" Target="../media/image9.png"/><Relationship Id="rId14" Type="http://schemas.openxmlformats.org/officeDocument/2006/relationships/image" Target="../media/image85.svg"/></Relationships>
</file>

<file path=ppt/slides/_rels/slide14.xml.rels><?xml version="1.0" encoding="UTF-8" standalone="yes"?>
<Relationships xmlns="http://schemas.openxmlformats.org/package/2006/relationships"><Relationship Id="rId8" Type="http://schemas.openxmlformats.org/officeDocument/2006/relationships/image" Target="../media/image79.svg"/><Relationship Id="rId13" Type="http://schemas.openxmlformats.org/officeDocument/2006/relationships/image" Target="../media/image82.png"/><Relationship Id="rId3" Type="http://schemas.openxmlformats.org/officeDocument/2006/relationships/image" Target="../media/image74.png"/><Relationship Id="rId7" Type="http://schemas.openxmlformats.org/officeDocument/2006/relationships/image" Target="../media/image78.png"/><Relationship Id="rId12" Type="http://schemas.openxmlformats.org/officeDocument/2006/relationships/image" Target="../media/image81.svg"/><Relationship Id="rId2" Type="http://schemas.openxmlformats.org/officeDocument/2006/relationships/notesSlide" Target="../notesSlides/notesSlide14.xml"/><Relationship Id="rId16" Type="http://schemas.openxmlformats.org/officeDocument/2006/relationships/image" Target="../media/image85.svg"/><Relationship Id="rId1" Type="http://schemas.openxmlformats.org/officeDocument/2006/relationships/slideLayout" Target="../slideLayouts/slideLayout7.xml"/><Relationship Id="rId6" Type="http://schemas.openxmlformats.org/officeDocument/2006/relationships/image" Target="../media/image77.svg"/><Relationship Id="rId11" Type="http://schemas.openxmlformats.org/officeDocument/2006/relationships/image" Target="../media/image80.png"/><Relationship Id="rId5" Type="http://schemas.openxmlformats.org/officeDocument/2006/relationships/image" Target="../media/image76.png"/><Relationship Id="rId15" Type="http://schemas.openxmlformats.org/officeDocument/2006/relationships/image" Target="../media/image84.png"/><Relationship Id="rId10" Type="http://schemas.openxmlformats.org/officeDocument/2006/relationships/image" Target="../media/image10.svg"/><Relationship Id="rId4" Type="http://schemas.openxmlformats.org/officeDocument/2006/relationships/image" Target="../media/image75.svg"/><Relationship Id="rId9" Type="http://schemas.openxmlformats.org/officeDocument/2006/relationships/image" Target="../media/image9.png"/><Relationship Id="rId14" Type="http://schemas.openxmlformats.org/officeDocument/2006/relationships/image" Target="../media/image83.svg"/></Relationships>
</file>

<file path=ppt/slides/_rels/slide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17.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2.svg"/><Relationship Id="rId4" Type="http://schemas.openxmlformats.org/officeDocument/2006/relationships/image" Target="../media/image18.svg"/><Relationship Id="rId9"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4.xml.rels><?xml version="1.0" encoding="UTF-8" standalone="yes"?>
<Relationships xmlns="http://schemas.openxmlformats.org/package/2006/relationships"><Relationship Id="rId8" Type="http://schemas.openxmlformats.org/officeDocument/2006/relationships/image" Target="../media/image33.svg"/><Relationship Id="rId13" Type="http://schemas.openxmlformats.org/officeDocument/2006/relationships/image" Target="../media/image9.png"/><Relationship Id="rId18" Type="http://schemas.openxmlformats.org/officeDocument/2006/relationships/image" Target="../media/image41.svg"/><Relationship Id="rId26" Type="http://schemas.openxmlformats.org/officeDocument/2006/relationships/image" Target="../media/image49.svg"/><Relationship Id="rId3" Type="http://schemas.openxmlformats.org/officeDocument/2006/relationships/image" Target="../media/image28.png"/><Relationship Id="rId21" Type="http://schemas.openxmlformats.org/officeDocument/2006/relationships/image" Target="../media/image44.png"/><Relationship Id="rId7" Type="http://schemas.openxmlformats.org/officeDocument/2006/relationships/image" Target="../media/image32.png"/><Relationship Id="rId12" Type="http://schemas.openxmlformats.org/officeDocument/2006/relationships/image" Target="../media/image37.svg"/><Relationship Id="rId17" Type="http://schemas.openxmlformats.org/officeDocument/2006/relationships/image" Target="../media/image40.png"/><Relationship Id="rId25" Type="http://schemas.openxmlformats.org/officeDocument/2006/relationships/image" Target="../media/image48.png"/><Relationship Id="rId2" Type="http://schemas.openxmlformats.org/officeDocument/2006/relationships/notesSlide" Target="../notesSlides/notesSlide4.xml"/><Relationship Id="rId16" Type="http://schemas.openxmlformats.org/officeDocument/2006/relationships/image" Target="../media/image39.svg"/><Relationship Id="rId20" Type="http://schemas.openxmlformats.org/officeDocument/2006/relationships/image" Target="../media/image43.svg"/><Relationship Id="rId29" Type="http://schemas.openxmlformats.org/officeDocument/2006/relationships/image" Target="../media/image52.png"/><Relationship Id="rId1" Type="http://schemas.openxmlformats.org/officeDocument/2006/relationships/slideLayout" Target="../slideLayouts/slideLayout7.xml"/><Relationship Id="rId6" Type="http://schemas.openxmlformats.org/officeDocument/2006/relationships/image" Target="../media/image31.svg"/><Relationship Id="rId11" Type="http://schemas.openxmlformats.org/officeDocument/2006/relationships/image" Target="../media/image36.png"/><Relationship Id="rId24" Type="http://schemas.openxmlformats.org/officeDocument/2006/relationships/image" Target="../media/image47.svg"/><Relationship Id="rId5" Type="http://schemas.openxmlformats.org/officeDocument/2006/relationships/image" Target="../media/image30.png"/><Relationship Id="rId15" Type="http://schemas.openxmlformats.org/officeDocument/2006/relationships/image" Target="../media/image38.png"/><Relationship Id="rId23" Type="http://schemas.openxmlformats.org/officeDocument/2006/relationships/image" Target="../media/image46.png"/><Relationship Id="rId28" Type="http://schemas.openxmlformats.org/officeDocument/2006/relationships/image" Target="../media/image51.svg"/><Relationship Id="rId10" Type="http://schemas.openxmlformats.org/officeDocument/2006/relationships/image" Target="../media/image35.svg"/><Relationship Id="rId19" Type="http://schemas.openxmlformats.org/officeDocument/2006/relationships/image" Target="../media/image42.png"/><Relationship Id="rId4" Type="http://schemas.openxmlformats.org/officeDocument/2006/relationships/image" Target="../media/image29.svg"/><Relationship Id="rId9" Type="http://schemas.openxmlformats.org/officeDocument/2006/relationships/image" Target="../media/image34.png"/><Relationship Id="rId14" Type="http://schemas.openxmlformats.org/officeDocument/2006/relationships/image" Target="../media/image10.svg"/><Relationship Id="rId22" Type="http://schemas.openxmlformats.org/officeDocument/2006/relationships/image" Target="../media/image45.svg"/><Relationship Id="rId27" Type="http://schemas.openxmlformats.org/officeDocument/2006/relationships/image" Target="../media/image50.png"/><Relationship Id="rId30" Type="http://schemas.openxmlformats.org/officeDocument/2006/relationships/image" Target="../media/image53.svg"/></Relationships>
</file>

<file path=ppt/slides/_rels/slide5.xml.rels><?xml version="1.0" encoding="UTF-8" standalone="yes"?>
<Relationships xmlns="http://schemas.openxmlformats.org/package/2006/relationships"><Relationship Id="rId8" Type="http://schemas.openxmlformats.org/officeDocument/2006/relationships/image" Target="../media/image59.svg"/><Relationship Id="rId13" Type="http://schemas.openxmlformats.org/officeDocument/2006/relationships/image" Target="../media/image64.png"/><Relationship Id="rId18" Type="http://schemas.openxmlformats.org/officeDocument/2006/relationships/image" Target="../media/image69.svg"/><Relationship Id="rId3" Type="http://schemas.openxmlformats.org/officeDocument/2006/relationships/image" Target="../media/image54.png"/><Relationship Id="rId21" Type="http://schemas.openxmlformats.org/officeDocument/2006/relationships/image" Target="../media/image72.png"/><Relationship Id="rId7" Type="http://schemas.openxmlformats.org/officeDocument/2006/relationships/image" Target="../media/image58.png"/><Relationship Id="rId12" Type="http://schemas.openxmlformats.org/officeDocument/2006/relationships/image" Target="../media/image63.svg"/><Relationship Id="rId17" Type="http://schemas.openxmlformats.org/officeDocument/2006/relationships/image" Target="../media/image68.png"/><Relationship Id="rId2" Type="http://schemas.openxmlformats.org/officeDocument/2006/relationships/notesSlide" Target="../notesSlides/notesSlide5.xml"/><Relationship Id="rId16" Type="http://schemas.openxmlformats.org/officeDocument/2006/relationships/image" Target="../media/image67.svg"/><Relationship Id="rId20" Type="http://schemas.openxmlformats.org/officeDocument/2006/relationships/image" Target="../media/image71.svg"/><Relationship Id="rId1" Type="http://schemas.openxmlformats.org/officeDocument/2006/relationships/slideLayout" Target="../slideLayouts/slideLayout7.xml"/><Relationship Id="rId6" Type="http://schemas.openxmlformats.org/officeDocument/2006/relationships/image" Target="../media/image57.svg"/><Relationship Id="rId11" Type="http://schemas.openxmlformats.org/officeDocument/2006/relationships/image" Target="../media/image62.png"/><Relationship Id="rId5" Type="http://schemas.openxmlformats.org/officeDocument/2006/relationships/image" Target="../media/image56.png"/><Relationship Id="rId15" Type="http://schemas.openxmlformats.org/officeDocument/2006/relationships/image" Target="../media/image66.png"/><Relationship Id="rId10" Type="http://schemas.openxmlformats.org/officeDocument/2006/relationships/image" Target="../media/image61.svg"/><Relationship Id="rId19" Type="http://schemas.openxmlformats.org/officeDocument/2006/relationships/image" Target="../media/image70.png"/><Relationship Id="rId4" Type="http://schemas.openxmlformats.org/officeDocument/2006/relationships/image" Target="../media/image55.svg"/><Relationship Id="rId9" Type="http://schemas.openxmlformats.org/officeDocument/2006/relationships/image" Target="../media/image60.png"/><Relationship Id="rId14" Type="http://schemas.openxmlformats.org/officeDocument/2006/relationships/image" Target="../media/image65.svg"/><Relationship Id="rId22" Type="http://schemas.openxmlformats.org/officeDocument/2006/relationships/image" Target="../media/image73.svg"/></Relationships>
</file>

<file path=ppt/slides/_rels/slide6.xml.rels><?xml version="1.0" encoding="UTF-8" standalone="yes"?>
<Relationships xmlns="http://schemas.openxmlformats.org/package/2006/relationships"><Relationship Id="rId8" Type="http://schemas.openxmlformats.org/officeDocument/2006/relationships/image" Target="../media/image79.svg"/><Relationship Id="rId13" Type="http://schemas.openxmlformats.org/officeDocument/2006/relationships/image" Target="../media/image82.png"/><Relationship Id="rId18" Type="http://schemas.openxmlformats.org/officeDocument/2006/relationships/image" Target="../media/image71.svg"/><Relationship Id="rId3" Type="http://schemas.openxmlformats.org/officeDocument/2006/relationships/image" Target="../media/image74.png"/><Relationship Id="rId7" Type="http://schemas.openxmlformats.org/officeDocument/2006/relationships/image" Target="../media/image78.png"/><Relationship Id="rId12" Type="http://schemas.openxmlformats.org/officeDocument/2006/relationships/image" Target="../media/image81.svg"/><Relationship Id="rId17" Type="http://schemas.openxmlformats.org/officeDocument/2006/relationships/image" Target="../media/image70.png"/><Relationship Id="rId2" Type="http://schemas.openxmlformats.org/officeDocument/2006/relationships/notesSlide" Target="../notesSlides/notesSlide6.xml"/><Relationship Id="rId16" Type="http://schemas.openxmlformats.org/officeDocument/2006/relationships/image" Target="../media/image85.svg"/><Relationship Id="rId1" Type="http://schemas.openxmlformats.org/officeDocument/2006/relationships/slideLayout" Target="../slideLayouts/slideLayout7.xml"/><Relationship Id="rId6" Type="http://schemas.openxmlformats.org/officeDocument/2006/relationships/image" Target="../media/image77.svg"/><Relationship Id="rId11" Type="http://schemas.openxmlformats.org/officeDocument/2006/relationships/image" Target="../media/image80.png"/><Relationship Id="rId5" Type="http://schemas.openxmlformats.org/officeDocument/2006/relationships/image" Target="../media/image76.png"/><Relationship Id="rId15" Type="http://schemas.openxmlformats.org/officeDocument/2006/relationships/image" Target="../media/image84.png"/><Relationship Id="rId10" Type="http://schemas.openxmlformats.org/officeDocument/2006/relationships/image" Target="../media/image10.svg"/><Relationship Id="rId4" Type="http://schemas.openxmlformats.org/officeDocument/2006/relationships/image" Target="../media/image75.svg"/><Relationship Id="rId9" Type="http://schemas.openxmlformats.org/officeDocument/2006/relationships/image" Target="../media/image9.png"/><Relationship Id="rId14" Type="http://schemas.openxmlformats.org/officeDocument/2006/relationships/image" Target="../media/image83.svg"/></Relationships>
</file>

<file path=ppt/slides/_rels/slide7.xml.rels><?xml version="1.0" encoding="UTF-8" standalone="yes"?>
<Relationships xmlns="http://schemas.openxmlformats.org/package/2006/relationships"><Relationship Id="rId8" Type="http://schemas.openxmlformats.org/officeDocument/2006/relationships/image" Target="../media/image91.svg"/><Relationship Id="rId13" Type="http://schemas.openxmlformats.org/officeDocument/2006/relationships/image" Target="../media/image9.png"/><Relationship Id="rId18" Type="http://schemas.openxmlformats.org/officeDocument/2006/relationships/image" Target="../media/image69.svg"/><Relationship Id="rId3" Type="http://schemas.openxmlformats.org/officeDocument/2006/relationships/image" Target="../media/image86.png"/><Relationship Id="rId7" Type="http://schemas.openxmlformats.org/officeDocument/2006/relationships/image" Target="../media/image90.png"/><Relationship Id="rId12" Type="http://schemas.openxmlformats.org/officeDocument/2006/relationships/image" Target="../media/image55.svg"/><Relationship Id="rId17" Type="http://schemas.openxmlformats.org/officeDocument/2006/relationships/image" Target="../media/image68.png"/><Relationship Id="rId2" Type="http://schemas.openxmlformats.org/officeDocument/2006/relationships/notesSlide" Target="../notesSlides/notesSlide7.xml"/><Relationship Id="rId16" Type="http://schemas.openxmlformats.org/officeDocument/2006/relationships/image" Target="../media/image95.svg"/><Relationship Id="rId1" Type="http://schemas.openxmlformats.org/officeDocument/2006/relationships/slideLayout" Target="../slideLayouts/slideLayout7.xml"/><Relationship Id="rId6" Type="http://schemas.openxmlformats.org/officeDocument/2006/relationships/image" Target="../media/image89.svg"/><Relationship Id="rId11" Type="http://schemas.openxmlformats.org/officeDocument/2006/relationships/image" Target="../media/image54.png"/><Relationship Id="rId5" Type="http://schemas.openxmlformats.org/officeDocument/2006/relationships/image" Target="../media/image88.png"/><Relationship Id="rId15" Type="http://schemas.openxmlformats.org/officeDocument/2006/relationships/image" Target="../media/image94.png"/><Relationship Id="rId10" Type="http://schemas.openxmlformats.org/officeDocument/2006/relationships/image" Target="../media/image93.svg"/><Relationship Id="rId4" Type="http://schemas.openxmlformats.org/officeDocument/2006/relationships/image" Target="../media/image87.svg"/><Relationship Id="rId9" Type="http://schemas.openxmlformats.org/officeDocument/2006/relationships/image" Target="../media/image92.png"/><Relationship Id="rId14" Type="http://schemas.openxmlformats.org/officeDocument/2006/relationships/image" Target="../media/image10.svg"/></Relationships>
</file>

<file path=ppt/slides/_rels/slide8.xml.rels><?xml version="1.0" encoding="UTF-8" standalone="yes"?>
<Relationships xmlns="http://schemas.openxmlformats.org/package/2006/relationships"><Relationship Id="rId8" Type="http://schemas.openxmlformats.org/officeDocument/2006/relationships/image" Target="../media/image99.svg"/><Relationship Id="rId3" Type="http://schemas.openxmlformats.org/officeDocument/2006/relationships/image" Target="../media/image9.png"/><Relationship Id="rId7" Type="http://schemas.openxmlformats.org/officeDocument/2006/relationships/image" Target="../media/image98.png"/><Relationship Id="rId12" Type="http://schemas.openxmlformats.org/officeDocument/2006/relationships/image" Target="../media/image103.sv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97.svg"/><Relationship Id="rId11" Type="http://schemas.openxmlformats.org/officeDocument/2006/relationships/image" Target="../media/image102.png"/><Relationship Id="rId5" Type="http://schemas.openxmlformats.org/officeDocument/2006/relationships/image" Target="../media/image96.png"/><Relationship Id="rId10" Type="http://schemas.openxmlformats.org/officeDocument/2006/relationships/image" Target="../media/image101.svg"/><Relationship Id="rId4" Type="http://schemas.openxmlformats.org/officeDocument/2006/relationships/image" Target="../media/image10.svg"/><Relationship Id="rId9" Type="http://schemas.openxmlformats.org/officeDocument/2006/relationships/image" Target="../media/image100.png"/></Relationships>
</file>

<file path=ppt/slides/_rels/slide9.xml.rels><?xml version="1.0" encoding="UTF-8" standalone="yes"?>
<Relationships xmlns="http://schemas.openxmlformats.org/package/2006/relationships"><Relationship Id="rId8" Type="http://schemas.openxmlformats.org/officeDocument/2006/relationships/image" Target="../media/image109.svg"/><Relationship Id="rId13" Type="http://schemas.openxmlformats.org/officeDocument/2006/relationships/image" Target="../media/image114.png"/><Relationship Id="rId18" Type="http://schemas.openxmlformats.org/officeDocument/2006/relationships/image" Target="../media/image119.svg"/><Relationship Id="rId3" Type="http://schemas.openxmlformats.org/officeDocument/2006/relationships/image" Target="../media/image104.png"/><Relationship Id="rId7" Type="http://schemas.openxmlformats.org/officeDocument/2006/relationships/image" Target="../media/image108.png"/><Relationship Id="rId12" Type="http://schemas.openxmlformats.org/officeDocument/2006/relationships/image" Target="../media/image113.svg"/><Relationship Id="rId17" Type="http://schemas.openxmlformats.org/officeDocument/2006/relationships/image" Target="../media/image118.png"/><Relationship Id="rId2" Type="http://schemas.openxmlformats.org/officeDocument/2006/relationships/notesSlide" Target="../notesSlides/notesSlide9.xml"/><Relationship Id="rId16" Type="http://schemas.openxmlformats.org/officeDocument/2006/relationships/image" Target="../media/image117.svg"/><Relationship Id="rId20" Type="http://schemas.openxmlformats.org/officeDocument/2006/relationships/image" Target="../media/image63.svg"/><Relationship Id="rId1" Type="http://schemas.openxmlformats.org/officeDocument/2006/relationships/slideLayout" Target="../slideLayouts/slideLayout7.xml"/><Relationship Id="rId6" Type="http://schemas.openxmlformats.org/officeDocument/2006/relationships/image" Target="../media/image107.svg"/><Relationship Id="rId11" Type="http://schemas.openxmlformats.org/officeDocument/2006/relationships/image" Target="../media/image112.png"/><Relationship Id="rId5" Type="http://schemas.openxmlformats.org/officeDocument/2006/relationships/image" Target="../media/image106.png"/><Relationship Id="rId15" Type="http://schemas.openxmlformats.org/officeDocument/2006/relationships/image" Target="../media/image116.png"/><Relationship Id="rId10" Type="http://schemas.openxmlformats.org/officeDocument/2006/relationships/image" Target="../media/image111.svg"/><Relationship Id="rId19" Type="http://schemas.openxmlformats.org/officeDocument/2006/relationships/image" Target="../media/image62.png"/><Relationship Id="rId4" Type="http://schemas.openxmlformats.org/officeDocument/2006/relationships/image" Target="../media/image105.svg"/><Relationship Id="rId9" Type="http://schemas.openxmlformats.org/officeDocument/2006/relationships/image" Target="../media/image110.png"/><Relationship Id="rId14" Type="http://schemas.openxmlformats.org/officeDocument/2006/relationships/image" Target="../media/image115.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1E9DC"/>
        </a:solidFill>
        <a:effectLst/>
      </p:bgPr>
    </p:bg>
    <p:spTree>
      <p:nvGrpSpPr>
        <p:cNvPr id="1" name=""/>
        <p:cNvGrpSpPr/>
        <p:nvPr/>
      </p:nvGrpSpPr>
      <p:grpSpPr>
        <a:xfrm>
          <a:off x="0" y="0"/>
          <a:ext cx="0" cy="0"/>
          <a:chOff x="0" y="0"/>
          <a:chExt cx="0" cy="0"/>
        </a:xfrm>
      </p:grpSpPr>
      <p:sp>
        <p:nvSpPr>
          <p:cNvPr id="2" name="Freeform 2"/>
          <p:cNvSpPr/>
          <p:nvPr/>
        </p:nvSpPr>
        <p:spPr>
          <a:xfrm>
            <a:off x="0" y="8373600"/>
            <a:ext cx="18288000" cy="1913400"/>
          </a:xfrm>
          <a:custGeom>
            <a:avLst/>
            <a:gdLst/>
            <a:ahLst/>
            <a:cxnLst/>
            <a:rect l="l" t="t" r="r" b="b"/>
            <a:pathLst>
              <a:path w="18288000" h="1913400">
                <a:moveTo>
                  <a:pt x="0" y="0"/>
                </a:moveTo>
                <a:lnTo>
                  <a:pt x="18288000" y="0"/>
                </a:lnTo>
                <a:lnTo>
                  <a:pt x="18288000" y="1913400"/>
                </a:lnTo>
                <a:lnTo>
                  <a:pt x="0" y="19134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10670098" y="5469578"/>
            <a:ext cx="4065408" cy="2977334"/>
          </a:xfrm>
          <a:custGeom>
            <a:avLst/>
            <a:gdLst/>
            <a:ahLst/>
            <a:cxnLst/>
            <a:rect l="l" t="t" r="r" b="b"/>
            <a:pathLst>
              <a:path w="4065408" h="2977334">
                <a:moveTo>
                  <a:pt x="0" y="0"/>
                </a:moveTo>
                <a:lnTo>
                  <a:pt x="4065408" y="0"/>
                </a:lnTo>
                <a:lnTo>
                  <a:pt x="4065408" y="2977334"/>
                </a:lnTo>
                <a:lnTo>
                  <a:pt x="0" y="297733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Freeform 4"/>
          <p:cNvSpPr/>
          <p:nvPr/>
        </p:nvSpPr>
        <p:spPr>
          <a:xfrm>
            <a:off x="11826824" y="6649898"/>
            <a:ext cx="6186414" cy="2080962"/>
          </a:xfrm>
          <a:custGeom>
            <a:avLst/>
            <a:gdLst/>
            <a:ahLst/>
            <a:cxnLst/>
            <a:rect l="l" t="t" r="r" b="b"/>
            <a:pathLst>
              <a:path w="6186414" h="2080962">
                <a:moveTo>
                  <a:pt x="0" y="0"/>
                </a:moveTo>
                <a:lnTo>
                  <a:pt x="6186414" y="0"/>
                </a:lnTo>
                <a:lnTo>
                  <a:pt x="6186414" y="2080962"/>
                </a:lnTo>
                <a:lnTo>
                  <a:pt x="0" y="208096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5" name="Freeform 5"/>
          <p:cNvSpPr/>
          <p:nvPr/>
        </p:nvSpPr>
        <p:spPr>
          <a:xfrm>
            <a:off x="9471658" y="8920860"/>
            <a:ext cx="8883130" cy="1374634"/>
          </a:xfrm>
          <a:custGeom>
            <a:avLst/>
            <a:gdLst/>
            <a:ahLst/>
            <a:cxnLst/>
            <a:rect l="l" t="t" r="r" b="b"/>
            <a:pathLst>
              <a:path w="8883130" h="1374634">
                <a:moveTo>
                  <a:pt x="0" y="0"/>
                </a:moveTo>
                <a:lnTo>
                  <a:pt x="8883130" y="0"/>
                </a:lnTo>
                <a:lnTo>
                  <a:pt x="8883130" y="1374634"/>
                </a:lnTo>
                <a:lnTo>
                  <a:pt x="0" y="137463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6" name="Freeform 6"/>
          <p:cNvSpPr/>
          <p:nvPr/>
        </p:nvSpPr>
        <p:spPr>
          <a:xfrm>
            <a:off x="16167600" y="672600"/>
            <a:ext cx="1620150" cy="621000"/>
          </a:xfrm>
          <a:custGeom>
            <a:avLst/>
            <a:gdLst/>
            <a:ahLst/>
            <a:cxnLst/>
            <a:rect l="l" t="t" r="r" b="b"/>
            <a:pathLst>
              <a:path w="1620150" h="621000">
                <a:moveTo>
                  <a:pt x="0" y="0"/>
                </a:moveTo>
                <a:lnTo>
                  <a:pt x="1620150" y="0"/>
                </a:lnTo>
                <a:lnTo>
                  <a:pt x="1620150" y="621000"/>
                </a:lnTo>
                <a:lnTo>
                  <a:pt x="0" y="62100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7" name="Freeform 7"/>
          <p:cNvSpPr/>
          <p:nvPr/>
        </p:nvSpPr>
        <p:spPr>
          <a:xfrm>
            <a:off x="10547650" y="672588"/>
            <a:ext cx="405032" cy="214560"/>
          </a:xfrm>
          <a:custGeom>
            <a:avLst/>
            <a:gdLst/>
            <a:ahLst/>
            <a:cxnLst/>
            <a:rect l="l" t="t" r="r" b="b"/>
            <a:pathLst>
              <a:path w="405032" h="214560">
                <a:moveTo>
                  <a:pt x="0" y="0"/>
                </a:moveTo>
                <a:lnTo>
                  <a:pt x="405032" y="0"/>
                </a:lnTo>
                <a:lnTo>
                  <a:pt x="405032" y="214560"/>
                </a:lnTo>
                <a:lnTo>
                  <a:pt x="0" y="21456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8" name="Freeform 8"/>
          <p:cNvSpPr/>
          <p:nvPr/>
        </p:nvSpPr>
        <p:spPr>
          <a:xfrm>
            <a:off x="11709950" y="991246"/>
            <a:ext cx="1761738" cy="733862"/>
          </a:xfrm>
          <a:custGeom>
            <a:avLst/>
            <a:gdLst/>
            <a:ahLst/>
            <a:cxnLst/>
            <a:rect l="l" t="t" r="r" b="b"/>
            <a:pathLst>
              <a:path w="1761738" h="733862">
                <a:moveTo>
                  <a:pt x="0" y="0"/>
                </a:moveTo>
                <a:lnTo>
                  <a:pt x="1761738" y="0"/>
                </a:lnTo>
                <a:lnTo>
                  <a:pt x="1761738" y="733862"/>
                </a:lnTo>
                <a:lnTo>
                  <a:pt x="0" y="733862"/>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9" name="Freeform 9"/>
          <p:cNvSpPr/>
          <p:nvPr/>
        </p:nvSpPr>
        <p:spPr>
          <a:xfrm>
            <a:off x="12893150" y="2237600"/>
            <a:ext cx="1620150" cy="621000"/>
          </a:xfrm>
          <a:custGeom>
            <a:avLst/>
            <a:gdLst/>
            <a:ahLst/>
            <a:cxnLst/>
            <a:rect l="l" t="t" r="r" b="b"/>
            <a:pathLst>
              <a:path w="1620150" h="621000">
                <a:moveTo>
                  <a:pt x="0" y="0"/>
                </a:moveTo>
                <a:lnTo>
                  <a:pt x="1620150" y="0"/>
                </a:lnTo>
                <a:lnTo>
                  <a:pt x="1620150" y="621000"/>
                </a:lnTo>
                <a:lnTo>
                  <a:pt x="0" y="62100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grpSp>
        <p:nvGrpSpPr>
          <p:cNvPr id="10" name="Group 10"/>
          <p:cNvGrpSpPr/>
          <p:nvPr/>
        </p:nvGrpSpPr>
        <p:grpSpPr>
          <a:xfrm rot="-5400000">
            <a:off x="1670001" y="973907"/>
            <a:ext cx="10044526" cy="12021075"/>
            <a:chOff x="0" y="0"/>
            <a:chExt cx="13708800" cy="16406400"/>
          </a:xfrm>
        </p:grpSpPr>
        <p:sp>
          <p:nvSpPr>
            <p:cNvPr id="11" name="Freeform 11"/>
            <p:cNvSpPr/>
            <p:nvPr/>
          </p:nvSpPr>
          <p:spPr>
            <a:xfrm>
              <a:off x="0" y="0"/>
              <a:ext cx="13708762" cy="16406495"/>
            </a:xfrm>
            <a:custGeom>
              <a:avLst/>
              <a:gdLst/>
              <a:ahLst/>
              <a:cxnLst/>
              <a:rect l="l" t="t" r="r" b="b"/>
              <a:pathLst>
                <a:path w="13708762" h="16406495">
                  <a:moveTo>
                    <a:pt x="0" y="0"/>
                  </a:moveTo>
                  <a:lnTo>
                    <a:pt x="13708762" y="0"/>
                  </a:lnTo>
                  <a:lnTo>
                    <a:pt x="13708762" y="9552051"/>
                  </a:lnTo>
                  <a:cubicBezTo>
                    <a:pt x="13708762" y="13337667"/>
                    <a:pt x="10639933" y="16406495"/>
                    <a:pt x="6854318" y="16406495"/>
                  </a:cubicBezTo>
                  <a:cubicBezTo>
                    <a:pt x="3068702" y="16406495"/>
                    <a:pt x="0" y="13337539"/>
                    <a:pt x="0" y="9552051"/>
                  </a:cubicBezTo>
                  <a:lnTo>
                    <a:pt x="0" y="0"/>
                  </a:lnTo>
                </a:path>
              </a:pathLst>
            </a:custGeom>
            <a:solidFill>
              <a:srgbClr val="FFFFFF"/>
            </a:solidFill>
          </p:spPr>
          <p:txBody>
            <a:bodyPr/>
            <a:lstStyle/>
            <a:p>
              <a:endParaRPr lang="en-US"/>
            </a:p>
          </p:txBody>
        </p:sp>
      </p:grpSp>
      <p:sp>
        <p:nvSpPr>
          <p:cNvPr id="12" name="TextBox 12"/>
          <p:cNvSpPr txBox="1"/>
          <p:nvPr/>
        </p:nvSpPr>
        <p:spPr>
          <a:xfrm>
            <a:off x="1407150" y="3215492"/>
            <a:ext cx="9581277" cy="2943225"/>
          </a:xfrm>
          <a:prstGeom prst="rect">
            <a:avLst/>
          </a:prstGeom>
        </p:spPr>
        <p:txBody>
          <a:bodyPr lIns="0" tIns="0" rIns="0" bIns="0" rtlCol="0" anchor="t">
            <a:spAutoFit/>
          </a:bodyPr>
          <a:lstStyle/>
          <a:p>
            <a:pPr algn="l">
              <a:lnSpc>
                <a:spcPts val="7679"/>
              </a:lnSpc>
            </a:pPr>
            <a:r>
              <a:rPr lang="en-US" sz="6399" b="1">
                <a:solidFill>
                  <a:srgbClr val="225E66"/>
                </a:solidFill>
                <a:latin typeface="Arimo Bold"/>
                <a:ea typeface="Arimo Bold"/>
                <a:cs typeface="Arimo Bold"/>
                <a:sym typeface="Arimo Bold"/>
              </a:rPr>
              <a:t>NCDEQ Technological Readiness for  Digital Transformation</a:t>
            </a:r>
          </a:p>
        </p:txBody>
      </p:sp>
      <p:sp>
        <p:nvSpPr>
          <p:cNvPr id="13" name="AutoShape 13"/>
          <p:cNvSpPr/>
          <p:nvPr/>
        </p:nvSpPr>
        <p:spPr>
          <a:xfrm rot="16305">
            <a:off x="1407105" y="7040675"/>
            <a:ext cx="8032590" cy="0"/>
          </a:xfrm>
          <a:prstGeom prst="line">
            <a:avLst/>
          </a:prstGeom>
          <a:ln w="19050" cap="rnd">
            <a:solidFill>
              <a:srgbClr val="2A2D2B"/>
            </a:solidFill>
            <a:prstDash val="solid"/>
            <a:headEnd type="none" w="sm" len="sm"/>
            <a:tailEnd type="oval" w="lg" len="lg"/>
          </a:ln>
        </p:spPr>
        <p:txBody>
          <a:bodyPr/>
          <a:lstStyle/>
          <a:p>
            <a:endParaRPr lang="en-US"/>
          </a:p>
        </p:txBody>
      </p:sp>
      <p:sp>
        <p:nvSpPr>
          <p:cNvPr id="14" name="Freeform 14"/>
          <p:cNvSpPr/>
          <p:nvPr/>
        </p:nvSpPr>
        <p:spPr>
          <a:xfrm>
            <a:off x="14446466" y="3244067"/>
            <a:ext cx="3908322" cy="7428356"/>
          </a:xfrm>
          <a:custGeom>
            <a:avLst/>
            <a:gdLst/>
            <a:ahLst/>
            <a:cxnLst/>
            <a:rect l="l" t="t" r="r" b="b"/>
            <a:pathLst>
              <a:path w="3908322" h="7428356">
                <a:moveTo>
                  <a:pt x="0" y="0"/>
                </a:moveTo>
                <a:lnTo>
                  <a:pt x="3908322" y="0"/>
                </a:lnTo>
                <a:lnTo>
                  <a:pt x="3908322" y="7428356"/>
                </a:lnTo>
                <a:lnTo>
                  <a:pt x="0" y="7428356"/>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1E9DC"/>
        </a:solidFill>
        <a:effectLst/>
      </p:bgPr>
    </p:bg>
    <p:spTree>
      <p:nvGrpSpPr>
        <p:cNvPr id="1" name=""/>
        <p:cNvGrpSpPr/>
        <p:nvPr/>
      </p:nvGrpSpPr>
      <p:grpSpPr>
        <a:xfrm>
          <a:off x="0" y="0"/>
          <a:ext cx="0" cy="0"/>
          <a:chOff x="0" y="0"/>
          <a:chExt cx="0" cy="0"/>
        </a:xfrm>
      </p:grpSpPr>
      <p:sp>
        <p:nvSpPr>
          <p:cNvPr id="2" name="Freeform 2"/>
          <p:cNvSpPr/>
          <p:nvPr/>
        </p:nvSpPr>
        <p:spPr>
          <a:xfrm>
            <a:off x="10460942" y="3872322"/>
            <a:ext cx="7536798" cy="5017864"/>
          </a:xfrm>
          <a:custGeom>
            <a:avLst/>
            <a:gdLst/>
            <a:ahLst/>
            <a:cxnLst/>
            <a:rect l="l" t="t" r="r" b="b"/>
            <a:pathLst>
              <a:path w="7536798" h="5017864">
                <a:moveTo>
                  <a:pt x="0" y="0"/>
                </a:moveTo>
                <a:lnTo>
                  <a:pt x="7536798" y="0"/>
                </a:lnTo>
                <a:lnTo>
                  <a:pt x="7536798" y="5017864"/>
                </a:lnTo>
                <a:lnTo>
                  <a:pt x="0" y="501786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12402224" y="7288354"/>
            <a:ext cx="4686046" cy="1297656"/>
          </a:xfrm>
          <a:custGeom>
            <a:avLst/>
            <a:gdLst/>
            <a:ahLst/>
            <a:cxnLst/>
            <a:rect l="l" t="t" r="r" b="b"/>
            <a:pathLst>
              <a:path w="4686046" h="1297656">
                <a:moveTo>
                  <a:pt x="0" y="0"/>
                </a:moveTo>
                <a:lnTo>
                  <a:pt x="4686046" y="0"/>
                </a:lnTo>
                <a:lnTo>
                  <a:pt x="4686046" y="1297656"/>
                </a:lnTo>
                <a:lnTo>
                  <a:pt x="0" y="129765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Freeform 4"/>
          <p:cNvSpPr/>
          <p:nvPr/>
        </p:nvSpPr>
        <p:spPr>
          <a:xfrm>
            <a:off x="13311716" y="829750"/>
            <a:ext cx="4335570" cy="1522644"/>
          </a:xfrm>
          <a:custGeom>
            <a:avLst/>
            <a:gdLst/>
            <a:ahLst/>
            <a:cxnLst/>
            <a:rect l="l" t="t" r="r" b="b"/>
            <a:pathLst>
              <a:path w="4335570" h="1522644">
                <a:moveTo>
                  <a:pt x="0" y="0"/>
                </a:moveTo>
                <a:lnTo>
                  <a:pt x="4335570" y="0"/>
                </a:lnTo>
                <a:lnTo>
                  <a:pt x="4335570" y="1522644"/>
                </a:lnTo>
                <a:lnTo>
                  <a:pt x="0" y="152264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5" name="Freeform 5"/>
          <p:cNvSpPr/>
          <p:nvPr/>
        </p:nvSpPr>
        <p:spPr>
          <a:xfrm>
            <a:off x="12893150" y="2237600"/>
            <a:ext cx="4754150" cy="1963150"/>
          </a:xfrm>
          <a:custGeom>
            <a:avLst/>
            <a:gdLst/>
            <a:ahLst/>
            <a:cxnLst/>
            <a:rect l="l" t="t" r="r" b="b"/>
            <a:pathLst>
              <a:path w="4754150" h="1963150">
                <a:moveTo>
                  <a:pt x="0" y="0"/>
                </a:moveTo>
                <a:lnTo>
                  <a:pt x="4754150" y="0"/>
                </a:lnTo>
                <a:lnTo>
                  <a:pt x="4754150" y="1963150"/>
                </a:lnTo>
                <a:lnTo>
                  <a:pt x="0" y="196315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6" name="Freeform 6"/>
          <p:cNvSpPr/>
          <p:nvPr/>
        </p:nvSpPr>
        <p:spPr>
          <a:xfrm>
            <a:off x="0" y="8373600"/>
            <a:ext cx="18288000" cy="1913400"/>
          </a:xfrm>
          <a:custGeom>
            <a:avLst/>
            <a:gdLst/>
            <a:ahLst/>
            <a:cxnLst/>
            <a:rect l="l" t="t" r="r" b="b"/>
            <a:pathLst>
              <a:path w="18288000" h="1913400">
                <a:moveTo>
                  <a:pt x="0" y="0"/>
                </a:moveTo>
                <a:lnTo>
                  <a:pt x="18288000" y="0"/>
                </a:lnTo>
                <a:lnTo>
                  <a:pt x="18288000" y="1913400"/>
                </a:lnTo>
                <a:lnTo>
                  <a:pt x="0" y="191340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7" name="Freeform 7"/>
          <p:cNvSpPr/>
          <p:nvPr/>
        </p:nvSpPr>
        <p:spPr>
          <a:xfrm>
            <a:off x="9842398" y="8705836"/>
            <a:ext cx="8155330" cy="1588988"/>
          </a:xfrm>
          <a:custGeom>
            <a:avLst/>
            <a:gdLst/>
            <a:ahLst/>
            <a:cxnLst/>
            <a:rect l="l" t="t" r="r" b="b"/>
            <a:pathLst>
              <a:path w="8155330" h="1588988">
                <a:moveTo>
                  <a:pt x="0" y="0"/>
                </a:moveTo>
                <a:lnTo>
                  <a:pt x="8155330" y="0"/>
                </a:lnTo>
                <a:lnTo>
                  <a:pt x="8155330" y="1588988"/>
                </a:lnTo>
                <a:lnTo>
                  <a:pt x="0" y="1588988"/>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grpSp>
        <p:nvGrpSpPr>
          <p:cNvPr id="8" name="Group 8"/>
          <p:cNvGrpSpPr/>
          <p:nvPr/>
        </p:nvGrpSpPr>
        <p:grpSpPr>
          <a:xfrm>
            <a:off x="15082100" y="2237600"/>
            <a:ext cx="945600" cy="945600"/>
            <a:chOff x="0" y="0"/>
            <a:chExt cx="1260800" cy="1260800"/>
          </a:xfrm>
        </p:grpSpPr>
        <p:sp>
          <p:nvSpPr>
            <p:cNvPr id="9" name="Freeform 9"/>
            <p:cNvSpPr/>
            <p:nvPr/>
          </p:nvSpPr>
          <p:spPr>
            <a:xfrm>
              <a:off x="0" y="0"/>
              <a:ext cx="1260856" cy="1260856"/>
            </a:xfrm>
            <a:custGeom>
              <a:avLst/>
              <a:gdLst/>
              <a:ahLst/>
              <a:cxnLst/>
              <a:rect l="l" t="t" r="r" b="b"/>
              <a:pathLst>
                <a:path w="1260856" h="1260856">
                  <a:moveTo>
                    <a:pt x="0" y="630428"/>
                  </a:moveTo>
                  <a:cubicBezTo>
                    <a:pt x="0" y="282194"/>
                    <a:pt x="282194" y="0"/>
                    <a:pt x="630428" y="0"/>
                  </a:cubicBezTo>
                  <a:cubicBezTo>
                    <a:pt x="978662" y="0"/>
                    <a:pt x="1260856" y="282194"/>
                    <a:pt x="1260856" y="630428"/>
                  </a:cubicBezTo>
                  <a:cubicBezTo>
                    <a:pt x="1260856" y="978662"/>
                    <a:pt x="978535" y="1260856"/>
                    <a:pt x="630428" y="1260856"/>
                  </a:cubicBezTo>
                  <a:cubicBezTo>
                    <a:pt x="282321" y="1260856"/>
                    <a:pt x="0" y="978535"/>
                    <a:pt x="0" y="630428"/>
                  </a:cubicBezTo>
                  <a:close/>
                </a:path>
              </a:pathLst>
            </a:custGeom>
            <a:solidFill>
              <a:srgbClr val="FA7955"/>
            </a:solidFill>
          </p:spPr>
          <p:txBody>
            <a:bodyPr/>
            <a:lstStyle/>
            <a:p>
              <a:endParaRPr lang="en-US"/>
            </a:p>
          </p:txBody>
        </p:sp>
      </p:grpSp>
      <p:grpSp>
        <p:nvGrpSpPr>
          <p:cNvPr id="10" name="Group 10"/>
          <p:cNvGrpSpPr/>
          <p:nvPr/>
        </p:nvGrpSpPr>
        <p:grpSpPr>
          <a:xfrm rot="-5400000">
            <a:off x="1011600" y="-997700"/>
            <a:ext cx="10281600" cy="12304800"/>
            <a:chOff x="0" y="0"/>
            <a:chExt cx="13708800" cy="16406400"/>
          </a:xfrm>
        </p:grpSpPr>
        <p:sp>
          <p:nvSpPr>
            <p:cNvPr id="11" name="Freeform 11"/>
            <p:cNvSpPr/>
            <p:nvPr/>
          </p:nvSpPr>
          <p:spPr>
            <a:xfrm>
              <a:off x="0" y="0"/>
              <a:ext cx="13708762" cy="16406495"/>
            </a:xfrm>
            <a:custGeom>
              <a:avLst/>
              <a:gdLst/>
              <a:ahLst/>
              <a:cxnLst/>
              <a:rect l="l" t="t" r="r" b="b"/>
              <a:pathLst>
                <a:path w="13708762" h="16406495">
                  <a:moveTo>
                    <a:pt x="0" y="0"/>
                  </a:moveTo>
                  <a:lnTo>
                    <a:pt x="13708762" y="0"/>
                  </a:lnTo>
                  <a:lnTo>
                    <a:pt x="13708762" y="9552051"/>
                  </a:lnTo>
                  <a:cubicBezTo>
                    <a:pt x="13708762" y="13337667"/>
                    <a:pt x="10639933" y="16406495"/>
                    <a:pt x="6854318" y="16406495"/>
                  </a:cubicBezTo>
                  <a:cubicBezTo>
                    <a:pt x="3068702" y="16406495"/>
                    <a:pt x="0" y="13337539"/>
                    <a:pt x="0" y="9552051"/>
                  </a:cubicBezTo>
                  <a:lnTo>
                    <a:pt x="0" y="0"/>
                  </a:lnTo>
                </a:path>
              </a:pathLst>
            </a:custGeom>
            <a:solidFill>
              <a:srgbClr val="FFFFFF"/>
            </a:solidFill>
          </p:spPr>
          <p:txBody>
            <a:bodyPr/>
            <a:lstStyle/>
            <a:p>
              <a:endParaRPr lang="en-US"/>
            </a:p>
          </p:txBody>
        </p:sp>
      </p:grpSp>
      <p:sp>
        <p:nvSpPr>
          <p:cNvPr id="12" name="AutoShape 12"/>
          <p:cNvSpPr/>
          <p:nvPr/>
        </p:nvSpPr>
        <p:spPr>
          <a:xfrm rot="14280">
            <a:off x="1477810" y="5304075"/>
            <a:ext cx="9171979" cy="0"/>
          </a:xfrm>
          <a:prstGeom prst="line">
            <a:avLst/>
          </a:prstGeom>
          <a:ln w="19050" cap="rnd">
            <a:solidFill>
              <a:srgbClr val="2A2D2B"/>
            </a:solidFill>
            <a:prstDash val="solid"/>
            <a:headEnd type="none" w="sm" len="sm"/>
            <a:tailEnd type="oval" w="lg" len="lg"/>
          </a:ln>
        </p:spPr>
        <p:txBody>
          <a:bodyPr/>
          <a:lstStyle/>
          <a:p>
            <a:endParaRPr lang="en-US"/>
          </a:p>
        </p:txBody>
      </p:sp>
      <p:sp>
        <p:nvSpPr>
          <p:cNvPr id="13" name="Freeform 13"/>
          <p:cNvSpPr/>
          <p:nvPr/>
        </p:nvSpPr>
        <p:spPr>
          <a:xfrm>
            <a:off x="827978" y="5519578"/>
            <a:ext cx="649872" cy="616566"/>
          </a:xfrm>
          <a:custGeom>
            <a:avLst/>
            <a:gdLst/>
            <a:ahLst/>
            <a:cxnLst/>
            <a:rect l="l" t="t" r="r" b="b"/>
            <a:pathLst>
              <a:path w="649872" h="616566">
                <a:moveTo>
                  <a:pt x="0" y="0"/>
                </a:moveTo>
                <a:lnTo>
                  <a:pt x="649872" y="0"/>
                </a:lnTo>
                <a:lnTo>
                  <a:pt x="649872" y="616566"/>
                </a:lnTo>
                <a:lnTo>
                  <a:pt x="0" y="616566"/>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14" name="TextBox 14"/>
          <p:cNvSpPr txBox="1"/>
          <p:nvPr/>
        </p:nvSpPr>
        <p:spPr>
          <a:xfrm>
            <a:off x="1477850" y="3427650"/>
            <a:ext cx="8700102" cy="1209675"/>
          </a:xfrm>
          <a:prstGeom prst="rect">
            <a:avLst/>
          </a:prstGeom>
        </p:spPr>
        <p:txBody>
          <a:bodyPr lIns="0" tIns="0" rIns="0" bIns="0" rtlCol="0" anchor="t">
            <a:spAutoFit/>
          </a:bodyPr>
          <a:lstStyle/>
          <a:p>
            <a:pPr algn="l">
              <a:lnSpc>
                <a:spcPts val="9241"/>
              </a:lnSpc>
            </a:pPr>
            <a:r>
              <a:rPr lang="en-US" sz="7701" b="1">
                <a:solidFill>
                  <a:srgbClr val="225E66"/>
                </a:solidFill>
                <a:latin typeface="Arimo Bold"/>
                <a:ea typeface="Arimo Bold"/>
                <a:cs typeface="Arimo Bold"/>
                <a:sym typeface="Arimo Bold"/>
              </a:rPr>
              <a:t>Defining Summits</a:t>
            </a:r>
          </a:p>
        </p:txBody>
      </p:sp>
      <p:sp>
        <p:nvSpPr>
          <p:cNvPr id="15" name="TextBox 15"/>
          <p:cNvSpPr txBox="1"/>
          <p:nvPr/>
        </p:nvSpPr>
        <p:spPr>
          <a:xfrm>
            <a:off x="1936092" y="6317119"/>
            <a:ext cx="3133874" cy="613410"/>
          </a:xfrm>
          <a:prstGeom prst="rect">
            <a:avLst/>
          </a:prstGeom>
        </p:spPr>
        <p:txBody>
          <a:bodyPr lIns="0" tIns="0" rIns="0" bIns="0" rtlCol="0" anchor="t">
            <a:spAutoFit/>
          </a:bodyPr>
          <a:lstStyle/>
          <a:p>
            <a:pPr algn="ctr">
              <a:lnSpc>
                <a:spcPts val="5040"/>
              </a:lnSpc>
            </a:pPr>
            <a:r>
              <a:rPr lang="en-US" sz="3600" b="1">
                <a:solidFill>
                  <a:srgbClr val="000000"/>
                </a:solidFill>
                <a:latin typeface="Canva Sans Bold"/>
                <a:ea typeface="Canva Sans Bold"/>
                <a:cs typeface="Canva Sans Bold"/>
                <a:sym typeface="Canva Sans Bold"/>
              </a:rPr>
              <a:t>MEASURABLE</a:t>
            </a:r>
          </a:p>
        </p:txBody>
      </p:sp>
      <p:sp>
        <p:nvSpPr>
          <p:cNvPr id="16" name="TextBox 16"/>
          <p:cNvSpPr txBox="1"/>
          <p:nvPr/>
        </p:nvSpPr>
        <p:spPr>
          <a:xfrm>
            <a:off x="1936092" y="5522734"/>
            <a:ext cx="2062609" cy="613410"/>
          </a:xfrm>
          <a:prstGeom prst="rect">
            <a:avLst/>
          </a:prstGeom>
        </p:spPr>
        <p:txBody>
          <a:bodyPr lIns="0" tIns="0" rIns="0" bIns="0" rtlCol="0" anchor="t">
            <a:spAutoFit/>
          </a:bodyPr>
          <a:lstStyle/>
          <a:p>
            <a:pPr algn="ctr">
              <a:lnSpc>
                <a:spcPts val="5040"/>
              </a:lnSpc>
            </a:pPr>
            <a:r>
              <a:rPr lang="en-US" sz="3600" b="1">
                <a:solidFill>
                  <a:srgbClr val="000000"/>
                </a:solidFill>
                <a:latin typeface="Canva Sans Bold"/>
                <a:ea typeface="Canva Sans Bold"/>
                <a:cs typeface="Canva Sans Bold"/>
                <a:sym typeface="Canva Sans Bold"/>
              </a:rPr>
              <a:t>SPECIFIC</a:t>
            </a:r>
          </a:p>
        </p:txBody>
      </p:sp>
      <p:sp>
        <p:nvSpPr>
          <p:cNvPr id="17" name="TextBox 17"/>
          <p:cNvSpPr txBox="1"/>
          <p:nvPr/>
        </p:nvSpPr>
        <p:spPr>
          <a:xfrm>
            <a:off x="1936092" y="7111504"/>
            <a:ext cx="2867174" cy="613410"/>
          </a:xfrm>
          <a:prstGeom prst="rect">
            <a:avLst/>
          </a:prstGeom>
        </p:spPr>
        <p:txBody>
          <a:bodyPr lIns="0" tIns="0" rIns="0" bIns="0" rtlCol="0" anchor="t">
            <a:spAutoFit/>
          </a:bodyPr>
          <a:lstStyle/>
          <a:p>
            <a:pPr algn="ctr">
              <a:lnSpc>
                <a:spcPts val="5040"/>
              </a:lnSpc>
            </a:pPr>
            <a:r>
              <a:rPr lang="en-US" sz="3600" b="1">
                <a:solidFill>
                  <a:srgbClr val="000000"/>
                </a:solidFill>
                <a:latin typeface="Canva Sans Bold"/>
                <a:ea typeface="Canva Sans Bold"/>
                <a:cs typeface="Canva Sans Bold"/>
                <a:sym typeface="Canva Sans Bold"/>
              </a:rPr>
              <a:t>ATTAINABLE</a:t>
            </a:r>
          </a:p>
        </p:txBody>
      </p:sp>
      <p:sp>
        <p:nvSpPr>
          <p:cNvPr id="18" name="TextBox 18"/>
          <p:cNvSpPr txBox="1"/>
          <p:nvPr/>
        </p:nvSpPr>
        <p:spPr>
          <a:xfrm>
            <a:off x="1936092" y="8700274"/>
            <a:ext cx="2845445" cy="613410"/>
          </a:xfrm>
          <a:prstGeom prst="rect">
            <a:avLst/>
          </a:prstGeom>
        </p:spPr>
        <p:txBody>
          <a:bodyPr lIns="0" tIns="0" rIns="0" bIns="0" rtlCol="0" anchor="t">
            <a:spAutoFit/>
          </a:bodyPr>
          <a:lstStyle/>
          <a:p>
            <a:pPr algn="ctr">
              <a:lnSpc>
                <a:spcPts val="5040"/>
              </a:lnSpc>
            </a:pPr>
            <a:r>
              <a:rPr lang="en-US" sz="3600" b="1">
                <a:solidFill>
                  <a:srgbClr val="000000"/>
                </a:solidFill>
                <a:latin typeface="Canva Sans Bold"/>
                <a:ea typeface="Canva Sans Bold"/>
                <a:cs typeface="Canva Sans Bold"/>
                <a:sym typeface="Canva Sans Bold"/>
              </a:rPr>
              <a:t>TIME-BASED</a:t>
            </a:r>
          </a:p>
        </p:txBody>
      </p:sp>
      <p:sp>
        <p:nvSpPr>
          <p:cNvPr id="19" name="TextBox 19"/>
          <p:cNvSpPr txBox="1"/>
          <p:nvPr/>
        </p:nvSpPr>
        <p:spPr>
          <a:xfrm>
            <a:off x="1936092" y="7905889"/>
            <a:ext cx="2387203" cy="613410"/>
          </a:xfrm>
          <a:prstGeom prst="rect">
            <a:avLst/>
          </a:prstGeom>
        </p:spPr>
        <p:txBody>
          <a:bodyPr lIns="0" tIns="0" rIns="0" bIns="0" rtlCol="0" anchor="t">
            <a:spAutoFit/>
          </a:bodyPr>
          <a:lstStyle/>
          <a:p>
            <a:pPr algn="ctr">
              <a:lnSpc>
                <a:spcPts val="5040"/>
              </a:lnSpc>
            </a:pPr>
            <a:r>
              <a:rPr lang="en-US" sz="3600" b="1">
                <a:solidFill>
                  <a:srgbClr val="000000"/>
                </a:solidFill>
                <a:latin typeface="Canva Sans Bold"/>
                <a:ea typeface="Canva Sans Bold"/>
                <a:cs typeface="Canva Sans Bold"/>
                <a:sym typeface="Canva Sans Bold"/>
              </a:rPr>
              <a:t>RELEVANT</a:t>
            </a:r>
          </a:p>
        </p:txBody>
      </p:sp>
      <p:sp>
        <p:nvSpPr>
          <p:cNvPr id="20" name="Freeform 20"/>
          <p:cNvSpPr/>
          <p:nvPr/>
        </p:nvSpPr>
        <p:spPr>
          <a:xfrm>
            <a:off x="827978" y="6348878"/>
            <a:ext cx="649872" cy="616566"/>
          </a:xfrm>
          <a:custGeom>
            <a:avLst/>
            <a:gdLst/>
            <a:ahLst/>
            <a:cxnLst/>
            <a:rect l="l" t="t" r="r" b="b"/>
            <a:pathLst>
              <a:path w="649872" h="616566">
                <a:moveTo>
                  <a:pt x="0" y="0"/>
                </a:moveTo>
                <a:lnTo>
                  <a:pt x="649872" y="0"/>
                </a:lnTo>
                <a:lnTo>
                  <a:pt x="649872" y="616567"/>
                </a:lnTo>
                <a:lnTo>
                  <a:pt x="0" y="616567"/>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21" name="Freeform 21"/>
          <p:cNvSpPr/>
          <p:nvPr/>
        </p:nvSpPr>
        <p:spPr>
          <a:xfrm>
            <a:off x="827978" y="7174995"/>
            <a:ext cx="649872" cy="616566"/>
          </a:xfrm>
          <a:custGeom>
            <a:avLst/>
            <a:gdLst/>
            <a:ahLst/>
            <a:cxnLst/>
            <a:rect l="l" t="t" r="r" b="b"/>
            <a:pathLst>
              <a:path w="649872" h="616566">
                <a:moveTo>
                  <a:pt x="0" y="0"/>
                </a:moveTo>
                <a:lnTo>
                  <a:pt x="649872" y="0"/>
                </a:lnTo>
                <a:lnTo>
                  <a:pt x="649872" y="616566"/>
                </a:lnTo>
                <a:lnTo>
                  <a:pt x="0" y="616566"/>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22" name="Freeform 22"/>
          <p:cNvSpPr/>
          <p:nvPr/>
        </p:nvSpPr>
        <p:spPr>
          <a:xfrm>
            <a:off x="827978" y="8001111"/>
            <a:ext cx="649872" cy="616566"/>
          </a:xfrm>
          <a:custGeom>
            <a:avLst/>
            <a:gdLst/>
            <a:ahLst/>
            <a:cxnLst/>
            <a:rect l="l" t="t" r="r" b="b"/>
            <a:pathLst>
              <a:path w="649872" h="616566">
                <a:moveTo>
                  <a:pt x="0" y="0"/>
                </a:moveTo>
                <a:lnTo>
                  <a:pt x="649872" y="0"/>
                </a:lnTo>
                <a:lnTo>
                  <a:pt x="649872" y="616566"/>
                </a:lnTo>
                <a:lnTo>
                  <a:pt x="0" y="616566"/>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23" name="Freeform 23"/>
          <p:cNvSpPr/>
          <p:nvPr/>
        </p:nvSpPr>
        <p:spPr>
          <a:xfrm>
            <a:off x="827978" y="8827227"/>
            <a:ext cx="649872" cy="616566"/>
          </a:xfrm>
          <a:custGeom>
            <a:avLst/>
            <a:gdLst/>
            <a:ahLst/>
            <a:cxnLst/>
            <a:rect l="l" t="t" r="r" b="b"/>
            <a:pathLst>
              <a:path w="649872" h="616566">
                <a:moveTo>
                  <a:pt x="0" y="0"/>
                </a:moveTo>
                <a:lnTo>
                  <a:pt x="649872" y="0"/>
                </a:lnTo>
                <a:lnTo>
                  <a:pt x="649872" y="616566"/>
                </a:lnTo>
                <a:lnTo>
                  <a:pt x="0" y="616566"/>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1E9DC"/>
        </a:solidFill>
        <a:effectLst/>
      </p:bgPr>
    </p:bg>
    <p:spTree>
      <p:nvGrpSpPr>
        <p:cNvPr id="1" name=""/>
        <p:cNvGrpSpPr/>
        <p:nvPr/>
      </p:nvGrpSpPr>
      <p:grpSpPr>
        <a:xfrm>
          <a:off x="0" y="0"/>
          <a:ext cx="0" cy="0"/>
          <a:chOff x="0" y="0"/>
          <a:chExt cx="0" cy="0"/>
        </a:xfrm>
      </p:grpSpPr>
      <p:sp>
        <p:nvSpPr>
          <p:cNvPr id="2" name="Freeform 2"/>
          <p:cNvSpPr/>
          <p:nvPr/>
        </p:nvSpPr>
        <p:spPr>
          <a:xfrm>
            <a:off x="11215956" y="7287086"/>
            <a:ext cx="5780114" cy="1443774"/>
          </a:xfrm>
          <a:custGeom>
            <a:avLst/>
            <a:gdLst/>
            <a:ahLst/>
            <a:cxnLst/>
            <a:rect l="l" t="t" r="r" b="b"/>
            <a:pathLst>
              <a:path w="5780114" h="1443774">
                <a:moveTo>
                  <a:pt x="0" y="0"/>
                </a:moveTo>
                <a:lnTo>
                  <a:pt x="5780114" y="0"/>
                </a:lnTo>
                <a:lnTo>
                  <a:pt x="5780114" y="1443774"/>
                </a:lnTo>
                <a:lnTo>
                  <a:pt x="0" y="144377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0" y="3277524"/>
            <a:ext cx="22045989" cy="6147178"/>
          </a:xfrm>
          <a:custGeom>
            <a:avLst/>
            <a:gdLst/>
            <a:ahLst/>
            <a:cxnLst/>
            <a:rect l="l" t="t" r="r" b="b"/>
            <a:pathLst>
              <a:path w="22045989" h="6147178">
                <a:moveTo>
                  <a:pt x="0" y="0"/>
                </a:moveTo>
                <a:lnTo>
                  <a:pt x="22045989" y="0"/>
                </a:lnTo>
                <a:lnTo>
                  <a:pt x="22045989" y="6147178"/>
                </a:lnTo>
                <a:lnTo>
                  <a:pt x="0" y="6147178"/>
                </a:lnTo>
                <a:lnTo>
                  <a:pt x="0" y="0"/>
                </a:lnTo>
                <a:close/>
              </a:path>
            </a:pathLst>
          </a:custGeom>
          <a:blipFill>
            <a:blip r:embed="rId5">
              <a:alphaModFix amt="56000"/>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Freeform 4"/>
          <p:cNvSpPr/>
          <p:nvPr/>
        </p:nvSpPr>
        <p:spPr>
          <a:xfrm>
            <a:off x="0" y="8373600"/>
            <a:ext cx="18288000" cy="1913400"/>
          </a:xfrm>
          <a:custGeom>
            <a:avLst/>
            <a:gdLst/>
            <a:ahLst/>
            <a:cxnLst/>
            <a:rect l="l" t="t" r="r" b="b"/>
            <a:pathLst>
              <a:path w="18288000" h="1913400">
                <a:moveTo>
                  <a:pt x="0" y="0"/>
                </a:moveTo>
                <a:lnTo>
                  <a:pt x="18288000" y="0"/>
                </a:lnTo>
                <a:lnTo>
                  <a:pt x="18288000" y="1913400"/>
                </a:lnTo>
                <a:lnTo>
                  <a:pt x="0" y="19134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5" name="Freeform 5"/>
          <p:cNvSpPr/>
          <p:nvPr/>
        </p:nvSpPr>
        <p:spPr>
          <a:xfrm>
            <a:off x="210522" y="8768056"/>
            <a:ext cx="17917918" cy="1533672"/>
          </a:xfrm>
          <a:custGeom>
            <a:avLst/>
            <a:gdLst/>
            <a:ahLst/>
            <a:cxnLst/>
            <a:rect l="l" t="t" r="r" b="b"/>
            <a:pathLst>
              <a:path w="17917918" h="1533672">
                <a:moveTo>
                  <a:pt x="0" y="0"/>
                </a:moveTo>
                <a:lnTo>
                  <a:pt x="17917918" y="0"/>
                </a:lnTo>
                <a:lnTo>
                  <a:pt x="17917918" y="1533672"/>
                </a:lnTo>
                <a:lnTo>
                  <a:pt x="0" y="153367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6" name="Freeform 6"/>
          <p:cNvSpPr/>
          <p:nvPr/>
        </p:nvSpPr>
        <p:spPr>
          <a:xfrm>
            <a:off x="223284" y="192381"/>
            <a:ext cx="17036016" cy="1514196"/>
          </a:xfrm>
          <a:custGeom>
            <a:avLst/>
            <a:gdLst/>
            <a:ahLst/>
            <a:cxnLst/>
            <a:rect l="l" t="t" r="r" b="b"/>
            <a:pathLst>
              <a:path w="17036016" h="1514196">
                <a:moveTo>
                  <a:pt x="0" y="0"/>
                </a:moveTo>
                <a:lnTo>
                  <a:pt x="17036016" y="0"/>
                </a:lnTo>
                <a:lnTo>
                  <a:pt x="17036016" y="1514196"/>
                </a:lnTo>
                <a:lnTo>
                  <a:pt x="0" y="1514196"/>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7" name="TextBox 7"/>
          <p:cNvSpPr txBox="1"/>
          <p:nvPr/>
        </p:nvSpPr>
        <p:spPr>
          <a:xfrm>
            <a:off x="1275467" y="1215126"/>
            <a:ext cx="4851923" cy="1466850"/>
          </a:xfrm>
          <a:prstGeom prst="rect">
            <a:avLst/>
          </a:prstGeom>
        </p:spPr>
        <p:txBody>
          <a:bodyPr lIns="0" tIns="0" rIns="0" bIns="0" rtlCol="0" anchor="t">
            <a:spAutoFit/>
          </a:bodyPr>
          <a:lstStyle/>
          <a:p>
            <a:pPr algn="ctr">
              <a:lnSpc>
                <a:spcPts val="5759"/>
              </a:lnSpc>
            </a:pPr>
            <a:r>
              <a:rPr lang="en-US" sz="4800" b="1">
                <a:solidFill>
                  <a:srgbClr val="225E66"/>
                </a:solidFill>
                <a:latin typeface="Arimo Bold"/>
                <a:ea typeface="Arimo Bold"/>
                <a:cs typeface="Arimo Bold"/>
                <a:sym typeface="Arimo Bold"/>
              </a:rPr>
              <a:t>Data Strategic Plan</a:t>
            </a:r>
          </a:p>
        </p:txBody>
      </p:sp>
      <p:sp>
        <p:nvSpPr>
          <p:cNvPr id="8" name="TextBox 8"/>
          <p:cNvSpPr txBox="1"/>
          <p:nvPr/>
        </p:nvSpPr>
        <p:spPr>
          <a:xfrm>
            <a:off x="6039575" y="2249502"/>
            <a:ext cx="6271350" cy="2190750"/>
          </a:xfrm>
          <a:prstGeom prst="rect">
            <a:avLst/>
          </a:prstGeom>
        </p:spPr>
        <p:txBody>
          <a:bodyPr lIns="0" tIns="0" rIns="0" bIns="0" rtlCol="0" anchor="t">
            <a:spAutoFit/>
          </a:bodyPr>
          <a:lstStyle/>
          <a:p>
            <a:pPr algn="ctr">
              <a:lnSpc>
                <a:spcPts val="5759"/>
              </a:lnSpc>
            </a:pPr>
            <a:r>
              <a:rPr lang="en-US" sz="4800" b="1">
                <a:solidFill>
                  <a:srgbClr val="225E66"/>
                </a:solidFill>
                <a:latin typeface="Arimo Bold"/>
                <a:ea typeface="Arimo Bold"/>
                <a:cs typeface="Arimo Bold"/>
                <a:sym typeface="Arimo Bold"/>
              </a:rPr>
              <a:t>Records Management Strategy</a:t>
            </a:r>
          </a:p>
        </p:txBody>
      </p:sp>
      <p:grpSp>
        <p:nvGrpSpPr>
          <p:cNvPr id="9" name="Group 9"/>
          <p:cNvGrpSpPr/>
          <p:nvPr/>
        </p:nvGrpSpPr>
        <p:grpSpPr>
          <a:xfrm>
            <a:off x="15446600" y="1165798"/>
            <a:ext cx="2681840" cy="2681840"/>
            <a:chOff x="0" y="0"/>
            <a:chExt cx="1260800" cy="1260800"/>
          </a:xfrm>
        </p:grpSpPr>
        <p:sp>
          <p:nvSpPr>
            <p:cNvPr id="10" name="Freeform 10"/>
            <p:cNvSpPr/>
            <p:nvPr/>
          </p:nvSpPr>
          <p:spPr>
            <a:xfrm>
              <a:off x="0" y="0"/>
              <a:ext cx="1260856" cy="1260856"/>
            </a:xfrm>
            <a:custGeom>
              <a:avLst/>
              <a:gdLst/>
              <a:ahLst/>
              <a:cxnLst/>
              <a:rect l="l" t="t" r="r" b="b"/>
              <a:pathLst>
                <a:path w="1260856" h="1260856">
                  <a:moveTo>
                    <a:pt x="0" y="630428"/>
                  </a:moveTo>
                  <a:cubicBezTo>
                    <a:pt x="0" y="282194"/>
                    <a:pt x="282194" y="0"/>
                    <a:pt x="630428" y="0"/>
                  </a:cubicBezTo>
                  <a:cubicBezTo>
                    <a:pt x="978662" y="0"/>
                    <a:pt x="1260856" y="282194"/>
                    <a:pt x="1260856" y="630428"/>
                  </a:cubicBezTo>
                  <a:cubicBezTo>
                    <a:pt x="1260856" y="978662"/>
                    <a:pt x="978535" y="1260856"/>
                    <a:pt x="630428" y="1260856"/>
                  </a:cubicBezTo>
                  <a:cubicBezTo>
                    <a:pt x="282321" y="1260856"/>
                    <a:pt x="0" y="978535"/>
                    <a:pt x="0" y="630428"/>
                  </a:cubicBezTo>
                  <a:close/>
                </a:path>
              </a:pathLst>
            </a:custGeom>
            <a:solidFill>
              <a:srgbClr val="FA7955">
                <a:alpha val="55686"/>
              </a:srgbClr>
            </a:solidFill>
          </p:spPr>
          <p:txBody>
            <a:bodyPr/>
            <a:lstStyle/>
            <a:p>
              <a:endParaRPr lang="en-US"/>
            </a:p>
          </p:txBody>
        </p:sp>
      </p:grpSp>
      <p:sp>
        <p:nvSpPr>
          <p:cNvPr id="11" name="TextBox 11"/>
          <p:cNvSpPr txBox="1"/>
          <p:nvPr/>
        </p:nvSpPr>
        <p:spPr>
          <a:xfrm>
            <a:off x="12127773" y="3866688"/>
            <a:ext cx="6271350" cy="742950"/>
          </a:xfrm>
          <a:prstGeom prst="rect">
            <a:avLst/>
          </a:prstGeom>
        </p:spPr>
        <p:txBody>
          <a:bodyPr lIns="0" tIns="0" rIns="0" bIns="0" rtlCol="0" anchor="t">
            <a:spAutoFit/>
          </a:bodyPr>
          <a:lstStyle/>
          <a:p>
            <a:pPr algn="ctr">
              <a:lnSpc>
                <a:spcPts val="5759"/>
              </a:lnSpc>
            </a:pPr>
            <a:r>
              <a:rPr lang="en-US" sz="4800" b="1">
                <a:solidFill>
                  <a:srgbClr val="225E66"/>
                </a:solidFill>
                <a:latin typeface="Arimo Bold"/>
                <a:ea typeface="Arimo Bold"/>
                <a:cs typeface="Arimo Bold"/>
                <a:sym typeface="Arimo Bold"/>
              </a:rPr>
              <a:t>Innovation Roadmap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1E9DC"/>
        </a:solidFill>
        <a:effectLst/>
      </p:bgPr>
    </p:bg>
    <p:spTree>
      <p:nvGrpSpPr>
        <p:cNvPr id="1" name=""/>
        <p:cNvGrpSpPr/>
        <p:nvPr/>
      </p:nvGrpSpPr>
      <p:grpSpPr>
        <a:xfrm>
          <a:off x="0" y="0"/>
          <a:ext cx="0" cy="0"/>
          <a:chOff x="0" y="0"/>
          <a:chExt cx="0" cy="0"/>
        </a:xfrm>
      </p:grpSpPr>
      <p:sp>
        <p:nvSpPr>
          <p:cNvPr id="2" name="Freeform 2"/>
          <p:cNvSpPr/>
          <p:nvPr/>
        </p:nvSpPr>
        <p:spPr>
          <a:xfrm>
            <a:off x="312" y="4693496"/>
            <a:ext cx="7268892" cy="3753732"/>
          </a:xfrm>
          <a:custGeom>
            <a:avLst/>
            <a:gdLst/>
            <a:ahLst/>
            <a:cxnLst/>
            <a:rect l="l" t="t" r="r" b="b"/>
            <a:pathLst>
              <a:path w="7268892" h="3753732">
                <a:moveTo>
                  <a:pt x="0" y="0"/>
                </a:moveTo>
                <a:lnTo>
                  <a:pt x="7268892" y="0"/>
                </a:lnTo>
                <a:lnTo>
                  <a:pt x="7268892" y="3753732"/>
                </a:lnTo>
                <a:lnTo>
                  <a:pt x="0" y="375373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1347132" y="7331036"/>
            <a:ext cx="4944438" cy="1399824"/>
          </a:xfrm>
          <a:custGeom>
            <a:avLst/>
            <a:gdLst/>
            <a:ahLst/>
            <a:cxnLst/>
            <a:rect l="l" t="t" r="r" b="b"/>
            <a:pathLst>
              <a:path w="4944438" h="1399824">
                <a:moveTo>
                  <a:pt x="0" y="0"/>
                </a:moveTo>
                <a:lnTo>
                  <a:pt x="4944438" y="0"/>
                </a:lnTo>
                <a:lnTo>
                  <a:pt x="4944438" y="1399824"/>
                </a:lnTo>
                <a:lnTo>
                  <a:pt x="0" y="139982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Freeform 4"/>
          <p:cNvSpPr/>
          <p:nvPr/>
        </p:nvSpPr>
        <p:spPr>
          <a:xfrm>
            <a:off x="0" y="8365250"/>
            <a:ext cx="18288000" cy="1930150"/>
          </a:xfrm>
          <a:custGeom>
            <a:avLst/>
            <a:gdLst/>
            <a:ahLst/>
            <a:cxnLst/>
            <a:rect l="l" t="t" r="r" b="b"/>
            <a:pathLst>
              <a:path w="18288000" h="1930150">
                <a:moveTo>
                  <a:pt x="0" y="0"/>
                </a:moveTo>
                <a:lnTo>
                  <a:pt x="18288000" y="0"/>
                </a:lnTo>
                <a:lnTo>
                  <a:pt x="18288000" y="1930150"/>
                </a:lnTo>
                <a:lnTo>
                  <a:pt x="0" y="193015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5" name="Freeform 5"/>
          <p:cNvSpPr/>
          <p:nvPr/>
        </p:nvSpPr>
        <p:spPr>
          <a:xfrm>
            <a:off x="4533550" y="445150"/>
            <a:ext cx="1620150" cy="621000"/>
          </a:xfrm>
          <a:custGeom>
            <a:avLst/>
            <a:gdLst/>
            <a:ahLst/>
            <a:cxnLst/>
            <a:rect l="l" t="t" r="r" b="b"/>
            <a:pathLst>
              <a:path w="1620150" h="621000">
                <a:moveTo>
                  <a:pt x="0" y="0"/>
                </a:moveTo>
                <a:lnTo>
                  <a:pt x="1620150" y="0"/>
                </a:lnTo>
                <a:lnTo>
                  <a:pt x="1620150" y="621000"/>
                </a:lnTo>
                <a:lnTo>
                  <a:pt x="0" y="6210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6" name="Freeform 6"/>
          <p:cNvSpPr/>
          <p:nvPr/>
        </p:nvSpPr>
        <p:spPr>
          <a:xfrm>
            <a:off x="712800" y="648296"/>
            <a:ext cx="2314534" cy="1817588"/>
          </a:xfrm>
          <a:custGeom>
            <a:avLst/>
            <a:gdLst/>
            <a:ahLst/>
            <a:cxnLst/>
            <a:rect l="l" t="t" r="r" b="b"/>
            <a:pathLst>
              <a:path w="2314534" h="1817588">
                <a:moveTo>
                  <a:pt x="0" y="0"/>
                </a:moveTo>
                <a:lnTo>
                  <a:pt x="2314534" y="0"/>
                </a:lnTo>
                <a:lnTo>
                  <a:pt x="2314534" y="1817588"/>
                </a:lnTo>
                <a:lnTo>
                  <a:pt x="0" y="181758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grpSp>
        <p:nvGrpSpPr>
          <p:cNvPr id="7" name="Group 7"/>
          <p:cNvGrpSpPr/>
          <p:nvPr/>
        </p:nvGrpSpPr>
        <p:grpSpPr>
          <a:xfrm rot="5400000">
            <a:off x="6994800" y="-1011600"/>
            <a:ext cx="10281600" cy="12304800"/>
            <a:chOff x="0" y="0"/>
            <a:chExt cx="13708800" cy="16406400"/>
          </a:xfrm>
        </p:grpSpPr>
        <p:sp>
          <p:nvSpPr>
            <p:cNvPr id="8" name="Freeform 8"/>
            <p:cNvSpPr/>
            <p:nvPr/>
          </p:nvSpPr>
          <p:spPr>
            <a:xfrm>
              <a:off x="0" y="0"/>
              <a:ext cx="13708887" cy="16406495"/>
            </a:xfrm>
            <a:custGeom>
              <a:avLst/>
              <a:gdLst/>
              <a:ahLst/>
              <a:cxnLst/>
              <a:rect l="l" t="t" r="r" b="b"/>
              <a:pathLst>
                <a:path w="13708887" h="16406495">
                  <a:moveTo>
                    <a:pt x="13708762" y="0"/>
                  </a:moveTo>
                  <a:lnTo>
                    <a:pt x="0" y="0"/>
                  </a:lnTo>
                  <a:lnTo>
                    <a:pt x="0" y="9552051"/>
                  </a:lnTo>
                  <a:cubicBezTo>
                    <a:pt x="0" y="13337667"/>
                    <a:pt x="3068828" y="16406495"/>
                    <a:pt x="6854444" y="16406495"/>
                  </a:cubicBezTo>
                  <a:cubicBezTo>
                    <a:pt x="10640059" y="16406495"/>
                    <a:pt x="13708887" y="13337667"/>
                    <a:pt x="13708887" y="9552051"/>
                  </a:cubicBezTo>
                  <a:lnTo>
                    <a:pt x="13708887" y="0"/>
                  </a:lnTo>
                </a:path>
              </a:pathLst>
            </a:custGeom>
            <a:solidFill>
              <a:srgbClr val="FFFFFF"/>
            </a:solidFill>
          </p:spPr>
          <p:txBody>
            <a:bodyPr/>
            <a:lstStyle/>
            <a:p>
              <a:endParaRPr lang="en-US"/>
            </a:p>
          </p:txBody>
        </p:sp>
      </p:grpSp>
      <p:sp>
        <p:nvSpPr>
          <p:cNvPr id="9" name="AutoShape 9"/>
          <p:cNvSpPr/>
          <p:nvPr/>
        </p:nvSpPr>
        <p:spPr>
          <a:xfrm>
            <a:off x="7736668" y="5606975"/>
            <a:ext cx="8414700" cy="38100"/>
          </a:xfrm>
          <a:prstGeom prst="line">
            <a:avLst/>
          </a:prstGeom>
          <a:ln w="19050" cap="rnd">
            <a:solidFill>
              <a:srgbClr val="2A2D2B"/>
            </a:solidFill>
            <a:prstDash val="solid"/>
            <a:headEnd type="oval" w="lg" len="lg"/>
            <a:tailEnd type="none" w="sm" len="sm"/>
          </a:ln>
        </p:spPr>
        <p:txBody>
          <a:bodyPr/>
          <a:lstStyle/>
          <a:p>
            <a:endParaRPr lang="en-US"/>
          </a:p>
        </p:txBody>
      </p:sp>
      <p:sp>
        <p:nvSpPr>
          <p:cNvPr id="10" name="Freeform 10"/>
          <p:cNvSpPr/>
          <p:nvPr/>
        </p:nvSpPr>
        <p:spPr>
          <a:xfrm>
            <a:off x="1206044" y="8961212"/>
            <a:ext cx="6581478" cy="1325952"/>
          </a:xfrm>
          <a:custGeom>
            <a:avLst/>
            <a:gdLst/>
            <a:ahLst/>
            <a:cxnLst/>
            <a:rect l="l" t="t" r="r" b="b"/>
            <a:pathLst>
              <a:path w="6581478" h="1325952">
                <a:moveTo>
                  <a:pt x="0" y="0"/>
                </a:moveTo>
                <a:lnTo>
                  <a:pt x="6581478" y="0"/>
                </a:lnTo>
                <a:lnTo>
                  <a:pt x="6581478" y="1325952"/>
                </a:lnTo>
                <a:lnTo>
                  <a:pt x="0" y="1325952"/>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11" name="Freeform 11"/>
          <p:cNvSpPr/>
          <p:nvPr/>
        </p:nvSpPr>
        <p:spPr>
          <a:xfrm>
            <a:off x="1870067" y="2867144"/>
            <a:ext cx="3908322" cy="7428356"/>
          </a:xfrm>
          <a:custGeom>
            <a:avLst/>
            <a:gdLst/>
            <a:ahLst/>
            <a:cxnLst/>
            <a:rect l="l" t="t" r="r" b="b"/>
            <a:pathLst>
              <a:path w="3908322" h="7428356">
                <a:moveTo>
                  <a:pt x="0" y="0"/>
                </a:moveTo>
                <a:lnTo>
                  <a:pt x="3908322" y="0"/>
                </a:lnTo>
                <a:lnTo>
                  <a:pt x="3908322" y="7428356"/>
                </a:lnTo>
                <a:lnTo>
                  <a:pt x="0" y="7428356"/>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12" name="Freeform 12"/>
          <p:cNvSpPr/>
          <p:nvPr/>
        </p:nvSpPr>
        <p:spPr>
          <a:xfrm>
            <a:off x="6752205" y="2579328"/>
            <a:ext cx="11858163" cy="5290601"/>
          </a:xfrm>
          <a:custGeom>
            <a:avLst/>
            <a:gdLst/>
            <a:ahLst/>
            <a:cxnLst/>
            <a:rect l="l" t="t" r="r" b="b"/>
            <a:pathLst>
              <a:path w="11858163" h="5290601">
                <a:moveTo>
                  <a:pt x="0" y="0"/>
                </a:moveTo>
                <a:lnTo>
                  <a:pt x="11858163" y="0"/>
                </a:lnTo>
                <a:lnTo>
                  <a:pt x="11858163" y="5290601"/>
                </a:lnTo>
                <a:lnTo>
                  <a:pt x="0" y="5290601"/>
                </a:lnTo>
                <a:lnTo>
                  <a:pt x="0" y="0"/>
                </a:lnTo>
                <a:close/>
              </a:path>
            </a:pathLst>
          </a:custGeom>
          <a:blipFill>
            <a:blip r:embed="rId17"/>
            <a:stretch>
              <a:fillRect l="-3931" t="-19905" b="-35393"/>
            </a:stretch>
          </a:blipFill>
        </p:spPr>
        <p:txBody>
          <a:bodyPr/>
          <a:lstStyle/>
          <a:p>
            <a:endParaRPr lang="en-US"/>
          </a:p>
        </p:txBody>
      </p:sp>
      <p:sp>
        <p:nvSpPr>
          <p:cNvPr id="13" name="TextBox 13"/>
          <p:cNvSpPr txBox="1"/>
          <p:nvPr/>
        </p:nvSpPr>
        <p:spPr>
          <a:xfrm>
            <a:off x="10675425" y="-29225"/>
            <a:ext cx="7612575" cy="2152650"/>
          </a:xfrm>
          <a:prstGeom prst="rect">
            <a:avLst/>
          </a:prstGeom>
        </p:spPr>
        <p:txBody>
          <a:bodyPr lIns="0" tIns="0" rIns="0" bIns="0" rtlCol="0" anchor="t">
            <a:spAutoFit/>
          </a:bodyPr>
          <a:lstStyle/>
          <a:p>
            <a:pPr algn="l">
              <a:lnSpc>
                <a:spcPts val="8400"/>
              </a:lnSpc>
            </a:pPr>
            <a:r>
              <a:rPr lang="en-US" sz="7000" b="1">
                <a:solidFill>
                  <a:srgbClr val="225E66"/>
                </a:solidFill>
                <a:latin typeface="Arimo Bold"/>
                <a:ea typeface="Arimo Bold"/>
                <a:cs typeface="Arimo Bold"/>
                <a:sym typeface="Arimo Bold"/>
              </a:rPr>
              <a:t>Managing Digital Innovation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1E9DC"/>
        </a:solidFill>
        <a:effectLst/>
      </p:bgPr>
    </p:bg>
    <p:spTree>
      <p:nvGrpSpPr>
        <p:cNvPr id="1" name=""/>
        <p:cNvGrpSpPr/>
        <p:nvPr/>
      </p:nvGrpSpPr>
      <p:grpSpPr>
        <a:xfrm>
          <a:off x="0" y="0"/>
          <a:ext cx="0" cy="0"/>
          <a:chOff x="0" y="0"/>
          <a:chExt cx="0" cy="0"/>
        </a:xfrm>
      </p:grpSpPr>
      <p:sp>
        <p:nvSpPr>
          <p:cNvPr id="2" name="Freeform 2"/>
          <p:cNvSpPr/>
          <p:nvPr/>
        </p:nvSpPr>
        <p:spPr>
          <a:xfrm>
            <a:off x="11018796" y="4693496"/>
            <a:ext cx="7268892" cy="3753732"/>
          </a:xfrm>
          <a:custGeom>
            <a:avLst/>
            <a:gdLst/>
            <a:ahLst/>
            <a:cxnLst/>
            <a:rect l="l" t="t" r="r" b="b"/>
            <a:pathLst>
              <a:path w="7268892" h="3753732">
                <a:moveTo>
                  <a:pt x="0" y="0"/>
                </a:moveTo>
                <a:lnTo>
                  <a:pt x="7268892" y="0"/>
                </a:lnTo>
                <a:lnTo>
                  <a:pt x="7268892" y="3753732"/>
                </a:lnTo>
                <a:lnTo>
                  <a:pt x="0" y="375373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11996430" y="7331036"/>
            <a:ext cx="4944440" cy="1399824"/>
          </a:xfrm>
          <a:custGeom>
            <a:avLst/>
            <a:gdLst/>
            <a:ahLst/>
            <a:cxnLst/>
            <a:rect l="l" t="t" r="r" b="b"/>
            <a:pathLst>
              <a:path w="4944440" h="1399824">
                <a:moveTo>
                  <a:pt x="0" y="0"/>
                </a:moveTo>
                <a:lnTo>
                  <a:pt x="4944440" y="0"/>
                </a:lnTo>
                <a:lnTo>
                  <a:pt x="4944440" y="1399824"/>
                </a:lnTo>
                <a:lnTo>
                  <a:pt x="0" y="139982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Freeform 4"/>
          <p:cNvSpPr/>
          <p:nvPr/>
        </p:nvSpPr>
        <p:spPr>
          <a:xfrm>
            <a:off x="0" y="8365250"/>
            <a:ext cx="18288000" cy="1930150"/>
          </a:xfrm>
          <a:custGeom>
            <a:avLst/>
            <a:gdLst/>
            <a:ahLst/>
            <a:cxnLst/>
            <a:rect l="l" t="t" r="r" b="b"/>
            <a:pathLst>
              <a:path w="18288000" h="1930150">
                <a:moveTo>
                  <a:pt x="0" y="0"/>
                </a:moveTo>
                <a:lnTo>
                  <a:pt x="18288000" y="0"/>
                </a:lnTo>
                <a:lnTo>
                  <a:pt x="18288000" y="1930150"/>
                </a:lnTo>
                <a:lnTo>
                  <a:pt x="0" y="193015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5" name="Freeform 5"/>
          <p:cNvSpPr/>
          <p:nvPr/>
        </p:nvSpPr>
        <p:spPr>
          <a:xfrm>
            <a:off x="12134300" y="445150"/>
            <a:ext cx="1620150" cy="621000"/>
          </a:xfrm>
          <a:custGeom>
            <a:avLst/>
            <a:gdLst/>
            <a:ahLst/>
            <a:cxnLst/>
            <a:rect l="l" t="t" r="r" b="b"/>
            <a:pathLst>
              <a:path w="1620150" h="621000">
                <a:moveTo>
                  <a:pt x="0" y="0"/>
                </a:moveTo>
                <a:lnTo>
                  <a:pt x="1620150" y="0"/>
                </a:lnTo>
                <a:lnTo>
                  <a:pt x="1620150" y="621000"/>
                </a:lnTo>
                <a:lnTo>
                  <a:pt x="0" y="6210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6" name="Freeform 6"/>
          <p:cNvSpPr/>
          <p:nvPr/>
        </p:nvSpPr>
        <p:spPr>
          <a:xfrm>
            <a:off x="15260666" y="648296"/>
            <a:ext cx="2314532" cy="1817588"/>
          </a:xfrm>
          <a:custGeom>
            <a:avLst/>
            <a:gdLst/>
            <a:ahLst/>
            <a:cxnLst/>
            <a:rect l="l" t="t" r="r" b="b"/>
            <a:pathLst>
              <a:path w="2314532" h="1817588">
                <a:moveTo>
                  <a:pt x="0" y="0"/>
                </a:moveTo>
                <a:lnTo>
                  <a:pt x="2314532" y="0"/>
                </a:lnTo>
                <a:lnTo>
                  <a:pt x="2314532" y="1817588"/>
                </a:lnTo>
                <a:lnTo>
                  <a:pt x="0" y="181758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grpSp>
        <p:nvGrpSpPr>
          <p:cNvPr id="7" name="Group 7"/>
          <p:cNvGrpSpPr/>
          <p:nvPr/>
        </p:nvGrpSpPr>
        <p:grpSpPr>
          <a:xfrm rot="-5400000">
            <a:off x="1011600" y="-997700"/>
            <a:ext cx="10281600" cy="12304800"/>
            <a:chOff x="0" y="0"/>
            <a:chExt cx="13708800" cy="16406400"/>
          </a:xfrm>
        </p:grpSpPr>
        <p:sp>
          <p:nvSpPr>
            <p:cNvPr id="8" name="Freeform 8"/>
            <p:cNvSpPr/>
            <p:nvPr/>
          </p:nvSpPr>
          <p:spPr>
            <a:xfrm>
              <a:off x="0" y="0"/>
              <a:ext cx="13708762" cy="16406495"/>
            </a:xfrm>
            <a:custGeom>
              <a:avLst/>
              <a:gdLst/>
              <a:ahLst/>
              <a:cxnLst/>
              <a:rect l="l" t="t" r="r" b="b"/>
              <a:pathLst>
                <a:path w="13708762" h="16406495">
                  <a:moveTo>
                    <a:pt x="0" y="0"/>
                  </a:moveTo>
                  <a:lnTo>
                    <a:pt x="13708762" y="0"/>
                  </a:lnTo>
                  <a:lnTo>
                    <a:pt x="13708762" y="9552051"/>
                  </a:lnTo>
                  <a:cubicBezTo>
                    <a:pt x="13708762" y="13337667"/>
                    <a:pt x="10639933" y="16406495"/>
                    <a:pt x="6854318" y="16406495"/>
                  </a:cubicBezTo>
                  <a:cubicBezTo>
                    <a:pt x="3068702" y="16406495"/>
                    <a:pt x="0" y="13337539"/>
                    <a:pt x="0" y="9552051"/>
                  </a:cubicBezTo>
                  <a:lnTo>
                    <a:pt x="0" y="0"/>
                  </a:lnTo>
                </a:path>
              </a:pathLst>
            </a:custGeom>
            <a:solidFill>
              <a:srgbClr val="FFFFFF"/>
            </a:solidFill>
          </p:spPr>
          <p:txBody>
            <a:bodyPr/>
            <a:lstStyle/>
            <a:p>
              <a:endParaRPr lang="en-US"/>
            </a:p>
          </p:txBody>
        </p:sp>
      </p:grpSp>
      <p:sp>
        <p:nvSpPr>
          <p:cNvPr id="9" name="AutoShape 9"/>
          <p:cNvSpPr/>
          <p:nvPr/>
        </p:nvSpPr>
        <p:spPr>
          <a:xfrm rot="14280">
            <a:off x="1477810" y="5304075"/>
            <a:ext cx="9171979" cy="0"/>
          </a:xfrm>
          <a:prstGeom prst="line">
            <a:avLst/>
          </a:prstGeom>
          <a:ln w="19050" cap="rnd">
            <a:solidFill>
              <a:srgbClr val="2A2D2B"/>
            </a:solidFill>
            <a:prstDash val="solid"/>
            <a:headEnd type="none" w="sm" len="sm"/>
            <a:tailEnd type="oval" w="lg" len="lg"/>
          </a:ln>
        </p:spPr>
        <p:txBody>
          <a:bodyPr/>
          <a:lstStyle/>
          <a:p>
            <a:endParaRPr lang="en-US"/>
          </a:p>
        </p:txBody>
      </p:sp>
      <p:sp>
        <p:nvSpPr>
          <p:cNvPr id="10" name="TextBox 10"/>
          <p:cNvSpPr txBox="1"/>
          <p:nvPr/>
        </p:nvSpPr>
        <p:spPr>
          <a:xfrm>
            <a:off x="1588325" y="3805888"/>
            <a:ext cx="8797950" cy="1095375"/>
          </a:xfrm>
          <a:prstGeom prst="rect">
            <a:avLst/>
          </a:prstGeom>
        </p:spPr>
        <p:txBody>
          <a:bodyPr lIns="0" tIns="0" rIns="0" bIns="0" rtlCol="0" anchor="t">
            <a:spAutoFit/>
          </a:bodyPr>
          <a:lstStyle/>
          <a:p>
            <a:pPr algn="l">
              <a:lnSpc>
                <a:spcPts val="8400"/>
              </a:lnSpc>
            </a:pPr>
            <a:r>
              <a:rPr lang="en-US" sz="7000" b="1">
                <a:solidFill>
                  <a:srgbClr val="225E66"/>
                </a:solidFill>
                <a:latin typeface="Arimo Bold"/>
                <a:ea typeface="Arimo Bold"/>
                <a:cs typeface="Arimo Bold"/>
                <a:sym typeface="Arimo Bold"/>
              </a:rPr>
              <a:t>What’s the point?</a:t>
            </a:r>
          </a:p>
        </p:txBody>
      </p:sp>
      <p:sp>
        <p:nvSpPr>
          <p:cNvPr id="11" name="TextBox 11"/>
          <p:cNvSpPr txBox="1"/>
          <p:nvPr/>
        </p:nvSpPr>
        <p:spPr>
          <a:xfrm>
            <a:off x="1588325" y="6485937"/>
            <a:ext cx="8797950" cy="1457325"/>
          </a:xfrm>
          <a:prstGeom prst="rect">
            <a:avLst/>
          </a:prstGeom>
        </p:spPr>
        <p:txBody>
          <a:bodyPr lIns="0" tIns="0" rIns="0" bIns="0" rtlCol="0" anchor="t">
            <a:spAutoFit/>
          </a:bodyPr>
          <a:lstStyle/>
          <a:p>
            <a:pPr algn="l">
              <a:lnSpc>
                <a:spcPts val="3840"/>
              </a:lnSpc>
            </a:pPr>
            <a:r>
              <a:rPr lang="en-US" sz="3200" b="1" dirty="0">
                <a:solidFill>
                  <a:srgbClr val="225E66"/>
                </a:solidFill>
                <a:latin typeface="Hind Bold"/>
                <a:ea typeface="Hind Bold"/>
                <a:cs typeface="Hind Bold"/>
                <a:sym typeface="Hind Bold"/>
              </a:rPr>
              <a:t>Providing science-based environmental stewardship for the health and prosperity of all North Carolinians.</a:t>
            </a:r>
          </a:p>
        </p:txBody>
      </p:sp>
      <p:sp>
        <p:nvSpPr>
          <p:cNvPr id="12" name="Freeform 12"/>
          <p:cNvSpPr/>
          <p:nvPr/>
        </p:nvSpPr>
        <p:spPr>
          <a:xfrm>
            <a:off x="16087000" y="3386300"/>
            <a:ext cx="1620150" cy="621000"/>
          </a:xfrm>
          <a:custGeom>
            <a:avLst/>
            <a:gdLst/>
            <a:ahLst/>
            <a:cxnLst/>
            <a:rect l="l" t="t" r="r" b="b"/>
            <a:pathLst>
              <a:path w="1620150" h="621000">
                <a:moveTo>
                  <a:pt x="0" y="0"/>
                </a:moveTo>
                <a:lnTo>
                  <a:pt x="1620150" y="0"/>
                </a:lnTo>
                <a:lnTo>
                  <a:pt x="1620150" y="621000"/>
                </a:lnTo>
                <a:lnTo>
                  <a:pt x="0" y="6210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3" name="Freeform 13"/>
          <p:cNvSpPr/>
          <p:nvPr/>
        </p:nvSpPr>
        <p:spPr>
          <a:xfrm>
            <a:off x="9796336" y="8803574"/>
            <a:ext cx="9153082" cy="1491916"/>
          </a:xfrm>
          <a:custGeom>
            <a:avLst/>
            <a:gdLst/>
            <a:ahLst/>
            <a:cxnLst/>
            <a:rect l="l" t="t" r="r" b="b"/>
            <a:pathLst>
              <a:path w="9153082" h="1491916">
                <a:moveTo>
                  <a:pt x="0" y="0"/>
                </a:moveTo>
                <a:lnTo>
                  <a:pt x="9153082" y="0"/>
                </a:lnTo>
                <a:lnTo>
                  <a:pt x="9153082" y="1491916"/>
                </a:lnTo>
                <a:lnTo>
                  <a:pt x="0" y="1491916"/>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1E9DC"/>
        </a:solidFill>
        <a:effectLst/>
      </p:bgPr>
    </p:bg>
    <p:spTree>
      <p:nvGrpSpPr>
        <p:cNvPr id="1" name=""/>
        <p:cNvGrpSpPr/>
        <p:nvPr/>
      </p:nvGrpSpPr>
      <p:grpSpPr>
        <a:xfrm>
          <a:off x="0" y="0"/>
          <a:ext cx="0" cy="0"/>
          <a:chOff x="0" y="0"/>
          <a:chExt cx="0" cy="0"/>
        </a:xfrm>
      </p:grpSpPr>
      <p:sp>
        <p:nvSpPr>
          <p:cNvPr id="2" name="Freeform 2"/>
          <p:cNvSpPr/>
          <p:nvPr/>
        </p:nvSpPr>
        <p:spPr>
          <a:xfrm>
            <a:off x="11018796" y="4693496"/>
            <a:ext cx="7268892" cy="3753732"/>
          </a:xfrm>
          <a:custGeom>
            <a:avLst/>
            <a:gdLst/>
            <a:ahLst/>
            <a:cxnLst/>
            <a:rect l="l" t="t" r="r" b="b"/>
            <a:pathLst>
              <a:path w="7268892" h="3753732">
                <a:moveTo>
                  <a:pt x="0" y="0"/>
                </a:moveTo>
                <a:lnTo>
                  <a:pt x="7268892" y="0"/>
                </a:lnTo>
                <a:lnTo>
                  <a:pt x="7268892" y="3753732"/>
                </a:lnTo>
                <a:lnTo>
                  <a:pt x="0" y="375373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11996430" y="7331036"/>
            <a:ext cx="4944440" cy="1399824"/>
          </a:xfrm>
          <a:custGeom>
            <a:avLst/>
            <a:gdLst/>
            <a:ahLst/>
            <a:cxnLst/>
            <a:rect l="l" t="t" r="r" b="b"/>
            <a:pathLst>
              <a:path w="4944440" h="1399824">
                <a:moveTo>
                  <a:pt x="0" y="0"/>
                </a:moveTo>
                <a:lnTo>
                  <a:pt x="4944440" y="0"/>
                </a:lnTo>
                <a:lnTo>
                  <a:pt x="4944440" y="1399824"/>
                </a:lnTo>
                <a:lnTo>
                  <a:pt x="0" y="139982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Freeform 4"/>
          <p:cNvSpPr/>
          <p:nvPr/>
        </p:nvSpPr>
        <p:spPr>
          <a:xfrm>
            <a:off x="0" y="8365250"/>
            <a:ext cx="18288000" cy="1930150"/>
          </a:xfrm>
          <a:custGeom>
            <a:avLst/>
            <a:gdLst/>
            <a:ahLst/>
            <a:cxnLst/>
            <a:rect l="l" t="t" r="r" b="b"/>
            <a:pathLst>
              <a:path w="18288000" h="1930150">
                <a:moveTo>
                  <a:pt x="0" y="0"/>
                </a:moveTo>
                <a:lnTo>
                  <a:pt x="18288000" y="0"/>
                </a:lnTo>
                <a:lnTo>
                  <a:pt x="18288000" y="1930150"/>
                </a:lnTo>
                <a:lnTo>
                  <a:pt x="0" y="193015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5" name="Freeform 5"/>
          <p:cNvSpPr/>
          <p:nvPr/>
        </p:nvSpPr>
        <p:spPr>
          <a:xfrm>
            <a:off x="12134300" y="445150"/>
            <a:ext cx="1620150" cy="621000"/>
          </a:xfrm>
          <a:custGeom>
            <a:avLst/>
            <a:gdLst/>
            <a:ahLst/>
            <a:cxnLst/>
            <a:rect l="l" t="t" r="r" b="b"/>
            <a:pathLst>
              <a:path w="1620150" h="621000">
                <a:moveTo>
                  <a:pt x="0" y="0"/>
                </a:moveTo>
                <a:lnTo>
                  <a:pt x="1620150" y="0"/>
                </a:lnTo>
                <a:lnTo>
                  <a:pt x="1620150" y="621000"/>
                </a:lnTo>
                <a:lnTo>
                  <a:pt x="0" y="6210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6" name="Freeform 6"/>
          <p:cNvSpPr/>
          <p:nvPr/>
        </p:nvSpPr>
        <p:spPr>
          <a:xfrm>
            <a:off x="15260666" y="648296"/>
            <a:ext cx="2314532" cy="1817588"/>
          </a:xfrm>
          <a:custGeom>
            <a:avLst/>
            <a:gdLst/>
            <a:ahLst/>
            <a:cxnLst/>
            <a:rect l="l" t="t" r="r" b="b"/>
            <a:pathLst>
              <a:path w="2314532" h="1817588">
                <a:moveTo>
                  <a:pt x="0" y="0"/>
                </a:moveTo>
                <a:lnTo>
                  <a:pt x="2314532" y="0"/>
                </a:lnTo>
                <a:lnTo>
                  <a:pt x="2314532" y="1817588"/>
                </a:lnTo>
                <a:lnTo>
                  <a:pt x="0" y="181758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grpSp>
        <p:nvGrpSpPr>
          <p:cNvPr id="7" name="Group 7"/>
          <p:cNvGrpSpPr/>
          <p:nvPr/>
        </p:nvGrpSpPr>
        <p:grpSpPr>
          <a:xfrm rot="-5400000">
            <a:off x="1011600" y="-997700"/>
            <a:ext cx="10281600" cy="12304800"/>
            <a:chOff x="0" y="0"/>
            <a:chExt cx="13708800" cy="16406400"/>
          </a:xfrm>
        </p:grpSpPr>
        <p:sp>
          <p:nvSpPr>
            <p:cNvPr id="8" name="Freeform 8"/>
            <p:cNvSpPr/>
            <p:nvPr/>
          </p:nvSpPr>
          <p:spPr>
            <a:xfrm>
              <a:off x="0" y="0"/>
              <a:ext cx="13708762" cy="16406495"/>
            </a:xfrm>
            <a:custGeom>
              <a:avLst/>
              <a:gdLst/>
              <a:ahLst/>
              <a:cxnLst/>
              <a:rect l="l" t="t" r="r" b="b"/>
              <a:pathLst>
                <a:path w="13708762" h="16406495">
                  <a:moveTo>
                    <a:pt x="0" y="0"/>
                  </a:moveTo>
                  <a:lnTo>
                    <a:pt x="13708762" y="0"/>
                  </a:lnTo>
                  <a:lnTo>
                    <a:pt x="13708762" y="9552051"/>
                  </a:lnTo>
                  <a:cubicBezTo>
                    <a:pt x="13708762" y="13337667"/>
                    <a:pt x="10639933" y="16406495"/>
                    <a:pt x="6854318" y="16406495"/>
                  </a:cubicBezTo>
                  <a:cubicBezTo>
                    <a:pt x="3068702" y="16406495"/>
                    <a:pt x="0" y="13337539"/>
                    <a:pt x="0" y="9552051"/>
                  </a:cubicBezTo>
                  <a:lnTo>
                    <a:pt x="0" y="0"/>
                  </a:lnTo>
                </a:path>
              </a:pathLst>
            </a:custGeom>
            <a:solidFill>
              <a:srgbClr val="FFFFFF"/>
            </a:solidFill>
          </p:spPr>
          <p:txBody>
            <a:bodyPr/>
            <a:lstStyle/>
            <a:p>
              <a:endParaRPr lang="en-US"/>
            </a:p>
          </p:txBody>
        </p:sp>
      </p:grpSp>
      <p:sp>
        <p:nvSpPr>
          <p:cNvPr id="9" name="AutoShape 9"/>
          <p:cNvSpPr/>
          <p:nvPr/>
        </p:nvSpPr>
        <p:spPr>
          <a:xfrm rot="14280">
            <a:off x="1477810" y="5304075"/>
            <a:ext cx="9171979" cy="0"/>
          </a:xfrm>
          <a:prstGeom prst="line">
            <a:avLst/>
          </a:prstGeom>
          <a:ln w="19050" cap="rnd">
            <a:solidFill>
              <a:srgbClr val="2A2D2B"/>
            </a:solidFill>
            <a:prstDash val="solid"/>
            <a:headEnd type="none" w="sm" len="sm"/>
            <a:tailEnd type="oval" w="lg" len="lg"/>
          </a:ln>
        </p:spPr>
        <p:txBody>
          <a:bodyPr/>
          <a:lstStyle/>
          <a:p>
            <a:endParaRPr lang="en-US"/>
          </a:p>
        </p:txBody>
      </p:sp>
      <p:sp>
        <p:nvSpPr>
          <p:cNvPr id="10" name="TextBox 10"/>
          <p:cNvSpPr txBox="1"/>
          <p:nvPr/>
        </p:nvSpPr>
        <p:spPr>
          <a:xfrm>
            <a:off x="1588325" y="3805888"/>
            <a:ext cx="8797950" cy="1095375"/>
          </a:xfrm>
          <a:prstGeom prst="rect">
            <a:avLst/>
          </a:prstGeom>
        </p:spPr>
        <p:txBody>
          <a:bodyPr lIns="0" tIns="0" rIns="0" bIns="0" rtlCol="0" anchor="t">
            <a:spAutoFit/>
          </a:bodyPr>
          <a:lstStyle/>
          <a:p>
            <a:pPr algn="l">
              <a:lnSpc>
                <a:spcPts val="8400"/>
              </a:lnSpc>
            </a:pPr>
            <a:r>
              <a:rPr lang="en-US" sz="7000" b="1">
                <a:solidFill>
                  <a:srgbClr val="225E66"/>
                </a:solidFill>
                <a:latin typeface="Arimo Bold"/>
                <a:ea typeface="Arimo Bold"/>
                <a:cs typeface="Arimo Bold"/>
                <a:sym typeface="Arimo Bold"/>
              </a:rPr>
              <a:t>Thank you</a:t>
            </a:r>
          </a:p>
        </p:txBody>
      </p:sp>
      <p:sp>
        <p:nvSpPr>
          <p:cNvPr id="11" name="TextBox 11"/>
          <p:cNvSpPr txBox="1"/>
          <p:nvPr/>
        </p:nvSpPr>
        <p:spPr>
          <a:xfrm>
            <a:off x="1588325" y="6485937"/>
            <a:ext cx="8797950" cy="1457325"/>
          </a:xfrm>
          <a:prstGeom prst="rect">
            <a:avLst/>
          </a:prstGeom>
        </p:spPr>
        <p:txBody>
          <a:bodyPr lIns="0" tIns="0" rIns="0" bIns="0" rtlCol="0" anchor="t">
            <a:spAutoFit/>
          </a:bodyPr>
          <a:lstStyle/>
          <a:p>
            <a:pPr algn="l">
              <a:lnSpc>
                <a:spcPts val="3840"/>
              </a:lnSpc>
            </a:pPr>
            <a:r>
              <a:rPr lang="en-US" sz="3200" b="1">
                <a:solidFill>
                  <a:srgbClr val="225E66"/>
                </a:solidFill>
                <a:latin typeface="Hind Bold"/>
                <a:ea typeface="Hind Bold"/>
                <a:cs typeface="Hind Bold"/>
                <a:sym typeface="Hind Bold"/>
              </a:rPr>
              <a:t>Miriam Patrocinio</a:t>
            </a:r>
          </a:p>
          <a:p>
            <a:pPr algn="l">
              <a:lnSpc>
                <a:spcPts val="3840"/>
              </a:lnSpc>
            </a:pPr>
            <a:r>
              <a:rPr lang="en-US" sz="3200" b="1">
                <a:solidFill>
                  <a:srgbClr val="225E66"/>
                </a:solidFill>
                <a:latin typeface="Hind Bold"/>
                <a:ea typeface="Hind Bold"/>
                <a:cs typeface="Hind Bold"/>
                <a:sym typeface="Hind Bold"/>
              </a:rPr>
              <a:t>Chief Data Officer</a:t>
            </a:r>
          </a:p>
          <a:p>
            <a:pPr algn="l">
              <a:lnSpc>
                <a:spcPts val="3840"/>
              </a:lnSpc>
            </a:pPr>
            <a:r>
              <a:rPr lang="en-US" sz="3200" b="1">
                <a:solidFill>
                  <a:srgbClr val="225E66"/>
                </a:solidFill>
                <a:latin typeface="Hind Bold"/>
                <a:ea typeface="Hind Bold"/>
                <a:cs typeface="Hind Bold"/>
                <a:sym typeface="Hind Bold"/>
              </a:rPr>
              <a:t>NC DEQ</a:t>
            </a:r>
          </a:p>
        </p:txBody>
      </p:sp>
      <p:sp>
        <p:nvSpPr>
          <p:cNvPr id="12" name="Freeform 12"/>
          <p:cNvSpPr/>
          <p:nvPr/>
        </p:nvSpPr>
        <p:spPr>
          <a:xfrm>
            <a:off x="16087000" y="3386300"/>
            <a:ext cx="1620150" cy="621000"/>
          </a:xfrm>
          <a:custGeom>
            <a:avLst/>
            <a:gdLst/>
            <a:ahLst/>
            <a:cxnLst/>
            <a:rect l="l" t="t" r="r" b="b"/>
            <a:pathLst>
              <a:path w="1620150" h="621000">
                <a:moveTo>
                  <a:pt x="0" y="0"/>
                </a:moveTo>
                <a:lnTo>
                  <a:pt x="1620150" y="0"/>
                </a:lnTo>
                <a:lnTo>
                  <a:pt x="1620150" y="621000"/>
                </a:lnTo>
                <a:lnTo>
                  <a:pt x="0" y="6210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3" name="Freeform 13"/>
          <p:cNvSpPr/>
          <p:nvPr/>
        </p:nvSpPr>
        <p:spPr>
          <a:xfrm>
            <a:off x="12334120" y="2853774"/>
            <a:ext cx="3615558" cy="7475244"/>
          </a:xfrm>
          <a:custGeom>
            <a:avLst/>
            <a:gdLst/>
            <a:ahLst/>
            <a:cxnLst/>
            <a:rect l="l" t="t" r="r" b="b"/>
            <a:pathLst>
              <a:path w="3615558" h="7475244">
                <a:moveTo>
                  <a:pt x="0" y="0"/>
                </a:moveTo>
                <a:lnTo>
                  <a:pt x="3615558" y="0"/>
                </a:lnTo>
                <a:lnTo>
                  <a:pt x="3615558" y="7475244"/>
                </a:lnTo>
                <a:lnTo>
                  <a:pt x="0" y="7475244"/>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14" name="Freeform 14"/>
          <p:cNvSpPr/>
          <p:nvPr/>
        </p:nvSpPr>
        <p:spPr>
          <a:xfrm>
            <a:off x="9796336" y="8803574"/>
            <a:ext cx="9153082" cy="1491916"/>
          </a:xfrm>
          <a:custGeom>
            <a:avLst/>
            <a:gdLst/>
            <a:ahLst/>
            <a:cxnLst/>
            <a:rect l="l" t="t" r="r" b="b"/>
            <a:pathLst>
              <a:path w="9153082" h="1491916">
                <a:moveTo>
                  <a:pt x="0" y="0"/>
                </a:moveTo>
                <a:lnTo>
                  <a:pt x="9153082" y="0"/>
                </a:lnTo>
                <a:lnTo>
                  <a:pt x="9153082" y="1491916"/>
                </a:lnTo>
                <a:lnTo>
                  <a:pt x="0" y="1491916"/>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1E9DC"/>
        </a:solidFill>
        <a:effectLst/>
      </p:bgPr>
    </p:bg>
    <p:spTree>
      <p:nvGrpSpPr>
        <p:cNvPr id="1" name=""/>
        <p:cNvGrpSpPr/>
        <p:nvPr/>
      </p:nvGrpSpPr>
      <p:grpSpPr>
        <a:xfrm>
          <a:off x="0" y="0"/>
          <a:ext cx="0" cy="0"/>
          <a:chOff x="0" y="0"/>
          <a:chExt cx="0" cy="0"/>
        </a:xfrm>
      </p:grpSpPr>
      <p:sp>
        <p:nvSpPr>
          <p:cNvPr id="2" name="Freeform 2"/>
          <p:cNvSpPr/>
          <p:nvPr/>
        </p:nvSpPr>
        <p:spPr>
          <a:xfrm>
            <a:off x="13386392" y="8885952"/>
            <a:ext cx="1079944" cy="1008860"/>
          </a:xfrm>
          <a:custGeom>
            <a:avLst/>
            <a:gdLst/>
            <a:ahLst/>
            <a:cxnLst/>
            <a:rect l="l" t="t" r="r" b="b"/>
            <a:pathLst>
              <a:path w="1079944" h="1008860">
                <a:moveTo>
                  <a:pt x="0" y="0"/>
                </a:moveTo>
                <a:lnTo>
                  <a:pt x="1079944" y="0"/>
                </a:lnTo>
                <a:lnTo>
                  <a:pt x="1079944" y="1008860"/>
                </a:lnTo>
                <a:lnTo>
                  <a:pt x="0" y="100886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3" name="Group 3"/>
          <p:cNvGrpSpPr/>
          <p:nvPr/>
        </p:nvGrpSpPr>
        <p:grpSpPr>
          <a:xfrm>
            <a:off x="0" y="9666050"/>
            <a:ext cx="18288000" cy="621000"/>
            <a:chOff x="0" y="0"/>
            <a:chExt cx="24384000" cy="828000"/>
          </a:xfrm>
        </p:grpSpPr>
        <p:sp>
          <p:nvSpPr>
            <p:cNvPr id="4" name="Freeform 4"/>
            <p:cNvSpPr/>
            <p:nvPr/>
          </p:nvSpPr>
          <p:spPr>
            <a:xfrm>
              <a:off x="0" y="0"/>
              <a:ext cx="24384000" cy="828040"/>
            </a:xfrm>
            <a:custGeom>
              <a:avLst/>
              <a:gdLst/>
              <a:ahLst/>
              <a:cxnLst/>
              <a:rect l="l" t="t" r="r" b="b"/>
              <a:pathLst>
                <a:path w="24384000" h="828040">
                  <a:moveTo>
                    <a:pt x="0" y="0"/>
                  </a:moveTo>
                  <a:lnTo>
                    <a:pt x="24384000" y="0"/>
                  </a:lnTo>
                  <a:lnTo>
                    <a:pt x="24384000" y="828040"/>
                  </a:lnTo>
                  <a:lnTo>
                    <a:pt x="0" y="828040"/>
                  </a:lnTo>
                  <a:close/>
                </a:path>
              </a:pathLst>
            </a:custGeom>
            <a:solidFill>
              <a:srgbClr val="AD9A1B"/>
            </a:solidFill>
          </p:spPr>
          <p:txBody>
            <a:bodyPr/>
            <a:lstStyle/>
            <a:p>
              <a:endParaRPr lang="en-US"/>
            </a:p>
          </p:txBody>
        </p:sp>
      </p:grpSp>
      <p:sp>
        <p:nvSpPr>
          <p:cNvPr id="5" name="Freeform 5"/>
          <p:cNvSpPr/>
          <p:nvPr/>
        </p:nvSpPr>
        <p:spPr>
          <a:xfrm>
            <a:off x="-604800" y="8886258"/>
            <a:ext cx="19332110" cy="1414600"/>
          </a:xfrm>
          <a:custGeom>
            <a:avLst/>
            <a:gdLst/>
            <a:ahLst/>
            <a:cxnLst/>
            <a:rect l="l" t="t" r="r" b="b"/>
            <a:pathLst>
              <a:path w="19332110" h="1414600">
                <a:moveTo>
                  <a:pt x="0" y="0"/>
                </a:moveTo>
                <a:lnTo>
                  <a:pt x="19332110" y="0"/>
                </a:lnTo>
                <a:lnTo>
                  <a:pt x="19332110" y="1414600"/>
                </a:lnTo>
                <a:lnTo>
                  <a:pt x="0" y="14146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 name="Freeform 6"/>
          <p:cNvSpPr/>
          <p:nvPr/>
        </p:nvSpPr>
        <p:spPr>
          <a:xfrm>
            <a:off x="16388050" y="269050"/>
            <a:ext cx="1620150" cy="621000"/>
          </a:xfrm>
          <a:custGeom>
            <a:avLst/>
            <a:gdLst/>
            <a:ahLst/>
            <a:cxnLst/>
            <a:rect l="l" t="t" r="r" b="b"/>
            <a:pathLst>
              <a:path w="1620150" h="621000">
                <a:moveTo>
                  <a:pt x="0" y="0"/>
                </a:moveTo>
                <a:lnTo>
                  <a:pt x="1620150" y="0"/>
                </a:lnTo>
                <a:lnTo>
                  <a:pt x="1620150" y="621000"/>
                </a:lnTo>
                <a:lnTo>
                  <a:pt x="0" y="6210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7" name="Freeform 7"/>
          <p:cNvSpPr/>
          <p:nvPr/>
        </p:nvSpPr>
        <p:spPr>
          <a:xfrm>
            <a:off x="15179800" y="445126"/>
            <a:ext cx="2493086" cy="2397668"/>
          </a:xfrm>
          <a:custGeom>
            <a:avLst/>
            <a:gdLst/>
            <a:ahLst/>
            <a:cxnLst/>
            <a:rect l="l" t="t" r="r" b="b"/>
            <a:pathLst>
              <a:path w="2493086" h="2397668">
                <a:moveTo>
                  <a:pt x="0" y="0"/>
                </a:moveTo>
                <a:lnTo>
                  <a:pt x="2493086" y="0"/>
                </a:lnTo>
                <a:lnTo>
                  <a:pt x="2493086" y="2397668"/>
                </a:lnTo>
                <a:lnTo>
                  <a:pt x="0" y="239766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8" name="TextBox 8"/>
          <p:cNvSpPr txBox="1"/>
          <p:nvPr/>
        </p:nvSpPr>
        <p:spPr>
          <a:xfrm>
            <a:off x="517431" y="851950"/>
            <a:ext cx="15225150" cy="1095375"/>
          </a:xfrm>
          <a:prstGeom prst="rect">
            <a:avLst/>
          </a:prstGeom>
        </p:spPr>
        <p:txBody>
          <a:bodyPr lIns="0" tIns="0" rIns="0" bIns="0" rtlCol="0" anchor="t">
            <a:spAutoFit/>
          </a:bodyPr>
          <a:lstStyle/>
          <a:p>
            <a:pPr algn="l">
              <a:lnSpc>
                <a:spcPts val="8400"/>
              </a:lnSpc>
            </a:pPr>
            <a:r>
              <a:rPr lang="en-US" sz="7000" b="1">
                <a:solidFill>
                  <a:srgbClr val="225E66"/>
                </a:solidFill>
                <a:latin typeface="Arimo Bold"/>
                <a:ea typeface="Arimo Bold"/>
                <a:cs typeface="Arimo Bold"/>
                <a:sym typeface="Arimo Bold"/>
              </a:rPr>
              <a:t>DEQ Mission</a:t>
            </a:r>
          </a:p>
        </p:txBody>
      </p:sp>
      <p:sp>
        <p:nvSpPr>
          <p:cNvPr id="9" name="TextBox 9"/>
          <p:cNvSpPr txBox="1"/>
          <p:nvPr/>
        </p:nvSpPr>
        <p:spPr>
          <a:xfrm>
            <a:off x="517431" y="2479081"/>
            <a:ext cx="15225150" cy="1695450"/>
          </a:xfrm>
          <a:prstGeom prst="rect">
            <a:avLst/>
          </a:prstGeom>
        </p:spPr>
        <p:txBody>
          <a:bodyPr lIns="0" tIns="0" rIns="0" bIns="0" rtlCol="0" anchor="t">
            <a:spAutoFit/>
          </a:bodyPr>
          <a:lstStyle/>
          <a:p>
            <a:pPr algn="l">
              <a:lnSpc>
                <a:spcPts val="3840"/>
              </a:lnSpc>
            </a:pPr>
            <a:r>
              <a:rPr lang="en-US" sz="3200">
                <a:solidFill>
                  <a:srgbClr val="2A2D2B"/>
                </a:solidFill>
                <a:latin typeface="Glacial Indifference"/>
                <a:ea typeface="Glacial Indifference"/>
                <a:cs typeface="Glacial Indifference"/>
                <a:sym typeface="Glacial Indifference"/>
              </a:rPr>
              <a:t>Providing science-based environmental stewardship for the health and prosperity of all North Carolinians.</a:t>
            </a:r>
          </a:p>
          <a:p>
            <a:pPr algn="l">
              <a:lnSpc>
                <a:spcPts val="5759"/>
              </a:lnSpc>
            </a:pPr>
            <a:endParaRPr lang="en-US" sz="3200">
              <a:solidFill>
                <a:srgbClr val="2A2D2B"/>
              </a:solidFill>
              <a:latin typeface="Glacial Indifference"/>
              <a:ea typeface="Glacial Indifference"/>
              <a:cs typeface="Glacial Indifference"/>
              <a:sym typeface="Glacial Indifference"/>
            </a:endParaRPr>
          </a:p>
        </p:txBody>
      </p:sp>
      <p:sp>
        <p:nvSpPr>
          <p:cNvPr id="10" name="TextBox 10"/>
          <p:cNvSpPr txBox="1"/>
          <p:nvPr/>
        </p:nvSpPr>
        <p:spPr>
          <a:xfrm>
            <a:off x="517431" y="5990352"/>
            <a:ext cx="15225150" cy="1457325"/>
          </a:xfrm>
          <a:prstGeom prst="rect">
            <a:avLst/>
          </a:prstGeom>
        </p:spPr>
        <p:txBody>
          <a:bodyPr lIns="0" tIns="0" rIns="0" bIns="0" rtlCol="0" anchor="t">
            <a:spAutoFit/>
          </a:bodyPr>
          <a:lstStyle/>
          <a:p>
            <a:pPr algn="l">
              <a:lnSpc>
                <a:spcPts val="3840"/>
              </a:lnSpc>
            </a:pPr>
            <a:r>
              <a:rPr lang="en-US" sz="3200">
                <a:solidFill>
                  <a:srgbClr val="2A2D2B"/>
                </a:solidFill>
                <a:latin typeface="Glacial Indifference"/>
                <a:ea typeface="Glacial Indifference"/>
                <a:cs typeface="Glacial Indifference"/>
                <a:sym typeface="Glacial Indifference"/>
              </a:rPr>
              <a:t>To leverage the full value of our data to inform and equip DEQ in achieving its mission, and provide insight that supports ethical governance, conscious design, and a learning culture.</a:t>
            </a:r>
          </a:p>
        </p:txBody>
      </p:sp>
      <p:sp>
        <p:nvSpPr>
          <p:cNvPr id="11" name="TextBox 11"/>
          <p:cNvSpPr txBox="1"/>
          <p:nvPr/>
        </p:nvSpPr>
        <p:spPr>
          <a:xfrm>
            <a:off x="517431" y="4576762"/>
            <a:ext cx="15225150" cy="1095375"/>
          </a:xfrm>
          <a:prstGeom prst="rect">
            <a:avLst/>
          </a:prstGeom>
        </p:spPr>
        <p:txBody>
          <a:bodyPr lIns="0" tIns="0" rIns="0" bIns="0" rtlCol="0" anchor="t">
            <a:spAutoFit/>
          </a:bodyPr>
          <a:lstStyle/>
          <a:p>
            <a:pPr algn="l">
              <a:lnSpc>
                <a:spcPts val="8400"/>
              </a:lnSpc>
            </a:pPr>
            <a:r>
              <a:rPr lang="en-US" sz="7000" b="1">
                <a:solidFill>
                  <a:srgbClr val="225E66"/>
                </a:solidFill>
                <a:latin typeface="Arimo Bold"/>
                <a:ea typeface="Arimo Bold"/>
                <a:cs typeface="Arimo Bold"/>
                <a:sym typeface="Arimo Bold"/>
              </a:rPr>
              <a:t>AccessDEQ Mission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1E9DC"/>
        </a:solidFill>
        <a:effectLst/>
      </p:bgPr>
    </p:bg>
    <p:spTree>
      <p:nvGrpSpPr>
        <p:cNvPr id="1" name=""/>
        <p:cNvGrpSpPr/>
        <p:nvPr/>
      </p:nvGrpSpPr>
      <p:grpSpPr>
        <a:xfrm>
          <a:off x="0" y="0"/>
          <a:ext cx="0" cy="0"/>
          <a:chOff x="0" y="0"/>
          <a:chExt cx="0" cy="0"/>
        </a:xfrm>
      </p:grpSpPr>
      <p:grpSp>
        <p:nvGrpSpPr>
          <p:cNvPr id="2" name="Group 2"/>
          <p:cNvGrpSpPr/>
          <p:nvPr/>
        </p:nvGrpSpPr>
        <p:grpSpPr>
          <a:xfrm>
            <a:off x="0" y="9666050"/>
            <a:ext cx="18288000" cy="621000"/>
            <a:chOff x="0" y="0"/>
            <a:chExt cx="24384000" cy="828000"/>
          </a:xfrm>
        </p:grpSpPr>
        <p:sp>
          <p:nvSpPr>
            <p:cNvPr id="3" name="Freeform 3"/>
            <p:cNvSpPr/>
            <p:nvPr/>
          </p:nvSpPr>
          <p:spPr>
            <a:xfrm>
              <a:off x="0" y="0"/>
              <a:ext cx="24384000" cy="828040"/>
            </a:xfrm>
            <a:custGeom>
              <a:avLst/>
              <a:gdLst/>
              <a:ahLst/>
              <a:cxnLst/>
              <a:rect l="l" t="t" r="r" b="b"/>
              <a:pathLst>
                <a:path w="24384000" h="828040">
                  <a:moveTo>
                    <a:pt x="0" y="0"/>
                  </a:moveTo>
                  <a:lnTo>
                    <a:pt x="24384000" y="0"/>
                  </a:lnTo>
                  <a:lnTo>
                    <a:pt x="24384000" y="828040"/>
                  </a:lnTo>
                  <a:lnTo>
                    <a:pt x="0" y="828040"/>
                  </a:lnTo>
                  <a:close/>
                </a:path>
              </a:pathLst>
            </a:custGeom>
            <a:solidFill>
              <a:srgbClr val="AD9A1B"/>
            </a:solidFill>
          </p:spPr>
          <p:txBody>
            <a:bodyPr/>
            <a:lstStyle/>
            <a:p>
              <a:endParaRPr lang="en-US"/>
            </a:p>
          </p:txBody>
        </p:sp>
      </p:grpSp>
      <p:sp>
        <p:nvSpPr>
          <p:cNvPr id="4" name="Freeform 4"/>
          <p:cNvSpPr/>
          <p:nvPr/>
        </p:nvSpPr>
        <p:spPr>
          <a:xfrm>
            <a:off x="-250225" y="8866750"/>
            <a:ext cx="7569062" cy="1420318"/>
          </a:xfrm>
          <a:custGeom>
            <a:avLst/>
            <a:gdLst/>
            <a:ahLst/>
            <a:cxnLst/>
            <a:rect l="l" t="t" r="r" b="b"/>
            <a:pathLst>
              <a:path w="7569062" h="1420318">
                <a:moveTo>
                  <a:pt x="0" y="0"/>
                </a:moveTo>
                <a:lnTo>
                  <a:pt x="7569062" y="0"/>
                </a:lnTo>
                <a:lnTo>
                  <a:pt x="7569062" y="1420318"/>
                </a:lnTo>
                <a:lnTo>
                  <a:pt x="0" y="142031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rot="-1060655">
            <a:off x="409548" y="1070226"/>
            <a:ext cx="6230465" cy="7417221"/>
          </a:xfrm>
          <a:custGeom>
            <a:avLst/>
            <a:gdLst/>
            <a:ahLst/>
            <a:cxnLst/>
            <a:rect l="l" t="t" r="r" b="b"/>
            <a:pathLst>
              <a:path w="6230465" h="7417221">
                <a:moveTo>
                  <a:pt x="0" y="0"/>
                </a:moveTo>
                <a:lnTo>
                  <a:pt x="6230466" y="0"/>
                </a:lnTo>
                <a:lnTo>
                  <a:pt x="6230466" y="7417221"/>
                </a:lnTo>
                <a:lnTo>
                  <a:pt x="0" y="741722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6" name="Group 6"/>
          <p:cNvGrpSpPr/>
          <p:nvPr/>
        </p:nvGrpSpPr>
        <p:grpSpPr>
          <a:xfrm rot="5400000">
            <a:off x="6994800" y="-997700"/>
            <a:ext cx="10281600" cy="12304800"/>
            <a:chOff x="0" y="0"/>
            <a:chExt cx="13708800" cy="16406400"/>
          </a:xfrm>
        </p:grpSpPr>
        <p:sp>
          <p:nvSpPr>
            <p:cNvPr id="7" name="Freeform 7"/>
            <p:cNvSpPr/>
            <p:nvPr/>
          </p:nvSpPr>
          <p:spPr>
            <a:xfrm>
              <a:off x="0" y="0"/>
              <a:ext cx="13708887" cy="16406495"/>
            </a:xfrm>
            <a:custGeom>
              <a:avLst/>
              <a:gdLst/>
              <a:ahLst/>
              <a:cxnLst/>
              <a:rect l="l" t="t" r="r" b="b"/>
              <a:pathLst>
                <a:path w="13708887" h="16406495">
                  <a:moveTo>
                    <a:pt x="13708762" y="0"/>
                  </a:moveTo>
                  <a:lnTo>
                    <a:pt x="0" y="0"/>
                  </a:lnTo>
                  <a:lnTo>
                    <a:pt x="0" y="9552051"/>
                  </a:lnTo>
                  <a:cubicBezTo>
                    <a:pt x="0" y="13337667"/>
                    <a:pt x="3068828" y="16406495"/>
                    <a:pt x="6854444" y="16406495"/>
                  </a:cubicBezTo>
                  <a:cubicBezTo>
                    <a:pt x="10640059" y="16406495"/>
                    <a:pt x="13708887" y="13337667"/>
                    <a:pt x="13708887" y="9552051"/>
                  </a:cubicBezTo>
                  <a:lnTo>
                    <a:pt x="13708887" y="0"/>
                  </a:lnTo>
                </a:path>
              </a:pathLst>
            </a:custGeom>
            <a:solidFill>
              <a:srgbClr val="FFFFFF"/>
            </a:solidFill>
          </p:spPr>
          <p:txBody>
            <a:bodyPr/>
            <a:lstStyle/>
            <a:p>
              <a:endParaRPr lang="en-US"/>
            </a:p>
          </p:txBody>
        </p:sp>
      </p:grpSp>
      <p:sp>
        <p:nvSpPr>
          <p:cNvPr id="8" name="AutoShape 8"/>
          <p:cNvSpPr/>
          <p:nvPr/>
        </p:nvSpPr>
        <p:spPr>
          <a:xfrm>
            <a:off x="8122341" y="6148016"/>
            <a:ext cx="8414700" cy="38100"/>
          </a:xfrm>
          <a:prstGeom prst="line">
            <a:avLst/>
          </a:prstGeom>
          <a:ln w="19050" cap="rnd">
            <a:solidFill>
              <a:srgbClr val="2A2D2B"/>
            </a:solidFill>
            <a:prstDash val="solid"/>
            <a:headEnd type="oval" w="lg" len="lg"/>
            <a:tailEnd type="none" w="sm" len="sm"/>
          </a:ln>
        </p:spPr>
        <p:txBody>
          <a:bodyPr/>
          <a:lstStyle/>
          <a:p>
            <a:endParaRPr lang="en-US"/>
          </a:p>
        </p:txBody>
      </p:sp>
      <p:sp>
        <p:nvSpPr>
          <p:cNvPr id="9" name="Freeform 9"/>
          <p:cNvSpPr/>
          <p:nvPr/>
        </p:nvSpPr>
        <p:spPr>
          <a:xfrm>
            <a:off x="14770025" y="2646371"/>
            <a:ext cx="2896601" cy="2896601"/>
          </a:xfrm>
          <a:custGeom>
            <a:avLst/>
            <a:gdLst/>
            <a:ahLst/>
            <a:cxnLst/>
            <a:rect l="l" t="t" r="r" b="b"/>
            <a:pathLst>
              <a:path w="2896601" h="2896601">
                <a:moveTo>
                  <a:pt x="0" y="0"/>
                </a:moveTo>
                <a:lnTo>
                  <a:pt x="2896600" y="0"/>
                </a:lnTo>
                <a:lnTo>
                  <a:pt x="2896600" y="2896600"/>
                </a:lnTo>
                <a:lnTo>
                  <a:pt x="0" y="2896600"/>
                </a:lnTo>
                <a:lnTo>
                  <a:pt x="0" y="0"/>
                </a:lnTo>
                <a:close/>
              </a:path>
            </a:pathLst>
          </a:custGeom>
          <a:blipFill>
            <a:blip r:embed="rId7"/>
            <a:stretch>
              <a:fillRect/>
            </a:stretch>
          </a:blipFill>
        </p:spPr>
        <p:txBody>
          <a:bodyPr/>
          <a:lstStyle/>
          <a:p>
            <a:endParaRPr lang="en-US"/>
          </a:p>
        </p:txBody>
      </p:sp>
      <p:sp>
        <p:nvSpPr>
          <p:cNvPr id="10" name="TextBox 10"/>
          <p:cNvSpPr txBox="1"/>
          <p:nvPr/>
        </p:nvSpPr>
        <p:spPr>
          <a:xfrm>
            <a:off x="8122298" y="2471737"/>
            <a:ext cx="8892800" cy="3200400"/>
          </a:xfrm>
          <a:prstGeom prst="rect">
            <a:avLst/>
          </a:prstGeom>
        </p:spPr>
        <p:txBody>
          <a:bodyPr lIns="0" tIns="0" rIns="0" bIns="0" rtlCol="0" anchor="t">
            <a:spAutoFit/>
          </a:bodyPr>
          <a:lstStyle/>
          <a:p>
            <a:pPr algn="l">
              <a:lnSpc>
                <a:spcPts val="8399"/>
              </a:lnSpc>
            </a:pPr>
            <a:r>
              <a:rPr lang="en-US" sz="6999" b="1">
                <a:solidFill>
                  <a:srgbClr val="225E66"/>
                </a:solidFill>
                <a:latin typeface="Arimo Bold"/>
                <a:ea typeface="Arimo Bold"/>
                <a:cs typeface="Arimo Bold"/>
                <a:sym typeface="Arimo Bold"/>
              </a:rPr>
              <a:t>The Data Modernization Journey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1E9DC"/>
        </a:solidFill>
        <a:effectLst/>
      </p:bgPr>
    </p:bg>
    <p:spTree>
      <p:nvGrpSpPr>
        <p:cNvPr id="1" name=""/>
        <p:cNvGrpSpPr/>
        <p:nvPr/>
      </p:nvGrpSpPr>
      <p:grpSpPr>
        <a:xfrm>
          <a:off x="0" y="0"/>
          <a:ext cx="0" cy="0"/>
          <a:chOff x="0" y="0"/>
          <a:chExt cx="0" cy="0"/>
        </a:xfrm>
      </p:grpSpPr>
      <p:grpSp>
        <p:nvGrpSpPr>
          <p:cNvPr id="2" name="Group 2"/>
          <p:cNvGrpSpPr/>
          <p:nvPr/>
        </p:nvGrpSpPr>
        <p:grpSpPr>
          <a:xfrm>
            <a:off x="6423878" y="2939555"/>
            <a:ext cx="5994126" cy="5994126"/>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DCA3F"/>
            </a:solidFill>
          </p:spPr>
          <p:txBody>
            <a:bodyPr/>
            <a:lstStyle/>
            <a:p>
              <a:endParaRPr lang="en-US"/>
            </a:p>
          </p:txBody>
        </p:sp>
        <p:sp>
          <p:nvSpPr>
            <p:cNvPr id="4" name="TextBox 4"/>
            <p:cNvSpPr txBox="1"/>
            <p:nvPr/>
          </p:nvSpPr>
          <p:spPr>
            <a:xfrm>
              <a:off x="76200" y="85725"/>
              <a:ext cx="660400" cy="650875"/>
            </a:xfrm>
            <a:prstGeom prst="rect">
              <a:avLst/>
            </a:prstGeom>
          </p:spPr>
          <p:txBody>
            <a:bodyPr lIns="50800" tIns="50800" rIns="50800" bIns="50800" rtlCol="0" anchor="ctr"/>
            <a:lstStyle/>
            <a:p>
              <a:pPr algn="ctr">
                <a:lnSpc>
                  <a:spcPts val="2879"/>
                </a:lnSpc>
              </a:pPr>
              <a:endParaRPr/>
            </a:p>
          </p:txBody>
        </p:sp>
      </p:grpSp>
      <p:sp>
        <p:nvSpPr>
          <p:cNvPr id="5" name="Freeform 5"/>
          <p:cNvSpPr/>
          <p:nvPr/>
        </p:nvSpPr>
        <p:spPr>
          <a:xfrm>
            <a:off x="11562042" y="8767650"/>
            <a:ext cx="6417630" cy="1223462"/>
          </a:xfrm>
          <a:custGeom>
            <a:avLst/>
            <a:gdLst/>
            <a:ahLst/>
            <a:cxnLst/>
            <a:rect l="l" t="t" r="r" b="b"/>
            <a:pathLst>
              <a:path w="6417630" h="1223462">
                <a:moveTo>
                  <a:pt x="0" y="0"/>
                </a:moveTo>
                <a:lnTo>
                  <a:pt x="6417630" y="0"/>
                </a:lnTo>
                <a:lnTo>
                  <a:pt x="6417630" y="1223462"/>
                </a:lnTo>
                <a:lnTo>
                  <a:pt x="0" y="122346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Freeform 6"/>
          <p:cNvSpPr/>
          <p:nvPr/>
        </p:nvSpPr>
        <p:spPr>
          <a:xfrm>
            <a:off x="380040" y="8767454"/>
            <a:ext cx="3210288" cy="1145378"/>
          </a:xfrm>
          <a:custGeom>
            <a:avLst/>
            <a:gdLst/>
            <a:ahLst/>
            <a:cxnLst/>
            <a:rect l="l" t="t" r="r" b="b"/>
            <a:pathLst>
              <a:path w="3210288" h="1145378">
                <a:moveTo>
                  <a:pt x="0" y="0"/>
                </a:moveTo>
                <a:lnTo>
                  <a:pt x="3210288" y="0"/>
                </a:lnTo>
                <a:lnTo>
                  <a:pt x="3210288" y="1145378"/>
                </a:lnTo>
                <a:lnTo>
                  <a:pt x="0" y="114537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 name="Freeform 7"/>
          <p:cNvSpPr/>
          <p:nvPr/>
        </p:nvSpPr>
        <p:spPr>
          <a:xfrm>
            <a:off x="0" y="9666050"/>
            <a:ext cx="18288000" cy="621000"/>
          </a:xfrm>
          <a:custGeom>
            <a:avLst/>
            <a:gdLst/>
            <a:ahLst/>
            <a:cxnLst/>
            <a:rect l="l" t="t" r="r" b="b"/>
            <a:pathLst>
              <a:path w="18288000" h="621000">
                <a:moveTo>
                  <a:pt x="0" y="0"/>
                </a:moveTo>
                <a:lnTo>
                  <a:pt x="18288000" y="0"/>
                </a:lnTo>
                <a:lnTo>
                  <a:pt x="18288000" y="621000"/>
                </a:lnTo>
                <a:lnTo>
                  <a:pt x="0" y="6210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8" name="Freeform 8"/>
          <p:cNvSpPr/>
          <p:nvPr/>
        </p:nvSpPr>
        <p:spPr>
          <a:xfrm>
            <a:off x="3590350" y="9106956"/>
            <a:ext cx="12476008" cy="1180410"/>
          </a:xfrm>
          <a:custGeom>
            <a:avLst/>
            <a:gdLst/>
            <a:ahLst/>
            <a:cxnLst/>
            <a:rect l="l" t="t" r="r" b="b"/>
            <a:pathLst>
              <a:path w="12476008" h="1180410">
                <a:moveTo>
                  <a:pt x="0" y="0"/>
                </a:moveTo>
                <a:lnTo>
                  <a:pt x="12476008" y="0"/>
                </a:lnTo>
                <a:lnTo>
                  <a:pt x="12476008" y="1180410"/>
                </a:lnTo>
                <a:lnTo>
                  <a:pt x="0" y="118041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9" name="Freeform 9"/>
          <p:cNvSpPr/>
          <p:nvPr/>
        </p:nvSpPr>
        <p:spPr>
          <a:xfrm>
            <a:off x="16236600" y="392896"/>
            <a:ext cx="1724360" cy="483562"/>
          </a:xfrm>
          <a:custGeom>
            <a:avLst/>
            <a:gdLst/>
            <a:ahLst/>
            <a:cxnLst/>
            <a:rect l="l" t="t" r="r" b="b"/>
            <a:pathLst>
              <a:path w="1724360" h="483562">
                <a:moveTo>
                  <a:pt x="0" y="0"/>
                </a:moveTo>
                <a:lnTo>
                  <a:pt x="1724360" y="0"/>
                </a:lnTo>
                <a:lnTo>
                  <a:pt x="1724360" y="483562"/>
                </a:lnTo>
                <a:lnTo>
                  <a:pt x="0" y="483562"/>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0" name="Freeform 10"/>
          <p:cNvSpPr/>
          <p:nvPr/>
        </p:nvSpPr>
        <p:spPr>
          <a:xfrm>
            <a:off x="475576" y="189750"/>
            <a:ext cx="1620150" cy="621000"/>
          </a:xfrm>
          <a:custGeom>
            <a:avLst/>
            <a:gdLst/>
            <a:ahLst/>
            <a:cxnLst/>
            <a:rect l="l" t="t" r="r" b="b"/>
            <a:pathLst>
              <a:path w="1620150" h="621000">
                <a:moveTo>
                  <a:pt x="0" y="0"/>
                </a:moveTo>
                <a:lnTo>
                  <a:pt x="1620150" y="0"/>
                </a:lnTo>
                <a:lnTo>
                  <a:pt x="1620150" y="621000"/>
                </a:lnTo>
                <a:lnTo>
                  <a:pt x="0" y="62100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11" name="AutoShape 11"/>
          <p:cNvSpPr/>
          <p:nvPr/>
        </p:nvSpPr>
        <p:spPr>
          <a:xfrm>
            <a:off x="4813775" y="3063438"/>
            <a:ext cx="2146318" cy="531298"/>
          </a:xfrm>
          <a:prstGeom prst="line">
            <a:avLst/>
          </a:prstGeom>
          <a:ln w="19050" cap="rnd">
            <a:solidFill>
              <a:srgbClr val="2A2D2B"/>
            </a:solidFill>
            <a:prstDash val="solid"/>
            <a:headEnd type="none" w="sm" len="sm"/>
            <a:tailEnd type="oval" w="lg" len="lg"/>
          </a:ln>
        </p:spPr>
        <p:txBody>
          <a:bodyPr/>
          <a:lstStyle/>
          <a:p>
            <a:endParaRPr lang="en-US"/>
          </a:p>
        </p:txBody>
      </p:sp>
      <p:sp>
        <p:nvSpPr>
          <p:cNvPr id="12" name="AutoShape 12"/>
          <p:cNvSpPr/>
          <p:nvPr/>
        </p:nvSpPr>
        <p:spPr>
          <a:xfrm>
            <a:off x="4813779" y="7330738"/>
            <a:ext cx="2146529" cy="995384"/>
          </a:xfrm>
          <a:prstGeom prst="line">
            <a:avLst/>
          </a:prstGeom>
          <a:ln w="19050" cap="rnd">
            <a:solidFill>
              <a:srgbClr val="2A2D2B"/>
            </a:solidFill>
            <a:prstDash val="solid"/>
            <a:headEnd type="none" w="sm" len="sm"/>
            <a:tailEnd type="oval" w="lg" len="lg"/>
          </a:ln>
        </p:spPr>
        <p:txBody>
          <a:bodyPr/>
          <a:lstStyle/>
          <a:p>
            <a:endParaRPr lang="en-US"/>
          </a:p>
        </p:txBody>
      </p:sp>
      <p:sp>
        <p:nvSpPr>
          <p:cNvPr id="13" name="AutoShape 13"/>
          <p:cNvSpPr/>
          <p:nvPr/>
        </p:nvSpPr>
        <p:spPr>
          <a:xfrm>
            <a:off x="11486648" y="3364640"/>
            <a:ext cx="19050" cy="19050"/>
          </a:xfrm>
          <a:prstGeom prst="line">
            <a:avLst/>
          </a:prstGeom>
          <a:ln w="19050" cap="rnd">
            <a:solidFill>
              <a:srgbClr val="2A2D2B"/>
            </a:solidFill>
            <a:prstDash val="solid"/>
            <a:headEnd type="oval" w="lg" len="lg"/>
            <a:tailEnd type="none" w="sm" len="sm"/>
          </a:ln>
        </p:spPr>
        <p:txBody>
          <a:bodyPr/>
          <a:lstStyle/>
          <a:p>
            <a:endParaRPr lang="en-US"/>
          </a:p>
        </p:txBody>
      </p:sp>
      <p:sp>
        <p:nvSpPr>
          <p:cNvPr id="14" name="AutoShape 14"/>
          <p:cNvSpPr/>
          <p:nvPr/>
        </p:nvSpPr>
        <p:spPr>
          <a:xfrm>
            <a:off x="12661432" y="5480636"/>
            <a:ext cx="19050" cy="19050"/>
          </a:xfrm>
          <a:prstGeom prst="line">
            <a:avLst/>
          </a:prstGeom>
          <a:ln w="19050" cap="rnd">
            <a:solidFill>
              <a:srgbClr val="2A2D2B"/>
            </a:solidFill>
            <a:prstDash val="solid"/>
            <a:headEnd type="oval" w="lg" len="lg"/>
            <a:tailEnd type="none" w="sm" len="sm"/>
          </a:ln>
        </p:spPr>
        <p:txBody>
          <a:bodyPr/>
          <a:lstStyle/>
          <a:p>
            <a:endParaRPr lang="en-US"/>
          </a:p>
        </p:txBody>
      </p:sp>
      <p:sp>
        <p:nvSpPr>
          <p:cNvPr id="15" name="Freeform 15"/>
          <p:cNvSpPr/>
          <p:nvPr/>
        </p:nvSpPr>
        <p:spPr>
          <a:xfrm>
            <a:off x="7892971" y="4364237"/>
            <a:ext cx="3055941" cy="2387454"/>
          </a:xfrm>
          <a:custGeom>
            <a:avLst/>
            <a:gdLst/>
            <a:ahLst/>
            <a:cxnLst/>
            <a:rect l="l" t="t" r="r" b="b"/>
            <a:pathLst>
              <a:path w="3055941" h="2387454">
                <a:moveTo>
                  <a:pt x="0" y="0"/>
                </a:moveTo>
                <a:lnTo>
                  <a:pt x="3055941" y="0"/>
                </a:lnTo>
                <a:lnTo>
                  <a:pt x="3055941" y="2387454"/>
                </a:lnTo>
                <a:lnTo>
                  <a:pt x="0" y="2387454"/>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grpSp>
        <p:nvGrpSpPr>
          <p:cNvPr id="16" name="Group 16"/>
          <p:cNvGrpSpPr/>
          <p:nvPr/>
        </p:nvGrpSpPr>
        <p:grpSpPr>
          <a:xfrm>
            <a:off x="6960308" y="2939555"/>
            <a:ext cx="1224057" cy="1215117"/>
            <a:chOff x="0" y="0"/>
            <a:chExt cx="812800" cy="806864"/>
          </a:xfrm>
        </p:grpSpPr>
        <p:sp>
          <p:nvSpPr>
            <p:cNvPr id="17" name="Freeform 17"/>
            <p:cNvSpPr/>
            <p:nvPr/>
          </p:nvSpPr>
          <p:spPr>
            <a:xfrm>
              <a:off x="0" y="0"/>
              <a:ext cx="812800" cy="806864"/>
            </a:xfrm>
            <a:custGeom>
              <a:avLst/>
              <a:gdLst/>
              <a:ahLst/>
              <a:cxnLst/>
              <a:rect l="l" t="t" r="r" b="b"/>
              <a:pathLst>
                <a:path w="812800" h="806864">
                  <a:moveTo>
                    <a:pt x="406400" y="0"/>
                  </a:moveTo>
                  <a:cubicBezTo>
                    <a:pt x="181951" y="0"/>
                    <a:pt x="0" y="180623"/>
                    <a:pt x="0" y="403432"/>
                  </a:cubicBezTo>
                  <a:cubicBezTo>
                    <a:pt x="0" y="626241"/>
                    <a:pt x="181951" y="806864"/>
                    <a:pt x="406400" y="806864"/>
                  </a:cubicBezTo>
                  <a:cubicBezTo>
                    <a:pt x="630849" y="806864"/>
                    <a:pt x="812800" y="626241"/>
                    <a:pt x="812800" y="403432"/>
                  </a:cubicBezTo>
                  <a:cubicBezTo>
                    <a:pt x="812800" y="180623"/>
                    <a:pt x="630849" y="0"/>
                    <a:pt x="406400" y="0"/>
                  </a:cubicBezTo>
                  <a:close/>
                </a:path>
              </a:pathLst>
            </a:custGeom>
            <a:solidFill>
              <a:srgbClr val="225E66"/>
            </a:solidFill>
          </p:spPr>
          <p:txBody>
            <a:bodyPr/>
            <a:lstStyle/>
            <a:p>
              <a:endParaRPr lang="en-US"/>
            </a:p>
          </p:txBody>
        </p:sp>
        <p:sp>
          <p:nvSpPr>
            <p:cNvPr id="18" name="TextBox 18"/>
            <p:cNvSpPr txBox="1"/>
            <p:nvPr/>
          </p:nvSpPr>
          <p:spPr>
            <a:xfrm>
              <a:off x="76200" y="85168"/>
              <a:ext cx="660400" cy="646052"/>
            </a:xfrm>
            <a:prstGeom prst="rect">
              <a:avLst/>
            </a:prstGeom>
          </p:spPr>
          <p:txBody>
            <a:bodyPr lIns="50800" tIns="50800" rIns="50800" bIns="50800" rtlCol="0" anchor="ctr"/>
            <a:lstStyle/>
            <a:p>
              <a:pPr algn="ctr">
                <a:lnSpc>
                  <a:spcPts val="2879"/>
                </a:lnSpc>
              </a:pPr>
              <a:endParaRPr/>
            </a:p>
          </p:txBody>
        </p:sp>
      </p:grpSp>
      <p:grpSp>
        <p:nvGrpSpPr>
          <p:cNvPr id="19" name="Group 19"/>
          <p:cNvGrpSpPr/>
          <p:nvPr/>
        </p:nvGrpSpPr>
        <p:grpSpPr>
          <a:xfrm>
            <a:off x="5811850" y="4911177"/>
            <a:ext cx="1224057" cy="1215117"/>
            <a:chOff x="0" y="0"/>
            <a:chExt cx="812800" cy="806864"/>
          </a:xfrm>
        </p:grpSpPr>
        <p:sp>
          <p:nvSpPr>
            <p:cNvPr id="20" name="Freeform 20"/>
            <p:cNvSpPr/>
            <p:nvPr/>
          </p:nvSpPr>
          <p:spPr>
            <a:xfrm>
              <a:off x="0" y="0"/>
              <a:ext cx="812800" cy="806864"/>
            </a:xfrm>
            <a:custGeom>
              <a:avLst/>
              <a:gdLst/>
              <a:ahLst/>
              <a:cxnLst/>
              <a:rect l="l" t="t" r="r" b="b"/>
              <a:pathLst>
                <a:path w="812800" h="806864">
                  <a:moveTo>
                    <a:pt x="406400" y="0"/>
                  </a:moveTo>
                  <a:cubicBezTo>
                    <a:pt x="181951" y="0"/>
                    <a:pt x="0" y="180623"/>
                    <a:pt x="0" y="403432"/>
                  </a:cubicBezTo>
                  <a:cubicBezTo>
                    <a:pt x="0" y="626241"/>
                    <a:pt x="181951" y="806864"/>
                    <a:pt x="406400" y="806864"/>
                  </a:cubicBezTo>
                  <a:cubicBezTo>
                    <a:pt x="630849" y="806864"/>
                    <a:pt x="812800" y="626241"/>
                    <a:pt x="812800" y="403432"/>
                  </a:cubicBezTo>
                  <a:cubicBezTo>
                    <a:pt x="812800" y="180623"/>
                    <a:pt x="630849" y="0"/>
                    <a:pt x="406400" y="0"/>
                  </a:cubicBezTo>
                  <a:close/>
                </a:path>
              </a:pathLst>
            </a:custGeom>
            <a:solidFill>
              <a:srgbClr val="225E66"/>
            </a:solidFill>
          </p:spPr>
          <p:txBody>
            <a:bodyPr/>
            <a:lstStyle/>
            <a:p>
              <a:endParaRPr lang="en-US"/>
            </a:p>
          </p:txBody>
        </p:sp>
        <p:sp>
          <p:nvSpPr>
            <p:cNvPr id="21" name="TextBox 21"/>
            <p:cNvSpPr txBox="1"/>
            <p:nvPr/>
          </p:nvSpPr>
          <p:spPr>
            <a:xfrm>
              <a:off x="76200" y="85168"/>
              <a:ext cx="660400" cy="646052"/>
            </a:xfrm>
            <a:prstGeom prst="rect">
              <a:avLst/>
            </a:prstGeom>
          </p:spPr>
          <p:txBody>
            <a:bodyPr lIns="50800" tIns="50800" rIns="50800" bIns="50800" rtlCol="0" anchor="ctr"/>
            <a:lstStyle/>
            <a:p>
              <a:pPr algn="ctr">
                <a:lnSpc>
                  <a:spcPts val="2879"/>
                </a:lnSpc>
              </a:pPr>
              <a:endParaRPr/>
            </a:p>
          </p:txBody>
        </p:sp>
      </p:grpSp>
      <p:grpSp>
        <p:nvGrpSpPr>
          <p:cNvPr id="22" name="Group 22"/>
          <p:cNvGrpSpPr/>
          <p:nvPr/>
        </p:nvGrpSpPr>
        <p:grpSpPr>
          <a:xfrm>
            <a:off x="6960308" y="7718564"/>
            <a:ext cx="1224057" cy="1215117"/>
            <a:chOff x="0" y="0"/>
            <a:chExt cx="812800" cy="806864"/>
          </a:xfrm>
        </p:grpSpPr>
        <p:sp>
          <p:nvSpPr>
            <p:cNvPr id="23" name="Freeform 23"/>
            <p:cNvSpPr/>
            <p:nvPr/>
          </p:nvSpPr>
          <p:spPr>
            <a:xfrm>
              <a:off x="0" y="0"/>
              <a:ext cx="812800" cy="806864"/>
            </a:xfrm>
            <a:custGeom>
              <a:avLst/>
              <a:gdLst/>
              <a:ahLst/>
              <a:cxnLst/>
              <a:rect l="l" t="t" r="r" b="b"/>
              <a:pathLst>
                <a:path w="812800" h="806864">
                  <a:moveTo>
                    <a:pt x="406400" y="0"/>
                  </a:moveTo>
                  <a:cubicBezTo>
                    <a:pt x="181951" y="0"/>
                    <a:pt x="0" y="180623"/>
                    <a:pt x="0" y="403432"/>
                  </a:cubicBezTo>
                  <a:cubicBezTo>
                    <a:pt x="0" y="626241"/>
                    <a:pt x="181951" y="806864"/>
                    <a:pt x="406400" y="806864"/>
                  </a:cubicBezTo>
                  <a:cubicBezTo>
                    <a:pt x="630849" y="806864"/>
                    <a:pt x="812800" y="626241"/>
                    <a:pt x="812800" y="403432"/>
                  </a:cubicBezTo>
                  <a:cubicBezTo>
                    <a:pt x="812800" y="180623"/>
                    <a:pt x="630849" y="0"/>
                    <a:pt x="406400" y="0"/>
                  </a:cubicBezTo>
                  <a:close/>
                </a:path>
              </a:pathLst>
            </a:custGeom>
            <a:solidFill>
              <a:srgbClr val="225E66"/>
            </a:solidFill>
          </p:spPr>
          <p:txBody>
            <a:bodyPr/>
            <a:lstStyle/>
            <a:p>
              <a:endParaRPr lang="en-US"/>
            </a:p>
          </p:txBody>
        </p:sp>
        <p:sp>
          <p:nvSpPr>
            <p:cNvPr id="24" name="TextBox 24"/>
            <p:cNvSpPr txBox="1"/>
            <p:nvPr/>
          </p:nvSpPr>
          <p:spPr>
            <a:xfrm>
              <a:off x="76200" y="85168"/>
              <a:ext cx="660400" cy="646052"/>
            </a:xfrm>
            <a:prstGeom prst="rect">
              <a:avLst/>
            </a:prstGeom>
          </p:spPr>
          <p:txBody>
            <a:bodyPr lIns="50800" tIns="50800" rIns="50800" bIns="50800" rtlCol="0" anchor="ctr"/>
            <a:lstStyle/>
            <a:p>
              <a:pPr algn="ctr">
                <a:lnSpc>
                  <a:spcPts val="2879"/>
                </a:lnSpc>
              </a:pPr>
              <a:endParaRPr/>
            </a:p>
          </p:txBody>
        </p:sp>
      </p:grpSp>
      <p:grpSp>
        <p:nvGrpSpPr>
          <p:cNvPr id="25" name="Group 25"/>
          <p:cNvGrpSpPr/>
          <p:nvPr/>
        </p:nvGrpSpPr>
        <p:grpSpPr>
          <a:xfrm>
            <a:off x="10893669" y="7718564"/>
            <a:ext cx="1224057" cy="1215117"/>
            <a:chOff x="0" y="0"/>
            <a:chExt cx="812800" cy="806864"/>
          </a:xfrm>
        </p:grpSpPr>
        <p:sp>
          <p:nvSpPr>
            <p:cNvPr id="26" name="Freeform 26"/>
            <p:cNvSpPr/>
            <p:nvPr/>
          </p:nvSpPr>
          <p:spPr>
            <a:xfrm>
              <a:off x="0" y="0"/>
              <a:ext cx="812800" cy="806864"/>
            </a:xfrm>
            <a:custGeom>
              <a:avLst/>
              <a:gdLst/>
              <a:ahLst/>
              <a:cxnLst/>
              <a:rect l="l" t="t" r="r" b="b"/>
              <a:pathLst>
                <a:path w="812800" h="806864">
                  <a:moveTo>
                    <a:pt x="406400" y="0"/>
                  </a:moveTo>
                  <a:cubicBezTo>
                    <a:pt x="181951" y="0"/>
                    <a:pt x="0" y="180623"/>
                    <a:pt x="0" y="403432"/>
                  </a:cubicBezTo>
                  <a:cubicBezTo>
                    <a:pt x="0" y="626241"/>
                    <a:pt x="181951" y="806864"/>
                    <a:pt x="406400" y="806864"/>
                  </a:cubicBezTo>
                  <a:cubicBezTo>
                    <a:pt x="630849" y="806864"/>
                    <a:pt x="812800" y="626241"/>
                    <a:pt x="812800" y="403432"/>
                  </a:cubicBezTo>
                  <a:cubicBezTo>
                    <a:pt x="812800" y="180623"/>
                    <a:pt x="630849" y="0"/>
                    <a:pt x="406400" y="0"/>
                  </a:cubicBezTo>
                  <a:close/>
                </a:path>
              </a:pathLst>
            </a:custGeom>
            <a:solidFill>
              <a:srgbClr val="225E66"/>
            </a:solidFill>
          </p:spPr>
          <p:txBody>
            <a:bodyPr/>
            <a:lstStyle/>
            <a:p>
              <a:endParaRPr lang="en-US"/>
            </a:p>
          </p:txBody>
        </p:sp>
        <p:sp>
          <p:nvSpPr>
            <p:cNvPr id="27" name="TextBox 27"/>
            <p:cNvSpPr txBox="1"/>
            <p:nvPr/>
          </p:nvSpPr>
          <p:spPr>
            <a:xfrm>
              <a:off x="76200" y="85168"/>
              <a:ext cx="660400" cy="646052"/>
            </a:xfrm>
            <a:prstGeom prst="rect">
              <a:avLst/>
            </a:prstGeom>
          </p:spPr>
          <p:txBody>
            <a:bodyPr lIns="50800" tIns="50800" rIns="50800" bIns="50800" rtlCol="0" anchor="ctr"/>
            <a:lstStyle/>
            <a:p>
              <a:pPr algn="ctr">
                <a:lnSpc>
                  <a:spcPts val="2879"/>
                </a:lnSpc>
              </a:pPr>
              <a:endParaRPr/>
            </a:p>
          </p:txBody>
        </p:sp>
      </p:grpSp>
      <p:grpSp>
        <p:nvGrpSpPr>
          <p:cNvPr id="28" name="Group 28"/>
          <p:cNvGrpSpPr/>
          <p:nvPr/>
        </p:nvGrpSpPr>
        <p:grpSpPr>
          <a:xfrm>
            <a:off x="11823196" y="4950405"/>
            <a:ext cx="1224057" cy="1215117"/>
            <a:chOff x="0" y="0"/>
            <a:chExt cx="812800" cy="806864"/>
          </a:xfrm>
        </p:grpSpPr>
        <p:sp>
          <p:nvSpPr>
            <p:cNvPr id="29" name="Freeform 29"/>
            <p:cNvSpPr/>
            <p:nvPr/>
          </p:nvSpPr>
          <p:spPr>
            <a:xfrm>
              <a:off x="0" y="0"/>
              <a:ext cx="812800" cy="806864"/>
            </a:xfrm>
            <a:custGeom>
              <a:avLst/>
              <a:gdLst/>
              <a:ahLst/>
              <a:cxnLst/>
              <a:rect l="l" t="t" r="r" b="b"/>
              <a:pathLst>
                <a:path w="812800" h="806864">
                  <a:moveTo>
                    <a:pt x="406400" y="0"/>
                  </a:moveTo>
                  <a:cubicBezTo>
                    <a:pt x="181951" y="0"/>
                    <a:pt x="0" y="180623"/>
                    <a:pt x="0" y="403432"/>
                  </a:cubicBezTo>
                  <a:cubicBezTo>
                    <a:pt x="0" y="626241"/>
                    <a:pt x="181951" y="806864"/>
                    <a:pt x="406400" y="806864"/>
                  </a:cubicBezTo>
                  <a:cubicBezTo>
                    <a:pt x="630849" y="806864"/>
                    <a:pt x="812800" y="626241"/>
                    <a:pt x="812800" y="403432"/>
                  </a:cubicBezTo>
                  <a:cubicBezTo>
                    <a:pt x="812800" y="180623"/>
                    <a:pt x="630849" y="0"/>
                    <a:pt x="406400" y="0"/>
                  </a:cubicBezTo>
                  <a:close/>
                </a:path>
              </a:pathLst>
            </a:custGeom>
            <a:solidFill>
              <a:srgbClr val="225E66"/>
            </a:solidFill>
          </p:spPr>
          <p:txBody>
            <a:bodyPr/>
            <a:lstStyle/>
            <a:p>
              <a:endParaRPr lang="en-US"/>
            </a:p>
          </p:txBody>
        </p:sp>
        <p:sp>
          <p:nvSpPr>
            <p:cNvPr id="30" name="TextBox 30"/>
            <p:cNvSpPr txBox="1"/>
            <p:nvPr/>
          </p:nvSpPr>
          <p:spPr>
            <a:xfrm>
              <a:off x="76200" y="85168"/>
              <a:ext cx="660400" cy="646052"/>
            </a:xfrm>
            <a:prstGeom prst="rect">
              <a:avLst/>
            </a:prstGeom>
          </p:spPr>
          <p:txBody>
            <a:bodyPr lIns="50800" tIns="50800" rIns="50800" bIns="50800" rtlCol="0" anchor="ctr"/>
            <a:lstStyle/>
            <a:p>
              <a:pPr algn="ctr">
                <a:lnSpc>
                  <a:spcPts val="2879"/>
                </a:lnSpc>
              </a:pPr>
              <a:endParaRPr/>
            </a:p>
          </p:txBody>
        </p:sp>
      </p:grpSp>
      <p:grpSp>
        <p:nvGrpSpPr>
          <p:cNvPr id="31" name="Group 31"/>
          <p:cNvGrpSpPr/>
          <p:nvPr/>
        </p:nvGrpSpPr>
        <p:grpSpPr>
          <a:xfrm>
            <a:off x="10893669" y="2834455"/>
            <a:ext cx="1224057" cy="1215117"/>
            <a:chOff x="0" y="0"/>
            <a:chExt cx="812800" cy="806864"/>
          </a:xfrm>
        </p:grpSpPr>
        <p:sp>
          <p:nvSpPr>
            <p:cNvPr id="32" name="Freeform 32"/>
            <p:cNvSpPr/>
            <p:nvPr/>
          </p:nvSpPr>
          <p:spPr>
            <a:xfrm>
              <a:off x="0" y="0"/>
              <a:ext cx="812800" cy="806864"/>
            </a:xfrm>
            <a:custGeom>
              <a:avLst/>
              <a:gdLst/>
              <a:ahLst/>
              <a:cxnLst/>
              <a:rect l="l" t="t" r="r" b="b"/>
              <a:pathLst>
                <a:path w="812800" h="806864">
                  <a:moveTo>
                    <a:pt x="406400" y="0"/>
                  </a:moveTo>
                  <a:cubicBezTo>
                    <a:pt x="181951" y="0"/>
                    <a:pt x="0" y="180623"/>
                    <a:pt x="0" y="403432"/>
                  </a:cubicBezTo>
                  <a:cubicBezTo>
                    <a:pt x="0" y="626241"/>
                    <a:pt x="181951" y="806864"/>
                    <a:pt x="406400" y="806864"/>
                  </a:cubicBezTo>
                  <a:cubicBezTo>
                    <a:pt x="630849" y="806864"/>
                    <a:pt x="812800" y="626241"/>
                    <a:pt x="812800" y="403432"/>
                  </a:cubicBezTo>
                  <a:cubicBezTo>
                    <a:pt x="812800" y="180623"/>
                    <a:pt x="630849" y="0"/>
                    <a:pt x="406400" y="0"/>
                  </a:cubicBezTo>
                  <a:close/>
                </a:path>
              </a:pathLst>
            </a:custGeom>
            <a:solidFill>
              <a:srgbClr val="225E66"/>
            </a:solidFill>
          </p:spPr>
          <p:txBody>
            <a:bodyPr/>
            <a:lstStyle/>
            <a:p>
              <a:endParaRPr lang="en-US"/>
            </a:p>
          </p:txBody>
        </p:sp>
        <p:sp>
          <p:nvSpPr>
            <p:cNvPr id="33" name="TextBox 33"/>
            <p:cNvSpPr txBox="1"/>
            <p:nvPr/>
          </p:nvSpPr>
          <p:spPr>
            <a:xfrm>
              <a:off x="76200" y="85168"/>
              <a:ext cx="660400" cy="646052"/>
            </a:xfrm>
            <a:prstGeom prst="rect">
              <a:avLst/>
            </a:prstGeom>
          </p:spPr>
          <p:txBody>
            <a:bodyPr lIns="50800" tIns="50800" rIns="50800" bIns="50800" rtlCol="0" anchor="ctr"/>
            <a:lstStyle/>
            <a:p>
              <a:pPr algn="ctr">
                <a:lnSpc>
                  <a:spcPts val="2879"/>
                </a:lnSpc>
              </a:pPr>
              <a:endParaRPr/>
            </a:p>
          </p:txBody>
        </p:sp>
      </p:grpSp>
      <p:sp>
        <p:nvSpPr>
          <p:cNvPr id="34" name="Freeform 34"/>
          <p:cNvSpPr/>
          <p:nvPr/>
        </p:nvSpPr>
        <p:spPr>
          <a:xfrm>
            <a:off x="7199102" y="3093809"/>
            <a:ext cx="746468" cy="767577"/>
          </a:xfrm>
          <a:custGeom>
            <a:avLst/>
            <a:gdLst/>
            <a:ahLst/>
            <a:cxnLst/>
            <a:rect l="l" t="t" r="r" b="b"/>
            <a:pathLst>
              <a:path w="746468" h="767577">
                <a:moveTo>
                  <a:pt x="0" y="0"/>
                </a:moveTo>
                <a:lnTo>
                  <a:pt x="746469" y="0"/>
                </a:lnTo>
                <a:lnTo>
                  <a:pt x="746469" y="767577"/>
                </a:lnTo>
                <a:lnTo>
                  <a:pt x="0" y="767577"/>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a:p>
        </p:txBody>
      </p:sp>
      <p:sp>
        <p:nvSpPr>
          <p:cNvPr id="35" name="TextBox 35"/>
          <p:cNvSpPr txBox="1"/>
          <p:nvPr/>
        </p:nvSpPr>
        <p:spPr>
          <a:xfrm>
            <a:off x="13724454" y="2791976"/>
            <a:ext cx="4158241" cy="514350"/>
          </a:xfrm>
          <a:prstGeom prst="rect">
            <a:avLst/>
          </a:prstGeom>
        </p:spPr>
        <p:txBody>
          <a:bodyPr lIns="0" tIns="0" rIns="0" bIns="0" rtlCol="0" anchor="t">
            <a:spAutoFit/>
          </a:bodyPr>
          <a:lstStyle/>
          <a:p>
            <a:pPr algn="l">
              <a:lnSpc>
                <a:spcPts val="3840"/>
              </a:lnSpc>
            </a:pPr>
            <a:r>
              <a:rPr lang="en-US" sz="3200" b="1">
                <a:solidFill>
                  <a:srgbClr val="2A2D2B"/>
                </a:solidFill>
                <a:latin typeface="Arimo Bold"/>
                <a:ea typeface="Arimo Bold"/>
                <a:cs typeface="Arimo Bold"/>
                <a:sym typeface="Arimo Bold"/>
              </a:rPr>
              <a:t>Secure funds for it</a:t>
            </a:r>
          </a:p>
        </p:txBody>
      </p:sp>
      <p:sp>
        <p:nvSpPr>
          <p:cNvPr id="36" name="AutoShape 36"/>
          <p:cNvSpPr/>
          <p:nvPr/>
        </p:nvSpPr>
        <p:spPr>
          <a:xfrm flipH="1">
            <a:off x="12117727" y="3063438"/>
            <a:ext cx="1606727" cy="378576"/>
          </a:xfrm>
          <a:prstGeom prst="line">
            <a:avLst/>
          </a:prstGeom>
          <a:ln w="19050" cap="rnd">
            <a:solidFill>
              <a:srgbClr val="2A2D2B"/>
            </a:solidFill>
            <a:prstDash val="solid"/>
            <a:headEnd type="none" w="sm" len="sm"/>
            <a:tailEnd type="oval" w="lg" len="lg"/>
          </a:ln>
        </p:spPr>
        <p:txBody>
          <a:bodyPr/>
          <a:lstStyle/>
          <a:p>
            <a:endParaRPr lang="en-US"/>
          </a:p>
        </p:txBody>
      </p:sp>
      <p:sp>
        <p:nvSpPr>
          <p:cNvPr id="37" name="Freeform 37"/>
          <p:cNvSpPr/>
          <p:nvPr/>
        </p:nvSpPr>
        <p:spPr>
          <a:xfrm>
            <a:off x="7231763" y="8001020"/>
            <a:ext cx="681146" cy="678542"/>
          </a:xfrm>
          <a:custGeom>
            <a:avLst/>
            <a:gdLst/>
            <a:ahLst/>
            <a:cxnLst/>
            <a:rect l="l" t="t" r="r" b="b"/>
            <a:pathLst>
              <a:path w="681146" h="678542">
                <a:moveTo>
                  <a:pt x="0" y="0"/>
                </a:moveTo>
                <a:lnTo>
                  <a:pt x="681146" y="0"/>
                </a:lnTo>
                <a:lnTo>
                  <a:pt x="681146" y="678542"/>
                </a:lnTo>
                <a:lnTo>
                  <a:pt x="0" y="678542"/>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US"/>
          </a:p>
        </p:txBody>
      </p:sp>
      <p:sp>
        <p:nvSpPr>
          <p:cNvPr id="38" name="Freeform 38"/>
          <p:cNvSpPr/>
          <p:nvPr/>
        </p:nvSpPr>
        <p:spPr>
          <a:xfrm rot="-2952493">
            <a:off x="7016225" y="3339702"/>
            <a:ext cx="4641284" cy="4866352"/>
          </a:xfrm>
          <a:custGeom>
            <a:avLst/>
            <a:gdLst/>
            <a:ahLst/>
            <a:cxnLst/>
            <a:rect l="l" t="t" r="r" b="b"/>
            <a:pathLst>
              <a:path w="4641284" h="4866352">
                <a:moveTo>
                  <a:pt x="0" y="0"/>
                </a:moveTo>
                <a:lnTo>
                  <a:pt x="4641284" y="0"/>
                </a:lnTo>
                <a:lnTo>
                  <a:pt x="4641284" y="4866352"/>
                </a:lnTo>
                <a:lnTo>
                  <a:pt x="0" y="4866352"/>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n-US"/>
          </a:p>
        </p:txBody>
      </p:sp>
      <p:sp>
        <p:nvSpPr>
          <p:cNvPr id="39" name="Freeform 39"/>
          <p:cNvSpPr/>
          <p:nvPr/>
        </p:nvSpPr>
        <p:spPr>
          <a:xfrm>
            <a:off x="11166445" y="3025387"/>
            <a:ext cx="678506" cy="678506"/>
          </a:xfrm>
          <a:custGeom>
            <a:avLst/>
            <a:gdLst/>
            <a:ahLst/>
            <a:cxnLst/>
            <a:rect l="l" t="t" r="r" b="b"/>
            <a:pathLst>
              <a:path w="678506" h="678506">
                <a:moveTo>
                  <a:pt x="0" y="0"/>
                </a:moveTo>
                <a:lnTo>
                  <a:pt x="678506" y="0"/>
                </a:lnTo>
                <a:lnTo>
                  <a:pt x="678506" y="678506"/>
                </a:lnTo>
                <a:lnTo>
                  <a:pt x="0" y="678506"/>
                </a:lnTo>
                <a:lnTo>
                  <a:pt x="0" y="0"/>
                </a:lnTo>
                <a:close/>
              </a:path>
            </a:pathLst>
          </a:custGeom>
          <a:blipFill>
            <a:blip r:embed="rId23">
              <a:extLst>
                <a:ext uri="{96DAC541-7B7A-43D3-8B79-37D633B846F1}">
                  <asvg:svgBlip xmlns:asvg="http://schemas.microsoft.com/office/drawing/2016/SVG/main" r:embed="rId24"/>
                </a:ext>
              </a:extLst>
            </a:blip>
            <a:stretch>
              <a:fillRect/>
            </a:stretch>
          </a:blipFill>
        </p:spPr>
        <p:txBody>
          <a:bodyPr/>
          <a:lstStyle/>
          <a:p>
            <a:endParaRPr lang="en-US"/>
          </a:p>
        </p:txBody>
      </p:sp>
      <p:sp>
        <p:nvSpPr>
          <p:cNvPr id="40" name="Freeform 40"/>
          <p:cNvSpPr/>
          <p:nvPr/>
        </p:nvSpPr>
        <p:spPr>
          <a:xfrm>
            <a:off x="11106176" y="7945651"/>
            <a:ext cx="760943" cy="760943"/>
          </a:xfrm>
          <a:custGeom>
            <a:avLst/>
            <a:gdLst/>
            <a:ahLst/>
            <a:cxnLst/>
            <a:rect l="l" t="t" r="r" b="b"/>
            <a:pathLst>
              <a:path w="760943" h="760943">
                <a:moveTo>
                  <a:pt x="0" y="0"/>
                </a:moveTo>
                <a:lnTo>
                  <a:pt x="760944" y="0"/>
                </a:lnTo>
                <a:lnTo>
                  <a:pt x="760944" y="760943"/>
                </a:lnTo>
                <a:lnTo>
                  <a:pt x="0" y="760943"/>
                </a:lnTo>
                <a:lnTo>
                  <a:pt x="0" y="0"/>
                </a:lnTo>
                <a:close/>
              </a:path>
            </a:pathLst>
          </a:custGeom>
          <a:blipFill>
            <a:blip r:embed="rId25">
              <a:extLst>
                <a:ext uri="{96DAC541-7B7A-43D3-8B79-37D633B846F1}">
                  <asvg:svgBlip xmlns:asvg="http://schemas.microsoft.com/office/drawing/2016/SVG/main" r:embed="rId26"/>
                </a:ext>
              </a:extLst>
            </a:blip>
            <a:stretch>
              <a:fillRect/>
            </a:stretch>
          </a:blipFill>
        </p:spPr>
        <p:txBody>
          <a:bodyPr/>
          <a:lstStyle/>
          <a:p>
            <a:endParaRPr lang="en-US"/>
          </a:p>
        </p:txBody>
      </p:sp>
      <p:sp>
        <p:nvSpPr>
          <p:cNvPr id="41" name="TextBox 41"/>
          <p:cNvSpPr txBox="1"/>
          <p:nvPr/>
        </p:nvSpPr>
        <p:spPr>
          <a:xfrm>
            <a:off x="14047378" y="5114925"/>
            <a:ext cx="4126322" cy="514350"/>
          </a:xfrm>
          <a:prstGeom prst="rect">
            <a:avLst/>
          </a:prstGeom>
        </p:spPr>
        <p:txBody>
          <a:bodyPr lIns="0" tIns="0" rIns="0" bIns="0" rtlCol="0" anchor="t">
            <a:spAutoFit/>
          </a:bodyPr>
          <a:lstStyle/>
          <a:p>
            <a:pPr algn="l">
              <a:lnSpc>
                <a:spcPts val="3840"/>
              </a:lnSpc>
            </a:pPr>
            <a:r>
              <a:rPr lang="en-US" sz="3200" b="1">
                <a:solidFill>
                  <a:srgbClr val="2A2D2B"/>
                </a:solidFill>
                <a:latin typeface="Arimo Bold"/>
                <a:ea typeface="Arimo Bold"/>
                <a:cs typeface="Arimo Bold"/>
                <a:sym typeface="Arimo Bold"/>
              </a:rPr>
              <a:t>Assemble teams</a:t>
            </a:r>
          </a:p>
        </p:txBody>
      </p:sp>
      <p:sp>
        <p:nvSpPr>
          <p:cNvPr id="42" name="TextBox 42"/>
          <p:cNvSpPr txBox="1"/>
          <p:nvPr/>
        </p:nvSpPr>
        <p:spPr>
          <a:xfrm>
            <a:off x="13050872" y="7917076"/>
            <a:ext cx="4247593" cy="514350"/>
          </a:xfrm>
          <a:prstGeom prst="rect">
            <a:avLst/>
          </a:prstGeom>
        </p:spPr>
        <p:txBody>
          <a:bodyPr lIns="0" tIns="0" rIns="0" bIns="0" rtlCol="0" anchor="t">
            <a:spAutoFit/>
          </a:bodyPr>
          <a:lstStyle/>
          <a:p>
            <a:pPr algn="l">
              <a:lnSpc>
                <a:spcPts val="3840"/>
              </a:lnSpc>
            </a:pPr>
            <a:r>
              <a:rPr lang="en-US" sz="3200" b="1">
                <a:solidFill>
                  <a:srgbClr val="2A2D2B"/>
                </a:solidFill>
                <a:latin typeface="Arimo Bold"/>
                <a:ea typeface="Arimo Bold"/>
                <a:cs typeface="Arimo Bold"/>
                <a:sym typeface="Arimo Bold"/>
              </a:rPr>
              <a:t>Build New System</a:t>
            </a:r>
          </a:p>
        </p:txBody>
      </p:sp>
      <p:sp>
        <p:nvSpPr>
          <p:cNvPr id="43" name="TextBox 43"/>
          <p:cNvSpPr txBox="1"/>
          <p:nvPr/>
        </p:nvSpPr>
        <p:spPr>
          <a:xfrm>
            <a:off x="612172" y="5004386"/>
            <a:ext cx="4198036" cy="514350"/>
          </a:xfrm>
          <a:prstGeom prst="rect">
            <a:avLst/>
          </a:prstGeom>
        </p:spPr>
        <p:txBody>
          <a:bodyPr lIns="0" tIns="0" rIns="0" bIns="0" rtlCol="0" anchor="t">
            <a:spAutoFit/>
          </a:bodyPr>
          <a:lstStyle/>
          <a:p>
            <a:pPr algn="r">
              <a:lnSpc>
                <a:spcPts val="3840"/>
              </a:lnSpc>
            </a:pPr>
            <a:r>
              <a:rPr lang="en-US" sz="3200" b="1">
                <a:solidFill>
                  <a:srgbClr val="2A2D2B"/>
                </a:solidFill>
                <a:latin typeface="Arimo Bold"/>
                <a:ea typeface="Arimo Bold"/>
                <a:cs typeface="Arimo Bold"/>
                <a:sym typeface="Arimo Bold"/>
              </a:rPr>
              <a:t>Unhappy Customers</a:t>
            </a:r>
          </a:p>
        </p:txBody>
      </p:sp>
      <p:sp>
        <p:nvSpPr>
          <p:cNvPr id="44" name="AutoShape 44"/>
          <p:cNvSpPr/>
          <p:nvPr/>
        </p:nvSpPr>
        <p:spPr>
          <a:xfrm>
            <a:off x="4810208" y="5480636"/>
            <a:ext cx="1001642" cy="38100"/>
          </a:xfrm>
          <a:prstGeom prst="line">
            <a:avLst/>
          </a:prstGeom>
          <a:ln w="19050" cap="rnd">
            <a:solidFill>
              <a:srgbClr val="2A2D2B"/>
            </a:solidFill>
            <a:prstDash val="solid"/>
            <a:headEnd type="none" w="sm" len="sm"/>
            <a:tailEnd type="oval" w="lg" len="lg"/>
          </a:ln>
        </p:spPr>
        <p:txBody>
          <a:bodyPr/>
          <a:lstStyle/>
          <a:p>
            <a:endParaRPr lang="en-US"/>
          </a:p>
        </p:txBody>
      </p:sp>
      <p:sp>
        <p:nvSpPr>
          <p:cNvPr id="45" name="AutoShape 45"/>
          <p:cNvSpPr/>
          <p:nvPr/>
        </p:nvSpPr>
        <p:spPr>
          <a:xfrm flipH="1">
            <a:off x="12117727" y="8188539"/>
            <a:ext cx="933145" cy="137584"/>
          </a:xfrm>
          <a:prstGeom prst="line">
            <a:avLst/>
          </a:prstGeom>
          <a:ln w="19050" cap="rnd">
            <a:solidFill>
              <a:srgbClr val="2A2D2B"/>
            </a:solidFill>
            <a:prstDash val="solid"/>
            <a:headEnd type="none" w="sm" len="sm"/>
            <a:tailEnd type="oval" w="lg" len="lg"/>
          </a:ln>
        </p:spPr>
        <p:txBody>
          <a:bodyPr/>
          <a:lstStyle/>
          <a:p>
            <a:endParaRPr lang="en-US"/>
          </a:p>
        </p:txBody>
      </p:sp>
      <p:sp>
        <p:nvSpPr>
          <p:cNvPr id="46" name="AutoShape 46"/>
          <p:cNvSpPr/>
          <p:nvPr/>
        </p:nvSpPr>
        <p:spPr>
          <a:xfrm flipH="1">
            <a:off x="13050872" y="5386388"/>
            <a:ext cx="996506" cy="145443"/>
          </a:xfrm>
          <a:prstGeom prst="line">
            <a:avLst/>
          </a:prstGeom>
          <a:ln w="19050" cap="rnd">
            <a:solidFill>
              <a:srgbClr val="2A2D2B"/>
            </a:solidFill>
            <a:prstDash val="solid"/>
            <a:headEnd type="none" w="sm" len="sm"/>
            <a:tailEnd type="oval" w="lg" len="lg"/>
          </a:ln>
        </p:spPr>
        <p:txBody>
          <a:bodyPr/>
          <a:lstStyle/>
          <a:p>
            <a:endParaRPr lang="en-US"/>
          </a:p>
        </p:txBody>
      </p:sp>
      <p:sp>
        <p:nvSpPr>
          <p:cNvPr id="47" name="Freeform 47"/>
          <p:cNvSpPr/>
          <p:nvPr/>
        </p:nvSpPr>
        <p:spPr>
          <a:xfrm>
            <a:off x="6100050" y="5194908"/>
            <a:ext cx="647657" cy="647657"/>
          </a:xfrm>
          <a:custGeom>
            <a:avLst/>
            <a:gdLst/>
            <a:ahLst/>
            <a:cxnLst/>
            <a:rect l="l" t="t" r="r" b="b"/>
            <a:pathLst>
              <a:path w="647657" h="647657">
                <a:moveTo>
                  <a:pt x="0" y="0"/>
                </a:moveTo>
                <a:lnTo>
                  <a:pt x="647656" y="0"/>
                </a:lnTo>
                <a:lnTo>
                  <a:pt x="647656" y="647656"/>
                </a:lnTo>
                <a:lnTo>
                  <a:pt x="0" y="647656"/>
                </a:lnTo>
                <a:lnTo>
                  <a:pt x="0" y="0"/>
                </a:lnTo>
                <a:close/>
              </a:path>
            </a:pathLst>
          </a:custGeom>
          <a:blipFill>
            <a:blip r:embed="rId27">
              <a:extLst>
                <a:ext uri="{96DAC541-7B7A-43D3-8B79-37D633B846F1}">
                  <asvg:svgBlip xmlns:asvg="http://schemas.microsoft.com/office/drawing/2016/SVG/main" r:embed="rId28"/>
                </a:ext>
              </a:extLst>
            </a:blip>
            <a:stretch>
              <a:fillRect/>
            </a:stretch>
          </a:blipFill>
        </p:spPr>
        <p:txBody>
          <a:bodyPr/>
          <a:lstStyle/>
          <a:p>
            <a:endParaRPr lang="en-US"/>
          </a:p>
        </p:txBody>
      </p:sp>
      <p:sp>
        <p:nvSpPr>
          <p:cNvPr id="48" name="Freeform 48"/>
          <p:cNvSpPr/>
          <p:nvPr/>
        </p:nvSpPr>
        <p:spPr>
          <a:xfrm>
            <a:off x="11959374" y="5246997"/>
            <a:ext cx="917262" cy="543478"/>
          </a:xfrm>
          <a:custGeom>
            <a:avLst/>
            <a:gdLst/>
            <a:ahLst/>
            <a:cxnLst/>
            <a:rect l="l" t="t" r="r" b="b"/>
            <a:pathLst>
              <a:path w="917262" h="543478">
                <a:moveTo>
                  <a:pt x="0" y="0"/>
                </a:moveTo>
                <a:lnTo>
                  <a:pt x="917261" y="0"/>
                </a:lnTo>
                <a:lnTo>
                  <a:pt x="917261" y="543478"/>
                </a:lnTo>
                <a:lnTo>
                  <a:pt x="0" y="543478"/>
                </a:lnTo>
                <a:lnTo>
                  <a:pt x="0" y="0"/>
                </a:lnTo>
                <a:close/>
              </a:path>
            </a:pathLst>
          </a:custGeom>
          <a:blipFill>
            <a:blip r:embed="rId29">
              <a:extLst>
                <a:ext uri="{96DAC541-7B7A-43D3-8B79-37D633B846F1}">
                  <asvg:svgBlip xmlns:asvg="http://schemas.microsoft.com/office/drawing/2016/SVG/main" r:embed="rId30"/>
                </a:ext>
              </a:extLst>
            </a:blip>
            <a:stretch>
              <a:fillRect/>
            </a:stretch>
          </a:blipFill>
        </p:spPr>
        <p:txBody>
          <a:bodyPr/>
          <a:lstStyle/>
          <a:p>
            <a:endParaRPr lang="en-US"/>
          </a:p>
        </p:txBody>
      </p:sp>
      <p:sp>
        <p:nvSpPr>
          <p:cNvPr id="49" name="TextBox 49"/>
          <p:cNvSpPr txBox="1"/>
          <p:nvPr/>
        </p:nvSpPr>
        <p:spPr>
          <a:xfrm>
            <a:off x="1531425" y="952900"/>
            <a:ext cx="15225150" cy="1000125"/>
          </a:xfrm>
          <a:prstGeom prst="rect">
            <a:avLst/>
          </a:prstGeom>
        </p:spPr>
        <p:txBody>
          <a:bodyPr lIns="0" tIns="0" rIns="0" bIns="0" rtlCol="0" anchor="t">
            <a:spAutoFit/>
          </a:bodyPr>
          <a:lstStyle/>
          <a:p>
            <a:pPr algn="l">
              <a:lnSpc>
                <a:spcPts val="7679"/>
              </a:lnSpc>
            </a:pPr>
            <a:r>
              <a:rPr lang="en-US" sz="6399" b="1">
                <a:solidFill>
                  <a:srgbClr val="225E66"/>
                </a:solidFill>
                <a:latin typeface="Arimo Bold"/>
                <a:ea typeface="Arimo Bold"/>
                <a:cs typeface="Arimo Bold"/>
                <a:sym typeface="Arimo Bold"/>
              </a:rPr>
              <a:t>The Merry Go Round of Modernization</a:t>
            </a:r>
          </a:p>
        </p:txBody>
      </p:sp>
      <p:sp>
        <p:nvSpPr>
          <p:cNvPr id="50" name="TextBox 50"/>
          <p:cNvSpPr txBox="1"/>
          <p:nvPr/>
        </p:nvSpPr>
        <p:spPr>
          <a:xfrm>
            <a:off x="1531025" y="2791976"/>
            <a:ext cx="3282750" cy="514350"/>
          </a:xfrm>
          <a:prstGeom prst="rect">
            <a:avLst/>
          </a:prstGeom>
        </p:spPr>
        <p:txBody>
          <a:bodyPr lIns="0" tIns="0" rIns="0" bIns="0" rtlCol="0" anchor="t">
            <a:spAutoFit/>
          </a:bodyPr>
          <a:lstStyle/>
          <a:p>
            <a:pPr algn="r">
              <a:lnSpc>
                <a:spcPts val="3840"/>
              </a:lnSpc>
            </a:pPr>
            <a:r>
              <a:rPr lang="en-US" sz="3200" b="1">
                <a:solidFill>
                  <a:srgbClr val="2A2D2B"/>
                </a:solidFill>
                <a:latin typeface="Arimo Bold"/>
                <a:ea typeface="Arimo Bold"/>
                <a:cs typeface="Arimo Bold"/>
                <a:sym typeface="Arimo Bold"/>
              </a:rPr>
              <a:t>I have an idea!</a:t>
            </a:r>
          </a:p>
        </p:txBody>
      </p:sp>
      <p:sp>
        <p:nvSpPr>
          <p:cNvPr id="51" name="TextBox 51"/>
          <p:cNvSpPr txBox="1"/>
          <p:nvPr/>
        </p:nvSpPr>
        <p:spPr>
          <a:xfrm>
            <a:off x="475576" y="7059276"/>
            <a:ext cx="4338203" cy="514350"/>
          </a:xfrm>
          <a:prstGeom prst="rect">
            <a:avLst/>
          </a:prstGeom>
        </p:spPr>
        <p:txBody>
          <a:bodyPr lIns="0" tIns="0" rIns="0" bIns="0" rtlCol="0" anchor="t">
            <a:spAutoFit/>
          </a:bodyPr>
          <a:lstStyle/>
          <a:p>
            <a:pPr algn="r">
              <a:lnSpc>
                <a:spcPts val="3840"/>
              </a:lnSpc>
            </a:pPr>
            <a:r>
              <a:rPr lang="en-US" sz="3200" b="1">
                <a:solidFill>
                  <a:srgbClr val="2A2D2B"/>
                </a:solidFill>
                <a:latin typeface="Arimo Bold"/>
                <a:ea typeface="Arimo Bold"/>
                <a:cs typeface="Arimo Bold"/>
                <a:sym typeface="Arimo Bold"/>
              </a:rPr>
              <a:t>Launch New System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1E9DC"/>
        </a:solidFill>
        <a:effectLst/>
      </p:bgPr>
    </p:bg>
    <p:spTree>
      <p:nvGrpSpPr>
        <p:cNvPr id="1" name=""/>
        <p:cNvGrpSpPr/>
        <p:nvPr/>
      </p:nvGrpSpPr>
      <p:grpSpPr>
        <a:xfrm>
          <a:off x="0" y="0"/>
          <a:ext cx="0" cy="0"/>
          <a:chOff x="0" y="0"/>
          <a:chExt cx="0" cy="0"/>
        </a:xfrm>
      </p:grpSpPr>
      <p:sp>
        <p:nvSpPr>
          <p:cNvPr id="2" name="Freeform 2"/>
          <p:cNvSpPr/>
          <p:nvPr/>
        </p:nvSpPr>
        <p:spPr>
          <a:xfrm>
            <a:off x="17027690" y="7605896"/>
            <a:ext cx="405170" cy="214698"/>
          </a:xfrm>
          <a:custGeom>
            <a:avLst/>
            <a:gdLst/>
            <a:ahLst/>
            <a:cxnLst/>
            <a:rect l="l" t="t" r="r" b="b"/>
            <a:pathLst>
              <a:path w="405170" h="214698">
                <a:moveTo>
                  <a:pt x="0" y="0"/>
                </a:moveTo>
                <a:lnTo>
                  <a:pt x="405170" y="0"/>
                </a:lnTo>
                <a:lnTo>
                  <a:pt x="405170" y="214698"/>
                </a:lnTo>
                <a:lnTo>
                  <a:pt x="0" y="21469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9469740" y="8134390"/>
            <a:ext cx="8139844" cy="1956390"/>
          </a:xfrm>
          <a:custGeom>
            <a:avLst/>
            <a:gdLst/>
            <a:ahLst/>
            <a:cxnLst/>
            <a:rect l="l" t="t" r="r" b="b"/>
            <a:pathLst>
              <a:path w="8139844" h="1956390">
                <a:moveTo>
                  <a:pt x="0" y="0"/>
                </a:moveTo>
                <a:lnTo>
                  <a:pt x="8139844" y="0"/>
                </a:lnTo>
                <a:lnTo>
                  <a:pt x="8139844" y="1956390"/>
                </a:lnTo>
                <a:lnTo>
                  <a:pt x="0" y="195639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Freeform 4"/>
          <p:cNvSpPr/>
          <p:nvPr/>
        </p:nvSpPr>
        <p:spPr>
          <a:xfrm>
            <a:off x="356324" y="8581736"/>
            <a:ext cx="17601546" cy="1527901"/>
          </a:xfrm>
          <a:custGeom>
            <a:avLst/>
            <a:gdLst/>
            <a:ahLst/>
            <a:cxnLst/>
            <a:rect l="l" t="t" r="r" b="b"/>
            <a:pathLst>
              <a:path w="17601546" h="1527901">
                <a:moveTo>
                  <a:pt x="0" y="0"/>
                </a:moveTo>
                <a:lnTo>
                  <a:pt x="17601546" y="0"/>
                </a:lnTo>
                <a:lnTo>
                  <a:pt x="17601546" y="1527901"/>
                </a:lnTo>
                <a:lnTo>
                  <a:pt x="0" y="152790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grpSp>
        <p:nvGrpSpPr>
          <p:cNvPr id="5" name="Group 5"/>
          <p:cNvGrpSpPr/>
          <p:nvPr/>
        </p:nvGrpSpPr>
        <p:grpSpPr>
          <a:xfrm>
            <a:off x="0" y="9666000"/>
            <a:ext cx="18288000" cy="621000"/>
            <a:chOff x="0" y="0"/>
            <a:chExt cx="24384000" cy="828000"/>
          </a:xfrm>
        </p:grpSpPr>
        <p:sp>
          <p:nvSpPr>
            <p:cNvPr id="6" name="Freeform 6"/>
            <p:cNvSpPr/>
            <p:nvPr/>
          </p:nvSpPr>
          <p:spPr>
            <a:xfrm>
              <a:off x="0" y="0"/>
              <a:ext cx="24384000" cy="828040"/>
            </a:xfrm>
            <a:custGeom>
              <a:avLst/>
              <a:gdLst/>
              <a:ahLst/>
              <a:cxnLst/>
              <a:rect l="l" t="t" r="r" b="b"/>
              <a:pathLst>
                <a:path w="24384000" h="828040">
                  <a:moveTo>
                    <a:pt x="0" y="0"/>
                  </a:moveTo>
                  <a:lnTo>
                    <a:pt x="24384000" y="0"/>
                  </a:lnTo>
                  <a:lnTo>
                    <a:pt x="24384000" y="828040"/>
                  </a:lnTo>
                  <a:lnTo>
                    <a:pt x="0" y="828040"/>
                  </a:lnTo>
                  <a:close/>
                </a:path>
              </a:pathLst>
            </a:custGeom>
            <a:solidFill>
              <a:srgbClr val="AD9A1B"/>
            </a:solidFill>
          </p:spPr>
          <p:txBody>
            <a:bodyPr/>
            <a:lstStyle/>
            <a:p>
              <a:endParaRPr lang="en-US"/>
            </a:p>
          </p:txBody>
        </p:sp>
      </p:grpSp>
      <p:sp>
        <p:nvSpPr>
          <p:cNvPr id="7" name="Freeform 7"/>
          <p:cNvSpPr/>
          <p:nvPr/>
        </p:nvSpPr>
        <p:spPr>
          <a:xfrm>
            <a:off x="1152988" y="8625196"/>
            <a:ext cx="11863216" cy="1662604"/>
          </a:xfrm>
          <a:custGeom>
            <a:avLst/>
            <a:gdLst/>
            <a:ahLst/>
            <a:cxnLst/>
            <a:rect l="l" t="t" r="r" b="b"/>
            <a:pathLst>
              <a:path w="11863216" h="1662604">
                <a:moveTo>
                  <a:pt x="0" y="0"/>
                </a:moveTo>
                <a:lnTo>
                  <a:pt x="11863216" y="0"/>
                </a:lnTo>
                <a:lnTo>
                  <a:pt x="11863216" y="1662604"/>
                </a:lnTo>
                <a:lnTo>
                  <a:pt x="0" y="166260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8" name="TextBox 8"/>
          <p:cNvSpPr txBox="1"/>
          <p:nvPr/>
        </p:nvSpPr>
        <p:spPr>
          <a:xfrm>
            <a:off x="1531425" y="943375"/>
            <a:ext cx="15225150" cy="1095375"/>
          </a:xfrm>
          <a:prstGeom prst="rect">
            <a:avLst/>
          </a:prstGeom>
        </p:spPr>
        <p:txBody>
          <a:bodyPr lIns="0" tIns="0" rIns="0" bIns="0" rtlCol="0" anchor="t">
            <a:spAutoFit/>
          </a:bodyPr>
          <a:lstStyle/>
          <a:p>
            <a:pPr algn="l">
              <a:lnSpc>
                <a:spcPts val="8400"/>
              </a:lnSpc>
            </a:pPr>
            <a:r>
              <a:rPr lang="en-US" sz="7000" b="1">
                <a:solidFill>
                  <a:srgbClr val="225E66"/>
                </a:solidFill>
                <a:latin typeface="Arimo Bold"/>
                <a:ea typeface="Arimo Bold"/>
                <a:cs typeface="Arimo Bold"/>
                <a:sym typeface="Arimo Bold"/>
              </a:rPr>
              <a:t>It’s Going To Be A Hike</a:t>
            </a:r>
          </a:p>
        </p:txBody>
      </p:sp>
      <p:sp>
        <p:nvSpPr>
          <p:cNvPr id="9" name="TextBox 9"/>
          <p:cNvSpPr txBox="1"/>
          <p:nvPr/>
        </p:nvSpPr>
        <p:spPr>
          <a:xfrm>
            <a:off x="2852675" y="4163021"/>
            <a:ext cx="3646350" cy="561975"/>
          </a:xfrm>
          <a:prstGeom prst="rect">
            <a:avLst/>
          </a:prstGeom>
        </p:spPr>
        <p:txBody>
          <a:bodyPr lIns="0" tIns="0" rIns="0" bIns="0" rtlCol="0" anchor="t">
            <a:spAutoFit/>
          </a:bodyPr>
          <a:lstStyle/>
          <a:p>
            <a:pPr algn="l">
              <a:lnSpc>
                <a:spcPts val="4200"/>
              </a:lnSpc>
            </a:pPr>
            <a:r>
              <a:rPr lang="en-US" sz="3500" b="1">
                <a:solidFill>
                  <a:srgbClr val="2A2D2B"/>
                </a:solidFill>
                <a:latin typeface="Arimo Bold"/>
                <a:ea typeface="Arimo Bold"/>
                <a:cs typeface="Arimo Bold"/>
                <a:sym typeface="Arimo Bold"/>
              </a:rPr>
              <a:t>Base Camp</a:t>
            </a:r>
          </a:p>
        </p:txBody>
      </p:sp>
      <p:sp>
        <p:nvSpPr>
          <p:cNvPr id="10" name="TextBox 10"/>
          <p:cNvSpPr txBox="1"/>
          <p:nvPr/>
        </p:nvSpPr>
        <p:spPr>
          <a:xfrm>
            <a:off x="8002875" y="2591458"/>
            <a:ext cx="5977575" cy="523875"/>
          </a:xfrm>
          <a:prstGeom prst="rect">
            <a:avLst/>
          </a:prstGeom>
        </p:spPr>
        <p:txBody>
          <a:bodyPr lIns="0" tIns="0" rIns="0" bIns="0" rtlCol="0" anchor="t">
            <a:spAutoFit/>
          </a:bodyPr>
          <a:lstStyle/>
          <a:p>
            <a:pPr algn="l">
              <a:lnSpc>
                <a:spcPts val="4199"/>
              </a:lnSpc>
            </a:pPr>
            <a:r>
              <a:rPr lang="en-US" sz="3499">
                <a:solidFill>
                  <a:srgbClr val="2A2D2B"/>
                </a:solidFill>
                <a:latin typeface="Hind"/>
                <a:ea typeface="Hind"/>
                <a:cs typeface="Hind"/>
                <a:sym typeface="Hind"/>
              </a:rPr>
              <a:t>Is it feasible?</a:t>
            </a:r>
          </a:p>
        </p:txBody>
      </p:sp>
      <p:sp>
        <p:nvSpPr>
          <p:cNvPr id="11" name="TextBox 11"/>
          <p:cNvSpPr txBox="1"/>
          <p:nvPr/>
        </p:nvSpPr>
        <p:spPr>
          <a:xfrm>
            <a:off x="2852675" y="7109880"/>
            <a:ext cx="3646350" cy="1095375"/>
          </a:xfrm>
          <a:prstGeom prst="rect">
            <a:avLst/>
          </a:prstGeom>
        </p:spPr>
        <p:txBody>
          <a:bodyPr lIns="0" tIns="0" rIns="0" bIns="0" rtlCol="0" anchor="t">
            <a:spAutoFit/>
          </a:bodyPr>
          <a:lstStyle/>
          <a:p>
            <a:pPr algn="l">
              <a:lnSpc>
                <a:spcPts val="4200"/>
              </a:lnSpc>
            </a:pPr>
            <a:r>
              <a:rPr lang="en-US" sz="3500" b="1">
                <a:solidFill>
                  <a:srgbClr val="2A2D2B"/>
                </a:solidFill>
                <a:latin typeface="Arimo Bold"/>
                <a:ea typeface="Arimo Bold"/>
                <a:cs typeface="Arimo Bold"/>
                <a:sym typeface="Arimo Bold"/>
              </a:rPr>
              <a:t>Map your Summits</a:t>
            </a:r>
          </a:p>
        </p:txBody>
      </p:sp>
      <p:sp>
        <p:nvSpPr>
          <p:cNvPr id="12" name="TextBox 12"/>
          <p:cNvSpPr txBox="1"/>
          <p:nvPr/>
        </p:nvSpPr>
        <p:spPr>
          <a:xfrm>
            <a:off x="8002875" y="4196359"/>
            <a:ext cx="5976150" cy="523875"/>
          </a:xfrm>
          <a:prstGeom prst="rect">
            <a:avLst/>
          </a:prstGeom>
        </p:spPr>
        <p:txBody>
          <a:bodyPr lIns="0" tIns="0" rIns="0" bIns="0" rtlCol="0" anchor="t">
            <a:spAutoFit/>
          </a:bodyPr>
          <a:lstStyle/>
          <a:p>
            <a:pPr algn="l">
              <a:lnSpc>
                <a:spcPts val="4199"/>
              </a:lnSpc>
            </a:pPr>
            <a:r>
              <a:rPr lang="en-US" sz="3499">
                <a:solidFill>
                  <a:srgbClr val="2A2D2B"/>
                </a:solidFill>
                <a:latin typeface="Hind"/>
                <a:ea typeface="Hind"/>
                <a:cs typeface="Hind"/>
                <a:sym typeface="Hind"/>
              </a:rPr>
              <a:t>Is it what the org needs?</a:t>
            </a:r>
          </a:p>
        </p:txBody>
      </p:sp>
      <p:sp>
        <p:nvSpPr>
          <p:cNvPr id="13" name="TextBox 13"/>
          <p:cNvSpPr txBox="1"/>
          <p:nvPr/>
        </p:nvSpPr>
        <p:spPr>
          <a:xfrm>
            <a:off x="8004300" y="7409918"/>
            <a:ext cx="5976150" cy="523875"/>
          </a:xfrm>
          <a:prstGeom prst="rect">
            <a:avLst/>
          </a:prstGeom>
        </p:spPr>
        <p:txBody>
          <a:bodyPr lIns="0" tIns="0" rIns="0" bIns="0" rtlCol="0" anchor="t">
            <a:spAutoFit/>
          </a:bodyPr>
          <a:lstStyle/>
          <a:p>
            <a:pPr algn="l">
              <a:lnSpc>
                <a:spcPts val="4199"/>
              </a:lnSpc>
            </a:pPr>
            <a:r>
              <a:rPr lang="en-US" sz="3499">
                <a:solidFill>
                  <a:srgbClr val="2A2D2B"/>
                </a:solidFill>
                <a:latin typeface="Hind"/>
                <a:ea typeface="Hind"/>
                <a:cs typeface="Hind"/>
                <a:sym typeface="Hind"/>
              </a:rPr>
              <a:t>Define goals </a:t>
            </a:r>
          </a:p>
        </p:txBody>
      </p:sp>
      <p:sp>
        <p:nvSpPr>
          <p:cNvPr id="14" name="TextBox 14"/>
          <p:cNvSpPr txBox="1"/>
          <p:nvPr/>
        </p:nvSpPr>
        <p:spPr>
          <a:xfrm>
            <a:off x="2852675" y="5719196"/>
            <a:ext cx="3646350" cy="561975"/>
          </a:xfrm>
          <a:prstGeom prst="rect">
            <a:avLst/>
          </a:prstGeom>
        </p:spPr>
        <p:txBody>
          <a:bodyPr lIns="0" tIns="0" rIns="0" bIns="0" rtlCol="0" anchor="t">
            <a:spAutoFit/>
          </a:bodyPr>
          <a:lstStyle/>
          <a:p>
            <a:pPr algn="l">
              <a:lnSpc>
                <a:spcPts val="4200"/>
              </a:lnSpc>
            </a:pPr>
            <a:r>
              <a:rPr lang="en-US" sz="3500" b="1">
                <a:solidFill>
                  <a:srgbClr val="2A2D2B"/>
                </a:solidFill>
                <a:latin typeface="Arimo Bold"/>
                <a:ea typeface="Arimo Bold"/>
                <a:cs typeface="Arimo Bold"/>
                <a:sym typeface="Arimo Bold"/>
              </a:rPr>
              <a:t>Recalculate </a:t>
            </a:r>
          </a:p>
        </p:txBody>
      </p:sp>
      <p:sp>
        <p:nvSpPr>
          <p:cNvPr id="15" name="TextBox 15"/>
          <p:cNvSpPr txBox="1"/>
          <p:nvPr/>
        </p:nvSpPr>
        <p:spPr>
          <a:xfrm>
            <a:off x="8004300" y="5752534"/>
            <a:ext cx="5976150" cy="523875"/>
          </a:xfrm>
          <a:prstGeom prst="rect">
            <a:avLst/>
          </a:prstGeom>
        </p:spPr>
        <p:txBody>
          <a:bodyPr lIns="0" tIns="0" rIns="0" bIns="0" rtlCol="0" anchor="t">
            <a:spAutoFit/>
          </a:bodyPr>
          <a:lstStyle/>
          <a:p>
            <a:pPr algn="l">
              <a:lnSpc>
                <a:spcPts val="4199"/>
              </a:lnSpc>
            </a:pPr>
            <a:r>
              <a:rPr lang="en-US" sz="3499">
                <a:solidFill>
                  <a:srgbClr val="2A2D2B"/>
                </a:solidFill>
                <a:latin typeface="Hind"/>
                <a:ea typeface="Hind"/>
                <a:cs typeface="Hind"/>
                <a:sym typeface="Hind"/>
              </a:rPr>
              <a:t>Are we still on track?</a:t>
            </a:r>
          </a:p>
        </p:txBody>
      </p:sp>
      <p:sp>
        <p:nvSpPr>
          <p:cNvPr id="16" name="Freeform 16"/>
          <p:cNvSpPr/>
          <p:nvPr/>
        </p:nvSpPr>
        <p:spPr>
          <a:xfrm>
            <a:off x="1531425" y="7203875"/>
            <a:ext cx="742044" cy="733460"/>
          </a:xfrm>
          <a:custGeom>
            <a:avLst/>
            <a:gdLst/>
            <a:ahLst/>
            <a:cxnLst/>
            <a:rect l="l" t="t" r="r" b="b"/>
            <a:pathLst>
              <a:path w="742044" h="733460">
                <a:moveTo>
                  <a:pt x="0" y="0"/>
                </a:moveTo>
                <a:lnTo>
                  <a:pt x="742044" y="0"/>
                </a:lnTo>
                <a:lnTo>
                  <a:pt x="742044" y="733460"/>
                </a:lnTo>
                <a:lnTo>
                  <a:pt x="0" y="73346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7" name="AutoShape 17"/>
          <p:cNvSpPr/>
          <p:nvPr/>
        </p:nvSpPr>
        <p:spPr>
          <a:xfrm>
            <a:off x="6499025" y="2848633"/>
            <a:ext cx="1503850" cy="4762"/>
          </a:xfrm>
          <a:prstGeom prst="line">
            <a:avLst/>
          </a:prstGeom>
          <a:ln w="19050" cap="rnd">
            <a:solidFill>
              <a:srgbClr val="2A2D2B"/>
            </a:solidFill>
            <a:prstDash val="solid"/>
            <a:headEnd type="none" w="sm" len="sm"/>
            <a:tailEnd type="oval" w="lg" len="lg"/>
          </a:ln>
        </p:spPr>
        <p:txBody>
          <a:bodyPr/>
          <a:lstStyle/>
          <a:p>
            <a:endParaRPr lang="en-US"/>
          </a:p>
        </p:txBody>
      </p:sp>
      <p:sp>
        <p:nvSpPr>
          <p:cNvPr id="18" name="AutoShape 18"/>
          <p:cNvSpPr/>
          <p:nvPr/>
        </p:nvSpPr>
        <p:spPr>
          <a:xfrm>
            <a:off x="6499025" y="4458296"/>
            <a:ext cx="1503850" cy="0"/>
          </a:xfrm>
          <a:prstGeom prst="line">
            <a:avLst/>
          </a:prstGeom>
          <a:ln w="19050" cap="rnd">
            <a:solidFill>
              <a:srgbClr val="2A2D2B"/>
            </a:solidFill>
            <a:prstDash val="solid"/>
            <a:headEnd type="none" w="sm" len="sm"/>
            <a:tailEnd type="oval" w="lg" len="lg"/>
          </a:ln>
        </p:spPr>
        <p:txBody>
          <a:bodyPr/>
          <a:lstStyle/>
          <a:p>
            <a:endParaRPr lang="en-US"/>
          </a:p>
        </p:txBody>
      </p:sp>
      <p:sp>
        <p:nvSpPr>
          <p:cNvPr id="19" name="AutoShape 19"/>
          <p:cNvSpPr/>
          <p:nvPr/>
        </p:nvSpPr>
        <p:spPr>
          <a:xfrm>
            <a:off x="6499025" y="6014471"/>
            <a:ext cx="1505275" cy="0"/>
          </a:xfrm>
          <a:prstGeom prst="line">
            <a:avLst/>
          </a:prstGeom>
          <a:ln w="19050" cap="rnd">
            <a:solidFill>
              <a:srgbClr val="2A2D2B"/>
            </a:solidFill>
            <a:prstDash val="solid"/>
            <a:headEnd type="none" w="sm" len="sm"/>
            <a:tailEnd type="oval" w="lg" len="lg"/>
          </a:ln>
        </p:spPr>
        <p:txBody>
          <a:bodyPr/>
          <a:lstStyle/>
          <a:p>
            <a:endParaRPr lang="en-US"/>
          </a:p>
        </p:txBody>
      </p:sp>
      <p:sp>
        <p:nvSpPr>
          <p:cNvPr id="20" name="AutoShape 20"/>
          <p:cNvSpPr/>
          <p:nvPr/>
        </p:nvSpPr>
        <p:spPr>
          <a:xfrm>
            <a:off x="6499025" y="7671855"/>
            <a:ext cx="1505275" cy="0"/>
          </a:xfrm>
          <a:prstGeom prst="line">
            <a:avLst/>
          </a:prstGeom>
          <a:ln w="19050" cap="rnd">
            <a:solidFill>
              <a:srgbClr val="2A2D2B"/>
            </a:solidFill>
            <a:prstDash val="solid"/>
            <a:headEnd type="none" w="sm" len="sm"/>
            <a:tailEnd type="oval" w="lg" len="lg"/>
          </a:ln>
        </p:spPr>
        <p:txBody>
          <a:bodyPr/>
          <a:lstStyle/>
          <a:p>
            <a:endParaRPr lang="en-US"/>
          </a:p>
        </p:txBody>
      </p:sp>
      <p:sp>
        <p:nvSpPr>
          <p:cNvPr id="21" name="Freeform 21"/>
          <p:cNvSpPr/>
          <p:nvPr/>
        </p:nvSpPr>
        <p:spPr>
          <a:xfrm>
            <a:off x="15651950" y="3220146"/>
            <a:ext cx="1780910" cy="1384812"/>
          </a:xfrm>
          <a:custGeom>
            <a:avLst/>
            <a:gdLst/>
            <a:ahLst/>
            <a:cxnLst/>
            <a:rect l="l" t="t" r="r" b="b"/>
            <a:pathLst>
              <a:path w="1780910" h="1384812">
                <a:moveTo>
                  <a:pt x="0" y="0"/>
                </a:moveTo>
                <a:lnTo>
                  <a:pt x="1780910" y="0"/>
                </a:lnTo>
                <a:lnTo>
                  <a:pt x="1780910" y="1384812"/>
                </a:lnTo>
                <a:lnTo>
                  <a:pt x="0" y="1384812"/>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22" name="Freeform 22"/>
          <p:cNvSpPr/>
          <p:nvPr/>
        </p:nvSpPr>
        <p:spPr>
          <a:xfrm>
            <a:off x="14693400" y="1824700"/>
            <a:ext cx="2944774" cy="4617350"/>
          </a:xfrm>
          <a:custGeom>
            <a:avLst/>
            <a:gdLst/>
            <a:ahLst/>
            <a:cxnLst/>
            <a:rect l="l" t="t" r="r" b="b"/>
            <a:pathLst>
              <a:path w="2944774" h="4617350">
                <a:moveTo>
                  <a:pt x="0" y="0"/>
                </a:moveTo>
                <a:lnTo>
                  <a:pt x="2944774" y="0"/>
                </a:lnTo>
                <a:lnTo>
                  <a:pt x="2944774" y="4617350"/>
                </a:lnTo>
                <a:lnTo>
                  <a:pt x="0" y="4617350"/>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23" name="TextBox 23"/>
          <p:cNvSpPr txBox="1"/>
          <p:nvPr/>
        </p:nvSpPr>
        <p:spPr>
          <a:xfrm>
            <a:off x="2852675" y="2553358"/>
            <a:ext cx="3646350" cy="561975"/>
          </a:xfrm>
          <a:prstGeom prst="rect">
            <a:avLst/>
          </a:prstGeom>
        </p:spPr>
        <p:txBody>
          <a:bodyPr lIns="0" tIns="0" rIns="0" bIns="0" rtlCol="0" anchor="t">
            <a:spAutoFit/>
          </a:bodyPr>
          <a:lstStyle/>
          <a:p>
            <a:pPr algn="l">
              <a:lnSpc>
                <a:spcPts val="4200"/>
              </a:lnSpc>
            </a:pPr>
            <a:r>
              <a:rPr lang="en-US" sz="3500" b="1">
                <a:solidFill>
                  <a:srgbClr val="2A2D2B"/>
                </a:solidFill>
                <a:latin typeface="Arimo Bold"/>
                <a:ea typeface="Arimo Bold"/>
                <a:cs typeface="Arimo Bold"/>
                <a:sym typeface="Arimo Bold"/>
              </a:rPr>
              <a:t>Fitness Level</a:t>
            </a:r>
          </a:p>
        </p:txBody>
      </p:sp>
      <p:sp>
        <p:nvSpPr>
          <p:cNvPr id="24" name="Freeform 24"/>
          <p:cNvSpPr/>
          <p:nvPr/>
        </p:nvSpPr>
        <p:spPr>
          <a:xfrm>
            <a:off x="1394251" y="4091525"/>
            <a:ext cx="739724" cy="733542"/>
          </a:xfrm>
          <a:custGeom>
            <a:avLst/>
            <a:gdLst/>
            <a:ahLst/>
            <a:cxnLst/>
            <a:rect l="l" t="t" r="r" b="b"/>
            <a:pathLst>
              <a:path w="739724" h="733542">
                <a:moveTo>
                  <a:pt x="0" y="0"/>
                </a:moveTo>
                <a:lnTo>
                  <a:pt x="739724" y="0"/>
                </a:lnTo>
                <a:lnTo>
                  <a:pt x="739724" y="733542"/>
                </a:lnTo>
                <a:lnTo>
                  <a:pt x="0" y="733542"/>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a:p>
        </p:txBody>
      </p:sp>
      <p:sp>
        <p:nvSpPr>
          <p:cNvPr id="25" name="Freeform 25"/>
          <p:cNvSpPr/>
          <p:nvPr/>
        </p:nvSpPr>
        <p:spPr>
          <a:xfrm>
            <a:off x="1487855" y="2486644"/>
            <a:ext cx="739480" cy="733502"/>
          </a:xfrm>
          <a:custGeom>
            <a:avLst/>
            <a:gdLst/>
            <a:ahLst/>
            <a:cxnLst/>
            <a:rect l="l" t="t" r="r" b="b"/>
            <a:pathLst>
              <a:path w="739480" h="733502">
                <a:moveTo>
                  <a:pt x="0" y="0"/>
                </a:moveTo>
                <a:lnTo>
                  <a:pt x="739480" y="0"/>
                </a:lnTo>
                <a:lnTo>
                  <a:pt x="739480" y="733502"/>
                </a:lnTo>
                <a:lnTo>
                  <a:pt x="0" y="733502"/>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US"/>
          </a:p>
        </p:txBody>
      </p:sp>
      <p:sp>
        <p:nvSpPr>
          <p:cNvPr id="26" name="Freeform 26"/>
          <p:cNvSpPr/>
          <p:nvPr/>
        </p:nvSpPr>
        <p:spPr>
          <a:xfrm>
            <a:off x="1487855" y="5647700"/>
            <a:ext cx="646120" cy="733542"/>
          </a:xfrm>
          <a:custGeom>
            <a:avLst/>
            <a:gdLst/>
            <a:ahLst/>
            <a:cxnLst/>
            <a:rect l="l" t="t" r="r" b="b"/>
            <a:pathLst>
              <a:path w="646120" h="733542">
                <a:moveTo>
                  <a:pt x="0" y="0"/>
                </a:moveTo>
                <a:lnTo>
                  <a:pt x="646120" y="0"/>
                </a:lnTo>
                <a:lnTo>
                  <a:pt x="646120" y="733542"/>
                </a:lnTo>
                <a:lnTo>
                  <a:pt x="0" y="733542"/>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1E9DC"/>
        </a:solidFill>
        <a:effectLst/>
      </p:bgPr>
    </p:bg>
    <p:spTree>
      <p:nvGrpSpPr>
        <p:cNvPr id="1" name=""/>
        <p:cNvGrpSpPr/>
        <p:nvPr/>
      </p:nvGrpSpPr>
      <p:grpSpPr>
        <a:xfrm>
          <a:off x="0" y="0"/>
          <a:ext cx="0" cy="0"/>
          <a:chOff x="0" y="0"/>
          <a:chExt cx="0" cy="0"/>
        </a:xfrm>
      </p:grpSpPr>
      <p:sp>
        <p:nvSpPr>
          <p:cNvPr id="2" name="Freeform 2"/>
          <p:cNvSpPr/>
          <p:nvPr/>
        </p:nvSpPr>
        <p:spPr>
          <a:xfrm>
            <a:off x="11018796" y="4693496"/>
            <a:ext cx="7268892" cy="3753732"/>
          </a:xfrm>
          <a:custGeom>
            <a:avLst/>
            <a:gdLst/>
            <a:ahLst/>
            <a:cxnLst/>
            <a:rect l="l" t="t" r="r" b="b"/>
            <a:pathLst>
              <a:path w="7268892" h="3753732">
                <a:moveTo>
                  <a:pt x="0" y="0"/>
                </a:moveTo>
                <a:lnTo>
                  <a:pt x="7268892" y="0"/>
                </a:lnTo>
                <a:lnTo>
                  <a:pt x="7268892" y="3753732"/>
                </a:lnTo>
                <a:lnTo>
                  <a:pt x="0" y="375373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11996430" y="7331036"/>
            <a:ext cx="4944440" cy="1399824"/>
          </a:xfrm>
          <a:custGeom>
            <a:avLst/>
            <a:gdLst/>
            <a:ahLst/>
            <a:cxnLst/>
            <a:rect l="l" t="t" r="r" b="b"/>
            <a:pathLst>
              <a:path w="4944440" h="1399824">
                <a:moveTo>
                  <a:pt x="0" y="0"/>
                </a:moveTo>
                <a:lnTo>
                  <a:pt x="4944440" y="0"/>
                </a:lnTo>
                <a:lnTo>
                  <a:pt x="4944440" y="1399824"/>
                </a:lnTo>
                <a:lnTo>
                  <a:pt x="0" y="139982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Freeform 4"/>
          <p:cNvSpPr/>
          <p:nvPr/>
        </p:nvSpPr>
        <p:spPr>
          <a:xfrm>
            <a:off x="0" y="8365250"/>
            <a:ext cx="18288000" cy="1930150"/>
          </a:xfrm>
          <a:custGeom>
            <a:avLst/>
            <a:gdLst/>
            <a:ahLst/>
            <a:cxnLst/>
            <a:rect l="l" t="t" r="r" b="b"/>
            <a:pathLst>
              <a:path w="18288000" h="1930150">
                <a:moveTo>
                  <a:pt x="0" y="0"/>
                </a:moveTo>
                <a:lnTo>
                  <a:pt x="18288000" y="0"/>
                </a:lnTo>
                <a:lnTo>
                  <a:pt x="18288000" y="1930150"/>
                </a:lnTo>
                <a:lnTo>
                  <a:pt x="0" y="193015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5" name="Freeform 5"/>
          <p:cNvSpPr/>
          <p:nvPr/>
        </p:nvSpPr>
        <p:spPr>
          <a:xfrm>
            <a:off x="12134300" y="445150"/>
            <a:ext cx="1620150" cy="621000"/>
          </a:xfrm>
          <a:custGeom>
            <a:avLst/>
            <a:gdLst/>
            <a:ahLst/>
            <a:cxnLst/>
            <a:rect l="l" t="t" r="r" b="b"/>
            <a:pathLst>
              <a:path w="1620150" h="621000">
                <a:moveTo>
                  <a:pt x="0" y="0"/>
                </a:moveTo>
                <a:lnTo>
                  <a:pt x="1620150" y="0"/>
                </a:lnTo>
                <a:lnTo>
                  <a:pt x="1620150" y="621000"/>
                </a:lnTo>
                <a:lnTo>
                  <a:pt x="0" y="6210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6" name="Freeform 6"/>
          <p:cNvSpPr/>
          <p:nvPr/>
        </p:nvSpPr>
        <p:spPr>
          <a:xfrm>
            <a:off x="15260666" y="648296"/>
            <a:ext cx="2314532" cy="1817588"/>
          </a:xfrm>
          <a:custGeom>
            <a:avLst/>
            <a:gdLst/>
            <a:ahLst/>
            <a:cxnLst/>
            <a:rect l="l" t="t" r="r" b="b"/>
            <a:pathLst>
              <a:path w="2314532" h="1817588">
                <a:moveTo>
                  <a:pt x="0" y="0"/>
                </a:moveTo>
                <a:lnTo>
                  <a:pt x="2314532" y="0"/>
                </a:lnTo>
                <a:lnTo>
                  <a:pt x="2314532" y="1817588"/>
                </a:lnTo>
                <a:lnTo>
                  <a:pt x="0" y="181758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grpSp>
        <p:nvGrpSpPr>
          <p:cNvPr id="7" name="Group 7"/>
          <p:cNvGrpSpPr/>
          <p:nvPr/>
        </p:nvGrpSpPr>
        <p:grpSpPr>
          <a:xfrm rot="-5400000">
            <a:off x="1011600" y="-997700"/>
            <a:ext cx="10281600" cy="12304800"/>
            <a:chOff x="0" y="0"/>
            <a:chExt cx="13708800" cy="16406400"/>
          </a:xfrm>
        </p:grpSpPr>
        <p:sp>
          <p:nvSpPr>
            <p:cNvPr id="8" name="Freeform 8"/>
            <p:cNvSpPr/>
            <p:nvPr/>
          </p:nvSpPr>
          <p:spPr>
            <a:xfrm>
              <a:off x="0" y="0"/>
              <a:ext cx="13708762" cy="16406495"/>
            </a:xfrm>
            <a:custGeom>
              <a:avLst/>
              <a:gdLst/>
              <a:ahLst/>
              <a:cxnLst/>
              <a:rect l="l" t="t" r="r" b="b"/>
              <a:pathLst>
                <a:path w="13708762" h="16406495">
                  <a:moveTo>
                    <a:pt x="0" y="0"/>
                  </a:moveTo>
                  <a:lnTo>
                    <a:pt x="13708762" y="0"/>
                  </a:lnTo>
                  <a:lnTo>
                    <a:pt x="13708762" y="9552051"/>
                  </a:lnTo>
                  <a:cubicBezTo>
                    <a:pt x="13708762" y="13337667"/>
                    <a:pt x="10639933" y="16406495"/>
                    <a:pt x="6854318" y="16406495"/>
                  </a:cubicBezTo>
                  <a:cubicBezTo>
                    <a:pt x="3068702" y="16406495"/>
                    <a:pt x="0" y="13337539"/>
                    <a:pt x="0" y="9552051"/>
                  </a:cubicBezTo>
                  <a:lnTo>
                    <a:pt x="0" y="0"/>
                  </a:lnTo>
                </a:path>
              </a:pathLst>
            </a:custGeom>
            <a:solidFill>
              <a:srgbClr val="FFFFFF"/>
            </a:solidFill>
          </p:spPr>
          <p:txBody>
            <a:bodyPr/>
            <a:lstStyle/>
            <a:p>
              <a:endParaRPr lang="en-US"/>
            </a:p>
          </p:txBody>
        </p:sp>
      </p:grpSp>
      <p:sp>
        <p:nvSpPr>
          <p:cNvPr id="9" name="AutoShape 9"/>
          <p:cNvSpPr/>
          <p:nvPr/>
        </p:nvSpPr>
        <p:spPr>
          <a:xfrm rot="14280">
            <a:off x="1477810" y="5304075"/>
            <a:ext cx="9171979" cy="0"/>
          </a:xfrm>
          <a:prstGeom prst="line">
            <a:avLst/>
          </a:prstGeom>
          <a:ln w="19050" cap="rnd">
            <a:solidFill>
              <a:srgbClr val="2A2D2B"/>
            </a:solidFill>
            <a:prstDash val="solid"/>
            <a:headEnd type="none" w="sm" len="sm"/>
            <a:tailEnd type="oval" w="lg" len="lg"/>
          </a:ln>
        </p:spPr>
        <p:txBody>
          <a:bodyPr/>
          <a:lstStyle/>
          <a:p>
            <a:endParaRPr lang="en-US"/>
          </a:p>
        </p:txBody>
      </p:sp>
      <p:sp>
        <p:nvSpPr>
          <p:cNvPr id="10" name="TextBox 10"/>
          <p:cNvSpPr txBox="1"/>
          <p:nvPr/>
        </p:nvSpPr>
        <p:spPr>
          <a:xfrm>
            <a:off x="1588325" y="3805888"/>
            <a:ext cx="8797950" cy="1095375"/>
          </a:xfrm>
          <a:prstGeom prst="rect">
            <a:avLst/>
          </a:prstGeom>
        </p:spPr>
        <p:txBody>
          <a:bodyPr lIns="0" tIns="0" rIns="0" bIns="0" rtlCol="0" anchor="t">
            <a:spAutoFit/>
          </a:bodyPr>
          <a:lstStyle/>
          <a:p>
            <a:pPr algn="l">
              <a:lnSpc>
                <a:spcPts val="8400"/>
              </a:lnSpc>
            </a:pPr>
            <a:r>
              <a:rPr lang="en-US" sz="7000" b="1">
                <a:solidFill>
                  <a:srgbClr val="225E66"/>
                </a:solidFill>
                <a:latin typeface="Arimo Bold"/>
                <a:ea typeface="Arimo Bold"/>
                <a:cs typeface="Arimo Bold"/>
                <a:sym typeface="Arimo Bold"/>
              </a:rPr>
              <a:t>Digitization</a:t>
            </a:r>
          </a:p>
        </p:txBody>
      </p:sp>
      <p:sp>
        <p:nvSpPr>
          <p:cNvPr id="11" name="TextBox 11"/>
          <p:cNvSpPr txBox="1"/>
          <p:nvPr/>
        </p:nvSpPr>
        <p:spPr>
          <a:xfrm>
            <a:off x="1588325" y="6728825"/>
            <a:ext cx="8797950" cy="971550"/>
          </a:xfrm>
          <a:prstGeom prst="rect">
            <a:avLst/>
          </a:prstGeom>
        </p:spPr>
        <p:txBody>
          <a:bodyPr lIns="0" tIns="0" rIns="0" bIns="0" rtlCol="0" anchor="t">
            <a:spAutoFit/>
          </a:bodyPr>
          <a:lstStyle/>
          <a:p>
            <a:pPr marL="690881" lvl="1" indent="-345440" algn="l">
              <a:lnSpc>
                <a:spcPts val="3840"/>
              </a:lnSpc>
              <a:buFont typeface="Arial"/>
              <a:buChar char="•"/>
            </a:pPr>
            <a:r>
              <a:rPr lang="en-US" sz="3200" b="1">
                <a:solidFill>
                  <a:srgbClr val="2A2D2B"/>
                </a:solidFill>
                <a:latin typeface="Hind Bold"/>
                <a:ea typeface="Hind Bold"/>
                <a:cs typeface="Hind Bold"/>
                <a:sym typeface="Hind Bold"/>
              </a:rPr>
              <a:t>Digitization:</a:t>
            </a:r>
            <a:r>
              <a:rPr lang="en-US" sz="3200">
                <a:solidFill>
                  <a:srgbClr val="2A2D2B"/>
                </a:solidFill>
                <a:latin typeface="Hind"/>
                <a:ea typeface="Hind"/>
                <a:cs typeface="Hind"/>
                <a:sym typeface="Hind"/>
              </a:rPr>
              <a:t> Going Paperless</a:t>
            </a:r>
          </a:p>
          <a:p>
            <a:pPr marL="1381761" lvl="2" indent="-460587" algn="l">
              <a:lnSpc>
                <a:spcPts val="3840"/>
              </a:lnSpc>
              <a:buFont typeface="Arial"/>
              <a:buChar char="⚬"/>
            </a:pPr>
            <a:r>
              <a:rPr lang="en-US" sz="3200">
                <a:solidFill>
                  <a:srgbClr val="2A2D2B"/>
                </a:solidFill>
                <a:latin typeface="Hind"/>
                <a:ea typeface="Hind"/>
                <a:cs typeface="Hind"/>
                <a:sym typeface="Hind"/>
              </a:rPr>
              <a:t>Making data accessible </a:t>
            </a:r>
          </a:p>
        </p:txBody>
      </p:sp>
      <p:sp>
        <p:nvSpPr>
          <p:cNvPr id="12" name="Freeform 12"/>
          <p:cNvSpPr/>
          <p:nvPr/>
        </p:nvSpPr>
        <p:spPr>
          <a:xfrm>
            <a:off x="16087000" y="3386300"/>
            <a:ext cx="1620150" cy="621000"/>
          </a:xfrm>
          <a:custGeom>
            <a:avLst/>
            <a:gdLst/>
            <a:ahLst/>
            <a:cxnLst/>
            <a:rect l="l" t="t" r="r" b="b"/>
            <a:pathLst>
              <a:path w="1620150" h="621000">
                <a:moveTo>
                  <a:pt x="0" y="0"/>
                </a:moveTo>
                <a:lnTo>
                  <a:pt x="1620150" y="0"/>
                </a:lnTo>
                <a:lnTo>
                  <a:pt x="1620150" y="621000"/>
                </a:lnTo>
                <a:lnTo>
                  <a:pt x="0" y="6210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3" name="Freeform 13"/>
          <p:cNvSpPr/>
          <p:nvPr/>
        </p:nvSpPr>
        <p:spPr>
          <a:xfrm>
            <a:off x="12334120" y="2853774"/>
            <a:ext cx="3615558" cy="7475244"/>
          </a:xfrm>
          <a:custGeom>
            <a:avLst/>
            <a:gdLst/>
            <a:ahLst/>
            <a:cxnLst/>
            <a:rect l="l" t="t" r="r" b="b"/>
            <a:pathLst>
              <a:path w="3615558" h="7475244">
                <a:moveTo>
                  <a:pt x="0" y="0"/>
                </a:moveTo>
                <a:lnTo>
                  <a:pt x="3615558" y="0"/>
                </a:lnTo>
                <a:lnTo>
                  <a:pt x="3615558" y="7475244"/>
                </a:lnTo>
                <a:lnTo>
                  <a:pt x="0" y="7475244"/>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14" name="Freeform 14"/>
          <p:cNvSpPr/>
          <p:nvPr/>
        </p:nvSpPr>
        <p:spPr>
          <a:xfrm>
            <a:off x="9796336" y="8803574"/>
            <a:ext cx="9153082" cy="1491916"/>
          </a:xfrm>
          <a:custGeom>
            <a:avLst/>
            <a:gdLst/>
            <a:ahLst/>
            <a:cxnLst/>
            <a:rect l="l" t="t" r="r" b="b"/>
            <a:pathLst>
              <a:path w="9153082" h="1491916">
                <a:moveTo>
                  <a:pt x="0" y="0"/>
                </a:moveTo>
                <a:lnTo>
                  <a:pt x="9153082" y="0"/>
                </a:lnTo>
                <a:lnTo>
                  <a:pt x="9153082" y="1491916"/>
                </a:lnTo>
                <a:lnTo>
                  <a:pt x="0" y="1491916"/>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15" name="Freeform 15"/>
          <p:cNvSpPr/>
          <p:nvPr/>
        </p:nvSpPr>
        <p:spPr>
          <a:xfrm>
            <a:off x="7629232" y="2981212"/>
            <a:ext cx="1935698" cy="1920050"/>
          </a:xfrm>
          <a:custGeom>
            <a:avLst/>
            <a:gdLst/>
            <a:ahLst/>
            <a:cxnLst/>
            <a:rect l="l" t="t" r="r" b="b"/>
            <a:pathLst>
              <a:path w="1935698" h="1920050">
                <a:moveTo>
                  <a:pt x="0" y="0"/>
                </a:moveTo>
                <a:lnTo>
                  <a:pt x="1935698" y="0"/>
                </a:lnTo>
                <a:lnTo>
                  <a:pt x="1935698" y="1920050"/>
                </a:lnTo>
                <a:lnTo>
                  <a:pt x="0" y="1920050"/>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1E9DC"/>
        </a:solidFill>
        <a:effectLst/>
      </p:bgPr>
    </p:bg>
    <p:spTree>
      <p:nvGrpSpPr>
        <p:cNvPr id="1" name=""/>
        <p:cNvGrpSpPr/>
        <p:nvPr/>
      </p:nvGrpSpPr>
      <p:grpSpPr>
        <a:xfrm>
          <a:off x="0" y="0"/>
          <a:ext cx="0" cy="0"/>
          <a:chOff x="0" y="0"/>
          <a:chExt cx="0" cy="0"/>
        </a:xfrm>
      </p:grpSpPr>
      <p:sp>
        <p:nvSpPr>
          <p:cNvPr id="2" name="Freeform 2"/>
          <p:cNvSpPr/>
          <p:nvPr/>
        </p:nvSpPr>
        <p:spPr>
          <a:xfrm>
            <a:off x="5794606" y="7427504"/>
            <a:ext cx="365532" cy="1308733"/>
          </a:xfrm>
          <a:custGeom>
            <a:avLst/>
            <a:gdLst/>
            <a:ahLst/>
            <a:cxnLst/>
            <a:rect l="l" t="t" r="r" b="b"/>
            <a:pathLst>
              <a:path w="365532" h="1308733">
                <a:moveTo>
                  <a:pt x="0" y="0"/>
                </a:moveTo>
                <a:lnTo>
                  <a:pt x="365532" y="0"/>
                </a:lnTo>
                <a:lnTo>
                  <a:pt x="365532" y="1308733"/>
                </a:lnTo>
                <a:lnTo>
                  <a:pt x="0" y="130873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16" y="4823614"/>
            <a:ext cx="4947348" cy="3622896"/>
          </a:xfrm>
          <a:custGeom>
            <a:avLst/>
            <a:gdLst/>
            <a:ahLst/>
            <a:cxnLst/>
            <a:rect l="l" t="t" r="r" b="b"/>
            <a:pathLst>
              <a:path w="4947348" h="3622896">
                <a:moveTo>
                  <a:pt x="0" y="0"/>
                </a:moveTo>
                <a:lnTo>
                  <a:pt x="4947348" y="0"/>
                </a:lnTo>
                <a:lnTo>
                  <a:pt x="4947348" y="3622896"/>
                </a:lnTo>
                <a:lnTo>
                  <a:pt x="0" y="362289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4" name="Group 4"/>
          <p:cNvGrpSpPr/>
          <p:nvPr/>
        </p:nvGrpSpPr>
        <p:grpSpPr>
          <a:xfrm>
            <a:off x="0" y="8373600"/>
            <a:ext cx="18288000" cy="1913400"/>
            <a:chOff x="0" y="0"/>
            <a:chExt cx="24384000" cy="2551200"/>
          </a:xfrm>
        </p:grpSpPr>
        <p:sp>
          <p:nvSpPr>
            <p:cNvPr id="5" name="Freeform 5"/>
            <p:cNvSpPr/>
            <p:nvPr/>
          </p:nvSpPr>
          <p:spPr>
            <a:xfrm>
              <a:off x="0" y="0"/>
              <a:ext cx="24384000" cy="2551176"/>
            </a:xfrm>
            <a:custGeom>
              <a:avLst/>
              <a:gdLst/>
              <a:ahLst/>
              <a:cxnLst/>
              <a:rect l="l" t="t" r="r" b="b"/>
              <a:pathLst>
                <a:path w="24384000" h="2551176">
                  <a:moveTo>
                    <a:pt x="0" y="0"/>
                  </a:moveTo>
                  <a:lnTo>
                    <a:pt x="24384000" y="0"/>
                  </a:lnTo>
                  <a:lnTo>
                    <a:pt x="24384000" y="2551176"/>
                  </a:lnTo>
                  <a:lnTo>
                    <a:pt x="0" y="2551176"/>
                  </a:lnTo>
                  <a:close/>
                </a:path>
              </a:pathLst>
            </a:custGeom>
            <a:solidFill>
              <a:srgbClr val="AD9A1B"/>
            </a:solidFill>
          </p:spPr>
          <p:txBody>
            <a:bodyPr/>
            <a:lstStyle/>
            <a:p>
              <a:endParaRPr lang="en-US"/>
            </a:p>
          </p:txBody>
        </p:sp>
      </p:grpSp>
      <p:grpSp>
        <p:nvGrpSpPr>
          <p:cNvPr id="6" name="Group 6"/>
          <p:cNvGrpSpPr/>
          <p:nvPr/>
        </p:nvGrpSpPr>
        <p:grpSpPr>
          <a:xfrm rot="5400000">
            <a:off x="8894355" y="-1328786"/>
            <a:ext cx="10281600" cy="12304800"/>
            <a:chOff x="0" y="0"/>
            <a:chExt cx="13708800" cy="16406400"/>
          </a:xfrm>
        </p:grpSpPr>
        <p:sp>
          <p:nvSpPr>
            <p:cNvPr id="7" name="Freeform 7"/>
            <p:cNvSpPr/>
            <p:nvPr/>
          </p:nvSpPr>
          <p:spPr>
            <a:xfrm>
              <a:off x="0" y="0"/>
              <a:ext cx="13708887" cy="16406495"/>
            </a:xfrm>
            <a:custGeom>
              <a:avLst/>
              <a:gdLst/>
              <a:ahLst/>
              <a:cxnLst/>
              <a:rect l="l" t="t" r="r" b="b"/>
              <a:pathLst>
                <a:path w="13708887" h="16406495">
                  <a:moveTo>
                    <a:pt x="13708762" y="0"/>
                  </a:moveTo>
                  <a:lnTo>
                    <a:pt x="0" y="0"/>
                  </a:lnTo>
                  <a:lnTo>
                    <a:pt x="0" y="9552051"/>
                  </a:lnTo>
                  <a:cubicBezTo>
                    <a:pt x="0" y="13337667"/>
                    <a:pt x="3068828" y="16406495"/>
                    <a:pt x="6854444" y="16406495"/>
                  </a:cubicBezTo>
                  <a:cubicBezTo>
                    <a:pt x="10640059" y="16406495"/>
                    <a:pt x="13708887" y="13337667"/>
                    <a:pt x="13708887" y="9552051"/>
                  </a:cubicBezTo>
                  <a:lnTo>
                    <a:pt x="13708887" y="0"/>
                  </a:lnTo>
                </a:path>
              </a:pathLst>
            </a:custGeom>
            <a:solidFill>
              <a:srgbClr val="FFFFFF"/>
            </a:solidFill>
          </p:spPr>
          <p:txBody>
            <a:bodyPr/>
            <a:lstStyle/>
            <a:p>
              <a:endParaRPr lang="en-US"/>
            </a:p>
          </p:txBody>
        </p:sp>
      </p:grpSp>
      <p:sp>
        <p:nvSpPr>
          <p:cNvPr id="8" name="Freeform 8"/>
          <p:cNvSpPr/>
          <p:nvPr/>
        </p:nvSpPr>
        <p:spPr>
          <a:xfrm>
            <a:off x="616150" y="359496"/>
            <a:ext cx="5563810" cy="739112"/>
          </a:xfrm>
          <a:custGeom>
            <a:avLst/>
            <a:gdLst/>
            <a:ahLst/>
            <a:cxnLst/>
            <a:rect l="l" t="t" r="r" b="b"/>
            <a:pathLst>
              <a:path w="5563810" h="739112">
                <a:moveTo>
                  <a:pt x="0" y="0"/>
                </a:moveTo>
                <a:lnTo>
                  <a:pt x="5563810" y="0"/>
                </a:lnTo>
                <a:lnTo>
                  <a:pt x="5563810" y="739112"/>
                </a:lnTo>
                <a:lnTo>
                  <a:pt x="0" y="73911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9" name="AutoShape 9"/>
          <p:cNvSpPr/>
          <p:nvPr/>
        </p:nvSpPr>
        <p:spPr>
          <a:xfrm>
            <a:off x="9144045" y="5923063"/>
            <a:ext cx="8067300" cy="38100"/>
          </a:xfrm>
          <a:prstGeom prst="line">
            <a:avLst/>
          </a:prstGeom>
          <a:ln w="19050" cap="rnd">
            <a:solidFill>
              <a:srgbClr val="2A2D2B"/>
            </a:solidFill>
            <a:prstDash val="solid"/>
            <a:headEnd type="oval" w="lg" len="lg"/>
            <a:tailEnd type="none" w="sm" len="sm"/>
          </a:ln>
        </p:spPr>
        <p:txBody>
          <a:bodyPr/>
          <a:lstStyle/>
          <a:p>
            <a:endParaRPr lang="en-US"/>
          </a:p>
        </p:txBody>
      </p:sp>
      <p:sp>
        <p:nvSpPr>
          <p:cNvPr id="10" name="Freeform 10"/>
          <p:cNvSpPr/>
          <p:nvPr/>
        </p:nvSpPr>
        <p:spPr>
          <a:xfrm>
            <a:off x="2367620" y="2853774"/>
            <a:ext cx="3615558" cy="7475244"/>
          </a:xfrm>
          <a:custGeom>
            <a:avLst/>
            <a:gdLst/>
            <a:ahLst/>
            <a:cxnLst/>
            <a:rect l="l" t="t" r="r" b="b"/>
            <a:pathLst>
              <a:path w="3615558" h="7475244">
                <a:moveTo>
                  <a:pt x="0" y="0"/>
                </a:moveTo>
                <a:lnTo>
                  <a:pt x="3615558" y="0"/>
                </a:lnTo>
                <a:lnTo>
                  <a:pt x="3615558" y="7475244"/>
                </a:lnTo>
                <a:lnTo>
                  <a:pt x="0" y="747524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1" name="Freeform 11"/>
          <p:cNvSpPr/>
          <p:nvPr/>
        </p:nvSpPr>
        <p:spPr>
          <a:xfrm>
            <a:off x="1428316" y="2129446"/>
            <a:ext cx="405170" cy="214698"/>
          </a:xfrm>
          <a:custGeom>
            <a:avLst/>
            <a:gdLst/>
            <a:ahLst/>
            <a:cxnLst/>
            <a:rect l="l" t="t" r="r" b="b"/>
            <a:pathLst>
              <a:path w="405170" h="214698">
                <a:moveTo>
                  <a:pt x="0" y="0"/>
                </a:moveTo>
                <a:lnTo>
                  <a:pt x="405170" y="0"/>
                </a:lnTo>
                <a:lnTo>
                  <a:pt x="405170" y="214698"/>
                </a:lnTo>
                <a:lnTo>
                  <a:pt x="0" y="21469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2" name="Freeform 12"/>
          <p:cNvSpPr/>
          <p:nvPr/>
        </p:nvSpPr>
        <p:spPr>
          <a:xfrm>
            <a:off x="616126" y="3343200"/>
            <a:ext cx="1620150" cy="621000"/>
          </a:xfrm>
          <a:custGeom>
            <a:avLst/>
            <a:gdLst/>
            <a:ahLst/>
            <a:cxnLst/>
            <a:rect l="l" t="t" r="r" b="b"/>
            <a:pathLst>
              <a:path w="1620150" h="621000">
                <a:moveTo>
                  <a:pt x="0" y="0"/>
                </a:moveTo>
                <a:lnTo>
                  <a:pt x="1620150" y="0"/>
                </a:lnTo>
                <a:lnTo>
                  <a:pt x="1620150" y="621000"/>
                </a:lnTo>
                <a:lnTo>
                  <a:pt x="0" y="62100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13" name="Freeform 13"/>
          <p:cNvSpPr/>
          <p:nvPr/>
        </p:nvSpPr>
        <p:spPr>
          <a:xfrm>
            <a:off x="2876826" y="1098600"/>
            <a:ext cx="1620150" cy="621000"/>
          </a:xfrm>
          <a:custGeom>
            <a:avLst/>
            <a:gdLst/>
            <a:ahLst/>
            <a:cxnLst/>
            <a:rect l="l" t="t" r="r" b="b"/>
            <a:pathLst>
              <a:path w="1620150" h="621000">
                <a:moveTo>
                  <a:pt x="0" y="0"/>
                </a:moveTo>
                <a:lnTo>
                  <a:pt x="1620150" y="0"/>
                </a:lnTo>
                <a:lnTo>
                  <a:pt x="1620150" y="621000"/>
                </a:lnTo>
                <a:lnTo>
                  <a:pt x="0" y="62100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14" name="Freeform 14"/>
          <p:cNvSpPr/>
          <p:nvPr/>
        </p:nvSpPr>
        <p:spPr>
          <a:xfrm>
            <a:off x="-224830" y="8725150"/>
            <a:ext cx="7259860" cy="1603850"/>
          </a:xfrm>
          <a:custGeom>
            <a:avLst/>
            <a:gdLst/>
            <a:ahLst/>
            <a:cxnLst/>
            <a:rect l="l" t="t" r="r" b="b"/>
            <a:pathLst>
              <a:path w="7259860" h="1603850">
                <a:moveTo>
                  <a:pt x="0" y="0"/>
                </a:moveTo>
                <a:lnTo>
                  <a:pt x="7259860" y="0"/>
                </a:lnTo>
                <a:lnTo>
                  <a:pt x="7259860" y="1603850"/>
                </a:lnTo>
                <a:lnTo>
                  <a:pt x="0" y="1603850"/>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15" name="TextBox 15"/>
          <p:cNvSpPr txBox="1"/>
          <p:nvPr/>
        </p:nvSpPr>
        <p:spPr>
          <a:xfrm>
            <a:off x="12286686" y="4576762"/>
            <a:ext cx="8797950" cy="1095375"/>
          </a:xfrm>
          <a:prstGeom prst="rect">
            <a:avLst/>
          </a:prstGeom>
        </p:spPr>
        <p:txBody>
          <a:bodyPr lIns="0" tIns="0" rIns="0" bIns="0" rtlCol="0" anchor="t">
            <a:spAutoFit/>
          </a:bodyPr>
          <a:lstStyle/>
          <a:p>
            <a:pPr algn="l">
              <a:lnSpc>
                <a:spcPts val="8400"/>
              </a:lnSpc>
            </a:pPr>
            <a:r>
              <a:rPr lang="en-US" sz="7000" b="1">
                <a:solidFill>
                  <a:srgbClr val="225E66"/>
                </a:solidFill>
                <a:latin typeface="Arimo Bold"/>
                <a:ea typeface="Arimo Bold"/>
                <a:cs typeface="Arimo Bold"/>
                <a:sym typeface="Arimo Bold"/>
              </a:rPr>
              <a:t>Digitalization</a:t>
            </a:r>
          </a:p>
        </p:txBody>
      </p:sp>
      <p:sp>
        <p:nvSpPr>
          <p:cNvPr id="16" name="TextBox 16"/>
          <p:cNvSpPr txBox="1"/>
          <p:nvPr/>
        </p:nvSpPr>
        <p:spPr>
          <a:xfrm>
            <a:off x="9144000" y="6941729"/>
            <a:ext cx="8797950" cy="971550"/>
          </a:xfrm>
          <a:prstGeom prst="rect">
            <a:avLst/>
          </a:prstGeom>
        </p:spPr>
        <p:txBody>
          <a:bodyPr lIns="0" tIns="0" rIns="0" bIns="0" rtlCol="0" anchor="t">
            <a:spAutoFit/>
          </a:bodyPr>
          <a:lstStyle/>
          <a:p>
            <a:pPr marL="690881" lvl="1" indent="-345440" algn="l">
              <a:lnSpc>
                <a:spcPts val="3840"/>
              </a:lnSpc>
              <a:buFont typeface="Arial"/>
              <a:buChar char="•"/>
            </a:pPr>
            <a:r>
              <a:rPr lang="en-US" sz="3200" b="1">
                <a:solidFill>
                  <a:srgbClr val="2A2D2B"/>
                </a:solidFill>
                <a:latin typeface="Hind Bold"/>
                <a:ea typeface="Hind Bold"/>
                <a:cs typeface="Hind Bold"/>
                <a:sym typeface="Hind Bold"/>
              </a:rPr>
              <a:t>Digitalization:</a:t>
            </a:r>
            <a:r>
              <a:rPr lang="en-US" sz="3200">
                <a:solidFill>
                  <a:srgbClr val="2A2D2B"/>
                </a:solidFill>
                <a:latin typeface="Hind"/>
                <a:ea typeface="Hind"/>
                <a:cs typeface="Hind"/>
                <a:sym typeface="Hind"/>
              </a:rPr>
              <a:t> Automating Manual Processes</a:t>
            </a:r>
          </a:p>
          <a:p>
            <a:pPr algn="l">
              <a:lnSpc>
                <a:spcPts val="3840"/>
              </a:lnSpc>
            </a:pPr>
            <a:endParaRPr lang="en-US" sz="3200">
              <a:solidFill>
                <a:srgbClr val="2A2D2B"/>
              </a:solidFill>
              <a:latin typeface="Hind"/>
              <a:ea typeface="Hind"/>
              <a:cs typeface="Hind"/>
              <a:sym typeface="Hind"/>
            </a:endParaRPr>
          </a:p>
        </p:txBody>
      </p:sp>
      <p:sp>
        <p:nvSpPr>
          <p:cNvPr id="17" name="Freeform 17"/>
          <p:cNvSpPr/>
          <p:nvPr/>
        </p:nvSpPr>
        <p:spPr>
          <a:xfrm>
            <a:off x="9144000" y="3146537"/>
            <a:ext cx="2546885" cy="2525600"/>
          </a:xfrm>
          <a:custGeom>
            <a:avLst/>
            <a:gdLst/>
            <a:ahLst/>
            <a:cxnLst/>
            <a:rect l="l" t="t" r="r" b="b"/>
            <a:pathLst>
              <a:path w="2546885" h="2525600">
                <a:moveTo>
                  <a:pt x="0" y="0"/>
                </a:moveTo>
                <a:lnTo>
                  <a:pt x="2546885" y="0"/>
                </a:lnTo>
                <a:lnTo>
                  <a:pt x="2546885" y="2525601"/>
                </a:lnTo>
                <a:lnTo>
                  <a:pt x="0" y="2525601"/>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1E9DC"/>
        </a:solidFill>
        <a:effectLst/>
      </p:bgPr>
    </p:bg>
    <p:spTree>
      <p:nvGrpSpPr>
        <p:cNvPr id="1" name=""/>
        <p:cNvGrpSpPr/>
        <p:nvPr/>
      </p:nvGrpSpPr>
      <p:grpSpPr>
        <a:xfrm>
          <a:off x="0" y="0"/>
          <a:ext cx="0" cy="0"/>
          <a:chOff x="0" y="0"/>
          <a:chExt cx="0" cy="0"/>
        </a:xfrm>
      </p:grpSpPr>
      <p:sp>
        <p:nvSpPr>
          <p:cNvPr id="2" name="Freeform 2"/>
          <p:cNvSpPr/>
          <p:nvPr/>
        </p:nvSpPr>
        <p:spPr>
          <a:xfrm>
            <a:off x="15074576" y="269050"/>
            <a:ext cx="1620150" cy="621000"/>
          </a:xfrm>
          <a:custGeom>
            <a:avLst/>
            <a:gdLst/>
            <a:ahLst/>
            <a:cxnLst/>
            <a:rect l="l" t="t" r="r" b="b"/>
            <a:pathLst>
              <a:path w="1620150" h="621000">
                <a:moveTo>
                  <a:pt x="0" y="0"/>
                </a:moveTo>
                <a:lnTo>
                  <a:pt x="1620150" y="0"/>
                </a:lnTo>
                <a:lnTo>
                  <a:pt x="1620150" y="621000"/>
                </a:lnTo>
                <a:lnTo>
                  <a:pt x="0" y="6210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305100" y="445100"/>
            <a:ext cx="17654886" cy="2533644"/>
          </a:xfrm>
          <a:custGeom>
            <a:avLst/>
            <a:gdLst/>
            <a:ahLst/>
            <a:cxnLst/>
            <a:rect l="l" t="t" r="r" b="b"/>
            <a:pathLst>
              <a:path w="17654886" h="2533644">
                <a:moveTo>
                  <a:pt x="0" y="0"/>
                </a:moveTo>
                <a:lnTo>
                  <a:pt x="17654886" y="0"/>
                </a:lnTo>
                <a:lnTo>
                  <a:pt x="17654886" y="2533644"/>
                </a:lnTo>
                <a:lnTo>
                  <a:pt x="0" y="253364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Freeform 4"/>
          <p:cNvSpPr/>
          <p:nvPr/>
        </p:nvSpPr>
        <p:spPr>
          <a:xfrm>
            <a:off x="15730640" y="8763754"/>
            <a:ext cx="1564098" cy="1145378"/>
          </a:xfrm>
          <a:custGeom>
            <a:avLst/>
            <a:gdLst/>
            <a:ahLst/>
            <a:cxnLst/>
            <a:rect l="l" t="t" r="r" b="b"/>
            <a:pathLst>
              <a:path w="1564098" h="1145378">
                <a:moveTo>
                  <a:pt x="0" y="0"/>
                </a:moveTo>
                <a:lnTo>
                  <a:pt x="1564098" y="0"/>
                </a:lnTo>
                <a:lnTo>
                  <a:pt x="1564098" y="1145378"/>
                </a:lnTo>
                <a:lnTo>
                  <a:pt x="0" y="114537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5" name="Freeform 5"/>
          <p:cNvSpPr/>
          <p:nvPr/>
        </p:nvSpPr>
        <p:spPr>
          <a:xfrm>
            <a:off x="455334" y="8801266"/>
            <a:ext cx="14904272" cy="1296096"/>
          </a:xfrm>
          <a:custGeom>
            <a:avLst/>
            <a:gdLst/>
            <a:ahLst/>
            <a:cxnLst/>
            <a:rect l="l" t="t" r="r" b="b"/>
            <a:pathLst>
              <a:path w="14904272" h="1296096">
                <a:moveTo>
                  <a:pt x="0" y="0"/>
                </a:moveTo>
                <a:lnTo>
                  <a:pt x="14904272" y="0"/>
                </a:lnTo>
                <a:lnTo>
                  <a:pt x="14904272" y="1296096"/>
                </a:lnTo>
                <a:lnTo>
                  <a:pt x="0" y="129609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grpSp>
        <p:nvGrpSpPr>
          <p:cNvPr id="6" name="Group 6"/>
          <p:cNvGrpSpPr/>
          <p:nvPr/>
        </p:nvGrpSpPr>
        <p:grpSpPr>
          <a:xfrm>
            <a:off x="-4" y="9666050"/>
            <a:ext cx="18288000" cy="621000"/>
            <a:chOff x="0" y="0"/>
            <a:chExt cx="24384000" cy="828000"/>
          </a:xfrm>
        </p:grpSpPr>
        <p:sp>
          <p:nvSpPr>
            <p:cNvPr id="7" name="Freeform 7"/>
            <p:cNvSpPr/>
            <p:nvPr/>
          </p:nvSpPr>
          <p:spPr>
            <a:xfrm>
              <a:off x="0" y="0"/>
              <a:ext cx="24384000" cy="828040"/>
            </a:xfrm>
            <a:custGeom>
              <a:avLst/>
              <a:gdLst/>
              <a:ahLst/>
              <a:cxnLst/>
              <a:rect l="l" t="t" r="r" b="b"/>
              <a:pathLst>
                <a:path w="24384000" h="828040">
                  <a:moveTo>
                    <a:pt x="24384000" y="0"/>
                  </a:moveTo>
                  <a:lnTo>
                    <a:pt x="0" y="0"/>
                  </a:lnTo>
                  <a:lnTo>
                    <a:pt x="0" y="828040"/>
                  </a:lnTo>
                  <a:lnTo>
                    <a:pt x="24384000" y="828040"/>
                  </a:lnTo>
                  <a:close/>
                </a:path>
              </a:pathLst>
            </a:custGeom>
            <a:solidFill>
              <a:srgbClr val="AD9A1B"/>
            </a:solidFill>
          </p:spPr>
          <p:txBody>
            <a:bodyPr/>
            <a:lstStyle/>
            <a:p>
              <a:endParaRPr lang="en-US"/>
            </a:p>
          </p:txBody>
        </p:sp>
      </p:grpSp>
      <p:sp>
        <p:nvSpPr>
          <p:cNvPr id="8" name="TextBox 8"/>
          <p:cNvSpPr txBox="1"/>
          <p:nvPr/>
        </p:nvSpPr>
        <p:spPr>
          <a:xfrm>
            <a:off x="1531425" y="943375"/>
            <a:ext cx="15225150" cy="1095375"/>
          </a:xfrm>
          <a:prstGeom prst="rect">
            <a:avLst/>
          </a:prstGeom>
        </p:spPr>
        <p:txBody>
          <a:bodyPr lIns="0" tIns="0" rIns="0" bIns="0" rtlCol="0" anchor="t">
            <a:spAutoFit/>
          </a:bodyPr>
          <a:lstStyle/>
          <a:p>
            <a:pPr algn="l">
              <a:lnSpc>
                <a:spcPts val="8400"/>
              </a:lnSpc>
            </a:pPr>
            <a:r>
              <a:rPr lang="en-US" sz="7000" b="1">
                <a:solidFill>
                  <a:srgbClr val="225E66"/>
                </a:solidFill>
                <a:latin typeface="Arimo Bold"/>
                <a:ea typeface="Arimo Bold"/>
                <a:cs typeface="Arimo Bold"/>
                <a:sym typeface="Arimo Bold"/>
              </a:rPr>
              <a:t>The Common Data Model</a:t>
            </a:r>
          </a:p>
        </p:txBody>
      </p:sp>
      <p:sp>
        <p:nvSpPr>
          <p:cNvPr id="9" name="TextBox 9"/>
          <p:cNvSpPr txBox="1"/>
          <p:nvPr/>
        </p:nvSpPr>
        <p:spPr>
          <a:xfrm>
            <a:off x="-4" y="5936400"/>
            <a:ext cx="4814179" cy="1076325"/>
          </a:xfrm>
          <a:prstGeom prst="rect">
            <a:avLst/>
          </a:prstGeom>
        </p:spPr>
        <p:txBody>
          <a:bodyPr lIns="0" tIns="0" rIns="0" bIns="0" rtlCol="0" anchor="t">
            <a:spAutoFit/>
          </a:bodyPr>
          <a:lstStyle/>
          <a:p>
            <a:pPr algn="r">
              <a:lnSpc>
                <a:spcPts val="2879"/>
              </a:lnSpc>
            </a:pPr>
            <a:r>
              <a:rPr lang="en-US" sz="2400">
                <a:solidFill>
                  <a:srgbClr val="2A2D2B"/>
                </a:solidFill>
                <a:latin typeface="Hind"/>
                <a:ea typeface="Hind"/>
                <a:cs typeface="Hind"/>
                <a:sym typeface="Hind"/>
              </a:rPr>
              <a:t>Protects information, prevents data breaches, and ensures compliance with regulations.</a:t>
            </a:r>
          </a:p>
        </p:txBody>
      </p:sp>
      <p:sp>
        <p:nvSpPr>
          <p:cNvPr id="10" name="TextBox 10"/>
          <p:cNvSpPr txBox="1"/>
          <p:nvPr/>
        </p:nvSpPr>
        <p:spPr>
          <a:xfrm>
            <a:off x="13473875" y="5936400"/>
            <a:ext cx="4486111" cy="1076325"/>
          </a:xfrm>
          <a:prstGeom prst="rect">
            <a:avLst/>
          </a:prstGeom>
        </p:spPr>
        <p:txBody>
          <a:bodyPr lIns="0" tIns="0" rIns="0" bIns="0" rtlCol="0" anchor="t">
            <a:spAutoFit/>
          </a:bodyPr>
          <a:lstStyle/>
          <a:p>
            <a:pPr algn="l">
              <a:lnSpc>
                <a:spcPts val="2879"/>
              </a:lnSpc>
            </a:pPr>
            <a:r>
              <a:rPr lang="en-US" sz="2400">
                <a:solidFill>
                  <a:srgbClr val="2A2D2B"/>
                </a:solidFill>
                <a:latin typeface="Hind"/>
                <a:ea typeface="Hind"/>
                <a:cs typeface="Hind"/>
                <a:sym typeface="Hind"/>
              </a:rPr>
              <a:t>Supports scalability of solutions, Increased efficiency, and better user experience</a:t>
            </a:r>
          </a:p>
        </p:txBody>
      </p:sp>
      <p:sp>
        <p:nvSpPr>
          <p:cNvPr id="11" name="TextBox 11"/>
          <p:cNvSpPr txBox="1"/>
          <p:nvPr/>
        </p:nvSpPr>
        <p:spPr>
          <a:xfrm>
            <a:off x="11970075" y="3824001"/>
            <a:ext cx="5419522" cy="714375"/>
          </a:xfrm>
          <a:prstGeom prst="rect">
            <a:avLst/>
          </a:prstGeom>
        </p:spPr>
        <p:txBody>
          <a:bodyPr lIns="0" tIns="0" rIns="0" bIns="0" rtlCol="0" anchor="t">
            <a:spAutoFit/>
          </a:bodyPr>
          <a:lstStyle/>
          <a:p>
            <a:pPr algn="l">
              <a:lnSpc>
                <a:spcPts val="2879"/>
              </a:lnSpc>
            </a:pPr>
            <a:r>
              <a:rPr lang="en-US" sz="2400">
                <a:solidFill>
                  <a:srgbClr val="2A2D2B"/>
                </a:solidFill>
                <a:latin typeface="Hind"/>
                <a:ea typeface="Hind"/>
                <a:cs typeface="Hind"/>
                <a:sym typeface="Hind"/>
              </a:rPr>
              <a:t> Ensures higher data quality and cohesion throughout DEQ</a:t>
            </a:r>
          </a:p>
        </p:txBody>
      </p:sp>
      <p:grpSp>
        <p:nvGrpSpPr>
          <p:cNvPr id="12" name="Group 12"/>
          <p:cNvGrpSpPr/>
          <p:nvPr/>
        </p:nvGrpSpPr>
        <p:grpSpPr>
          <a:xfrm>
            <a:off x="7481376" y="2511000"/>
            <a:ext cx="3325200" cy="3325200"/>
            <a:chOff x="0" y="0"/>
            <a:chExt cx="4433600" cy="4433600"/>
          </a:xfrm>
        </p:grpSpPr>
        <p:sp>
          <p:nvSpPr>
            <p:cNvPr id="13" name="Freeform 13"/>
            <p:cNvSpPr/>
            <p:nvPr/>
          </p:nvSpPr>
          <p:spPr>
            <a:xfrm>
              <a:off x="0" y="0"/>
              <a:ext cx="4433570" cy="4433570"/>
            </a:xfrm>
            <a:custGeom>
              <a:avLst/>
              <a:gdLst/>
              <a:ahLst/>
              <a:cxnLst/>
              <a:rect l="l" t="t" r="r" b="b"/>
              <a:pathLst>
                <a:path w="4433570" h="4433570">
                  <a:moveTo>
                    <a:pt x="0" y="2216785"/>
                  </a:moveTo>
                  <a:cubicBezTo>
                    <a:pt x="0" y="992505"/>
                    <a:pt x="992505" y="0"/>
                    <a:pt x="2216785" y="0"/>
                  </a:cubicBezTo>
                  <a:cubicBezTo>
                    <a:pt x="3441065" y="0"/>
                    <a:pt x="4433570" y="992505"/>
                    <a:pt x="4433570" y="2216785"/>
                  </a:cubicBezTo>
                  <a:cubicBezTo>
                    <a:pt x="4433570" y="3441065"/>
                    <a:pt x="3441065" y="4433570"/>
                    <a:pt x="2216785" y="4433570"/>
                  </a:cubicBezTo>
                  <a:cubicBezTo>
                    <a:pt x="992505" y="4433570"/>
                    <a:pt x="0" y="3441065"/>
                    <a:pt x="0" y="2216785"/>
                  </a:cubicBezTo>
                  <a:close/>
                </a:path>
              </a:pathLst>
            </a:custGeom>
            <a:solidFill>
              <a:srgbClr val="3A919E">
                <a:alpha val="69804"/>
              </a:srgbClr>
            </a:solidFill>
          </p:spPr>
          <p:txBody>
            <a:bodyPr/>
            <a:lstStyle/>
            <a:p>
              <a:endParaRPr lang="en-US"/>
            </a:p>
          </p:txBody>
        </p:sp>
        <p:sp>
          <p:nvSpPr>
            <p:cNvPr id="14" name="TextBox 14"/>
            <p:cNvSpPr txBox="1"/>
            <p:nvPr/>
          </p:nvSpPr>
          <p:spPr>
            <a:xfrm>
              <a:off x="0" y="-9525"/>
              <a:ext cx="4433600" cy="4443125"/>
            </a:xfrm>
            <a:prstGeom prst="rect">
              <a:avLst/>
            </a:prstGeom>
          </p:spPr>
          <p:txBody>
            <a:bodyPr lIns="50800" tIns="50800" rIns="50800" bIns="50800" rtlCol="0" anchor="ctr"/>
            <a:lstStyle/>
            <a:p>
              <a:pPr algn="ctr">
                <a:lnSpc>
                  <a:spcPts val="2879"/>
                </a:lnSpc>
              </a:pPr>
              <a:r>
                <a:rPr lang="en-US" sz="2400" b="1">
                  <a:solidFill>
                    <a:srgbClr val="2A2D2B"/>
                  </a:solidFill>
                  <a:latin typeface="Arimo Bold"/>
                  <a:ea typeface="Arimo Bold"/>
                  <a:cs typeface="Arimo Bold"/>
                  <a:sym typeface="Arimo Bold"/>
                </a:rPr>
                <a:t>Governance</a:t>
              </a:r>
            </a:p>
          </p:txBody>
        </p:sp>
      </p:grpSp>
      <p:grpSp>
        <p:nvGrpSpPr>
          <p:cNvPr id="15" name="Group 15"/>
          <p:cNvGrpSpPr/>
          <p:nvPr/>
        </p:nvGrpSpPr>
        <p:grpSpPr>
          <a:xfrm>
            <a:off x="8831526" y="4807200"/>
            <a:ext cx="3325200" cy="3325200"/>
            <a:chOff x="0" y="0"/>
            <a:chExt cx="4433600" cy="4433600"/>
          </a:xfrm>
        </p:grpSpPr>
        <p:sp>
          <p:nvSpPr>
            <p:cNvPr id="16" name="Freeform 16"/>
            <p:cNvSpPr/>
            <p:nvPr/>
          </p:nvSpPr>
          <p:spPr>
            <a:xfrm>
              <a:off x="0" y="0"/>
              <a:ext cx="4433570" cy="4433570"/>
            </a:xfrm>
            <a:custGeom>
              <a:avLst/>
              <a:gdLst/>
              <a:ahLst/>
              <a:cxnLst/>
              <a:rect l="l" t="t" r="r" b="b"/>
              <a:pathLst>
                <a:path w="4433570" h="4433570">
                  <a:moveTo>
                    <a:pt x="0" y="2216785"/>
                  </a:moveTo>
                  <a:cubicBezTo>
                    <a:pt x="0" y="992505"/>
                    <a:pt x="992505" y="0"/>
                    <a:pt x="2216785" y="0"/>
                  </a:cubicBezTo>
                  <a:cubicBezTo>
                    <a:pt x="3441065" y="0"/>
                    <a:pt x="4433570" y="992505"/>
                    <a:pt x="4433570" y="2216785"/>
                  </a:cubicBezTo>
                  <a:cubicBezTo>
                    <a:pt x="4433570" y="3441065"/>
                    <a:pt x="3441065" y="4433570"/>
                    <a:pt x="2216785" y="4433570"/>
                  </a:cubicBezTo>
                  <a:cubicBezTo>
                    <a:pt x="992505" y="4433570"/>
                    <a:pt x="0" y="3441065"/>
                    <a:pt x="0" y="2216785"/>
                  </a:cubicBezTo>
                  <a:close/>
                </a:path>
              </a:pathLst>
            </a:custGeom>
            <a:solidFill>
              <a:srgbClr val="FEB895">
                <a:alpha val="69804"/>
              </a:srgbClr>
            </a:solidFill>
          </p:spPr>
          <p:txBody>
            <a:bodyPr/>
            <a:lstStyle/>
            <a:p>
              <a:endParaRPr lang="en-US"/>
            </a:p>
          </p:txBody>
        </p:sp>
        <p:sp>
          <p:nvSpPr>
            <p:cNvPr id="17" name="TextBox 17"/>
            <p:cNvSpPr txBox="1"/>
            <p:nvPr/>
          </p:nvSpPr>
          <p:spPr>
            <a:xfrm>
              <a:off x="0" y="-9525"/>
              <a:ext cx="4433600" cy="4443125"/>
            </a:xfrm>
            <a:prstGeom prst="rect">
              <a:avLst/>
            </a:prstGeom>
          </p:spPr>
          <p:txBody>
            <a:bodyPr lIns="50800" tIns="50800" rIns="50800" bIns="50800" rtlCol="0" anchor="ctr"/>
            <a:lstStyle/>
            <a:p>
              <a:pPr algn="ctr">
                <a:lnSpc>
                  <a:spcPts val="2879"/>
                </a:lnSpc>
              </a:pPr>
              <a:r>
                <a:rPr lang="en-US" sz="2400" b="1">
                  <a:solidFill>
                    <a:srgbClr val="2A2D2B"/>
                  </a:solidFill>
                  <a:latin typeface="Arimo Bold"/>
                  <a:ea typeface="Arimo Bold"/>
                  <a:cs typeface="Arimo Bold"/>
                  <a:sym typeface="Arimo Bold"/>
                </a:rPr>
                <a:t>Integration</a:t>
              </a:r>
            </a:p>
          </p:txBody>
        </p:sp>
      </p:grpSp>
      <p:grpSp>
        <p:nvGrpSpPr>
          <p:cNvPr id="18" name="Group 18"/>
          <p:cNvGrpSpPr/>
          <p:nvPr/>
        </p:nvGrpSpPr>
        <p:grpSpPr>
          <a:xfrm>
            <a:off x="6131276" y="4807200"/>
            <a:ext cx="3325200" cy="3325200"/>
            <a:chOff x="0" y="0"/>
            <a:chExt cx="4433600" cy="4433600"/>
          </a:xfrm>
        </p:grpSpPr>
        <p:sp>
          <p:nvSpPr>
            <p:cNvPr id="19" name="Freeform 19"/>
            <p:cNvSpPr/>
            <p:nvPr/>
          </p:nvSpPr>
          <p:spPr>
            <a:xfrm>
              <a:off x="0" y="0"/>
              <a:ext cx="4433570" cy="4433570"/>
            </a:xfrm>
            <a:custGeom>
              <a:avLst/>
              <a:gdLst/>
              <a:ahLst/>
              <a:cxnLst/>
              <a:rect l="l" t="t" r="r" b="b"/>
              <a:pathLst>
                <a:path w="4433570" h="4433570">
                  <a:moveTo>
                    <a:pt x="0" y="2216785"/>
                  </a:moveTo>
                  <a:cubicBezTo>
                    <a:pt x="0" y="992505"/>
                    <a:pt x="992505" y="0"/>
                    <a:pt x="2216785" y="0"/>
                  </a:cubicBezTo>
                  <a:cubicBezTo>
                    <a:pt x="3441065" y="0"/>
                    <a:pt x="4433570" y="992505"/>
                    <a:pt x="4433570" y="2216785"/>
                  </a:cubicBezTo>
                  <a:cubicBezTo>
                    <a:pt x="4433570" y="3441065"/>
                    <a:pt x="3441065" y="4433570"/>
                    <a:pt x="2216785" y="4433570"/>
                  </a:cubicBezTo>
                  <a:cubicBezTo>
                    <a:pt x="992505" y="4433570"/>
                    <a:pt x="0" y="3441065"/>
                    <a:pt x="0" y="2216785"/>
                  </a:cubicBezTo>
                  <a:close/>
                </a:path>
              </a:pathLst>
            </a:custGeom>
            <a:solidFill>
              <a:srgbClr val="AD9A1B">
                <a:alpha val="69804"/>
              </a:srgbClr>
            </a:solidFill>
          </p:spPr>
          <p:txBody>
            <a:bodyPr/>
            <a:lstStyle/>
            <a:p>
              <a:endParaRPr lang="en-US"/>
            </a:p>
          </p:txBody>
        </p:sp>
        <p:sp>
          <p:nvSpPr>
            <p:cNvPr id="20" name="TextBox 20"/>
            <p:cNvSpPr txBox="1"/>
            <p:nvPr/>
          </p:nvSpPr>
          <p:spPr>
            <a:xfrm>
              <a:off x="0" y="-9525"/>
              <a:ext cx="4433600" cy="4443125"/>
            </a:xfrm>
            <a:prstGeom prst="rect">
              <a:avLst/>
            </a:prstGeom>
          </p:spPr>
          <p:txBody>
            <a:bodyPr lIns="50800" tIns="50800" rIns="50800" bIns="50800" rtlCol="0" anchor="ctr"/>
            <a:lstStyle/>
            <a:p>
              <a:pPr algn="ctr">
                <a:lnSpc>
                  <a:spcPts val="2879"/>
                </a:lnSpc>
              </a:pPr>
              <a:r>
                <a:rPr lang="en-US" sz="2400" b="1">
                  <a:solidFill>
                    <a:srgbClr val="2A2D2B"/>
                  </a:solidFill>
                  <a:latin typeface="Arimo Bold"/>
                  <a:ea typeface="Arimo Bold"/>
                  <a:cs typeface="Arimo Bold"/>
                  <a:sym typeface="Arimo Bold"/>
                </a:rPr>
                <a:t>Security</a:t>
              </a:r>
            </a:p>
          </p:txBody>
        </p:sp>
      </p:grpSp>
      <p:sp>
        <p:nvSpPr>
          <p:cNvPr id="21" name="AutoShape 21"/>
          <p:cNvSpPr/>
          <p:nvPr/>
        </p:nvSpPr>
        <p:spPr>
          <a:xfrm>
            <a:off x="10806553" y="4173600"/>
            <a:ext cx="1163522" cy="2826"/>
          </a:xfrm>
          <a:prstGeom prst="line">
            <a:avLst/>
          </a:prstGeom>
          <a:ln w="19050" cap="rnd">
            <a:solidFill>
              <a:srgbClr val="2A2D2B"/>
            </a:solidFill>
            <a:prstDash val="solid"/>
            <a:headEnd type="none" w="sm" len="sm"/>
            <a:tailEnd type="oval" w="lg" len="lg"/>
          </a:ln>
        </p:spPr>
        <p:txBody>
          <a:bodyPr/>
          <a:lstStyle/>
          <a:p>
            <a:endParaRPr lang="en-US"/>
          </a:p>
        </p:txBody>
      </p:sp>
      <p:sp>
        <p:nvSpPr>
          <p:cNvPr id="22" name="AutoShape 22"/>
          <p:cNvSpPr/>
          <p:nvPr/>
        </p:nvSpPr>
        <p:spPr>
          <a:xfrm flipH="1" flipV="1">
            <a:off x="4814175" y="6469800"/>
            <a:ext cx="1317101" cy="0"/>
          </a:xfrm>
          <a:prstGeom prst="line">
            <a:avLst/>
          </a:prstGeom>
          <a:ln w="19050" cap="rnd">
            <a:solidFill>
              <a:srgbClr val="2A2D2B"/>
            </a:solidFill>
            <a:prstDash val="solid"/>
            <a:headEnd type="none" w="sm" len="sm"/>
            <a:tailEnd type="oval" w="lg" len="lg"/>
          </a:ln>
        </p:spPr>
        <p:txBody>
          <a:bodyPr/>
          <a:lstStyle/>
          <a:p>
            <a:endParaRPr lang="en-US"/>
          </a:p>
        </p:txBody>
      </p:sp>
      <p:sp>
        <p:nvSpPr>
          <p:cNvPr id="23" name="AutoShape 23"/>
          <p:cNvSpPr/>
          <p:nvPr/>
        </p:nvSpPr>
        <p:spPr>
          <a:xfrm>
            <a:off x="12156703" y="6469800"/>
            <a:ext cx="1317172" cy="0"/>
          </a:xfrm>
          <a:prstGeom prst="line">
            <a:avLst/>
          </a:prstGeom>
          <a:ln w="19050" cap="rnd">
            <a:solidFill>
              <a:srgbClr val="2A2D2B"/>
            </a:solidFill>
            <a:prstDash val="solid"/>
            <a:headEnd type="none" w="sm" len="sm"/>
            <a:tailEnd type="oval" w="lg" len="lg"/>
          </a:ln>
        </p:spPr>
        <p:txBody>
          <a:bodyPr/>
          <a:lstStyle/>
          <a:p>
            <a:endParaRPr lang="en-US"/>
          </a:p>
        </p:txBody>
      </p:sp>
      <p:sp>
        <p:nvSpPr>
          <p:cNvPr id="24" name="Freeform 24"/>
          <p:cNvSpPr/>
          <p:nvPr/>
        </p:nvSpPr>
        <p:spPr>
          <a:xfrm>
            <a:off x="2346700" y="8706294"/>
            <a:ext cx="4153978" cy="1591868"/>
          </a:xfrm>
          <a:custGeom>
            <a:avLst/>
            <a:gdLst/>
            <a:ahLst/>
            <a:cxnLst/>
            <a:rect l="l" t="t" r="r" b="b"/>
            <a:pathLst>
              <a:path w="4153978" h="1591868">
                <a:moveTo>
                  <a:pt x="0" y="0"/>
                </a:moveTo>
                <a:lnTo>
                  <a:pt x="4153978" y="0"/>
                </a:lnTo>
                <a:lnTo>
                  <a:pt x="4153978" y="1591868"/>
                </a:lnTo>
                <a:lnTo>
                  <a:pt x="0" y="159186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1E9DC"/>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884008" y="-1277982"/>
            <a:ext cx="10281600" cy="12304800"/>
            <a:chOff x="0" y="0"/>
            <a:chExt cx="13708800" cy="16406400"/>
          </a:xfrm>
        </p:grpSpPr>
        <p:sp>
          <p:nvSpPr>
            <p:cNvPr id="3" name="Freeform 3"/>
            <p:cNvSpPr/>
            <p:nvPr/>
          </p:nvSpPr>
          <p:spPr>
            <a:xfrm>
              <a:off x="0" y="0"/>
              <a:ext cx="13708762" cy="16406495"/>
            </a:xfrm>
            <a:custGeom>
              <a:avLst/>
              <a:gdLst/>
              <a:ahLst/>
              <a:cxnLst/>
              <a:rect l="l" t="t" r="r" b="b"/>
              <a:pathLst>
                <a:path w="13708762" h="16406495">
                  <a:moveTo>
                    <a:pt x="0" y="0"/>
                  </a:moveTo>
                  <a:lnTo>
                    <a:pt x="13708762" y="0"/>
                  </a:lnTo>
                  <a:lnTo>
                    <a:pt x="13708762" y="9552051"/>
                  </a:lnTo>
                  <a:cubicBezTo>
                    <a:pt x="13708762" y="13337667"/>
                    <a:pt x="10639933" y="16406495"/>
                    <a:pt x="6854318" y="16406495"/>
                  </a:cubicBezTo>
                  <a:cubicBezTo>
                    <a:pt x="3068702" y="16406495"/>
                    <a:pt x="0" y="13337539"/>
                    <a:pt x="0" y="9552051"/>
                  </a:cubicBezTo>
                  <a:lnTo>
                    <a:pt x="0" y="0"/>
                  </a:lnTo>
                </a:path>
              </a:pathLst>
            </a:custGeom>
            <a:solidFill>
              <a:srgbClr val="FFFFFF"/>
            </a:solidFill>
          </p:spPr>
          <p:txBody>
            <a:bodyPr/>
            <a:lstStyle/>
            <a:p>
              <a:endParaRPr lang="en-US"/>
            </a:p>
          </p:txBody>
        </p:sp>
      </p:grpSp>
      <p:sp>
        <p:nvSpPr>
          <p:cNvPr id="4" name="Freeform 4"/>
          <p:cNvSpPr/>
          <p:nvPr/>
        </p:nvSpPr>
        <p:spPr>
          <a:xfrm>
            <a:off x="11163966" y="7604339"/>
            <a:ext cx="531410" cy="829728"/>
          </a:xfrm>
          <a:custGeom>
            <a:avLst/>
            <a:gdLst/>
            <a:ahLst/>
            <a:cxnLst/>
            <a:rect l="l" t="t" r="r" b="b"/>
            <a:pathLst>
              <a:path w="531410" h="829728">
                <a:moveTo>
                  <a:pt x="0" y="0"/>
                </a:moveTo>
                <a:lnTo>
                  <a:pt x="531410" y="0"/>
                </a:lnTo>
                <a:lnTo>
                  <a:pt x="531410" y="829728"/>
                </a:lnTo>
                <a:lnTo>
                  <a:pt x="0" y="82972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a:off x="10632556" y="7604339"/>
            <a:ext cx="531410" cy="829728"/>
          </a:xfrm>
          <a:custGeom>
            <a:avLst/>
            <a:gdLst/>
            <a:ahLst/>
            <a:cxnLst/>
            <a:rect l="l" t="t" r="r" b="b"/>
            <a:pathLst>
              <a:path w="531410" h="829728">
                <a:moveTo>
                  <a:pt x="0" y="0"/>
                </a:moveTo>
                <a:lnTo>
                  <a:pt x="531410" y="0"/>
                </a:lnTo>
                <a:lnTo>
                  <a:pt x="531410" y="829728"/>
                </a:lnTo>
                <a:lnTo>
                  <a:pt x="0" y="82972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Freeform 6"/>
          <p:cNvSpPr/>
          <p:nvPr/>
        </p:nvSpPr>
        <p:spPr>
          <a:xfrm>
            <a:off x="16756575" y="7604339"/>
            <a:ext cx="531410" cy="829728"/>
          </a:xfrm>
          <a:custGeom>
            <a:avLst/>
            <a:gdLst/>
            <a:ahLst/>
            <a:cxnLst/>
            <a:rect l="l" t="t" r="r" b="b"/>
            <a:pathLst>
              <a:path w="531410" h="829728">
                <a:moveTo>
                  <a:pt x="0" y="0"/>
                </a:moveTo>
                <a:lnTo>
                  <a:pt x="531410" y="0"/>
                </a:lnTo>
                <a:lnTo>
                  <a:pt x="531410" y="829728"/>
                </a:lnTo>
                <a:lnTo>
                  <a:pt x="0" y="82972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a:off x="11429671" y="5678766"/>
            <a:ext cx="3848361" cy="3120153"/>
          </a:xfrm>
          <a:custGeom>
            <a:avLst/>
            <a:gdLst/>
            <a:ahLst/>
            <a:cxnLst/>
            <a:rect l="l" t="t" r="r" b="b"/>
            <a:pathLst>
              <a:path w="3848361" h="3120153">
                <a:moveTo>
                  <a:pt x="0" y="0"/>
                </a:moveTo>
                <a:lnTo>
                  <a:pt x="3848362" y="0"/>
                </a:lnTo>
                <a:lnTo>
                  <a:pt x="3848362" y="3120154"/>
                </a:lnTo>
                <a:lnTo>
                  <a:pt x="0" y="312015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Freeform 8"/>
          <p:cNvSpPr/>
          <p:nvPr/>
        </p:nvSpPr>
        <p:spPr>
          <a:xfrm>
            <a:off x="13142622" y="7116166"/>
            <a:ext cx="3840901" cy="1563951"/>
          </a:xfrm>
          <a:custGeom>
            <a:avLst/>
            <a:gdLst/>
            <a:ahLst/>
            <a:cxnLst/>
            <a:rect l="l" t="t" r="r" b="b"/>
            <a:pathLst>
              <a:path w="3840901" h="1563951">
                <a:moveTo>
                  <a:pt x="0" y="0"/>
                </a:moveTo>
                <a:lnTo>
                  <a:pt x="3840901" y="0"/>
                </a:lnTo>
                <a:lnTo>
                  <a:pt x="3840901" y="1563951"/>
                </a:lnTo>
                <a:lnTo>
                  <a:pt x="0" y="156395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grpSp>
        <p:nvGrpSpPr>
          <p:cNvPr id="9" name="Group 9"/>
          <p:cNvGrpSpPr/>
          <p:nvPr/>
        </p:nvGrpSpPr>
        <p:grpSpPr>
          <a:xfrm>
            <a:off x="10435800" y="8434067"/>
            <a:ext cx="7852200" cy="1508400"/>
            <a:chOff x="0" y="0"/>
            <a:chExt cx="10469600" cy="2011200"/>
          </a:xfrm>
        </p:grpSpPr>
        <p:sp>
          <p:nvSpPr>
            <p:cNvPr id="10" name="Freeform 10"/>
            <p:cNvSpPr/>
            <p:nvPr/>
          </p:nvSpPr>
          <p:spPr>
            <a:xfrm>
              <a:off x="0" y="0"/>
              <a:ext cx="10469626" cy="2011172"/>
            </a:xfrm>
            <a:custGeom>
              <a:avLst/>
              <a:gdLst/>
              <a:ahLst/>
              <a:cxnLst/>
              <a:rect l="l" t="t" r="r" b="b"/>
              <a:pathLst>
                <a:path w="10469626" h="2011172">
                  <a:moveTo>
                    <a:pt x="0" y="0"/>
                  </a:moveTo>
                  <a:lnTo>
                    <a:pt x="10469626" y="0"/>
                  </a:lnTo>
                  <a:lnTo>
                    <a:pt x="10469626" y="2011172"/>
                  </a:lnTo>
                  <a:lnTo>
                    <a:pt x="0" y="2011172"/>
                  </a:lnTo>
                  <a:close/>
                </a:path>
              </a:pathLst>
            </a:custGeom>
            <a:solidFill>
              <a:srgbClr val="AD9A1B"/>
            </a:solidFill>
          </p:spPr>
          <p:txBody>
            <a:bodyPr/>
            <a:lstStyle/>
            <a:p>
              <a:endParaRPr lang="en-US"/>
            </a:p>
          </p:txBody>
        </p:sp>
      </p:grpSp>
      <p:sp>
        <p:nvSpPr>
          <p:cNvPr id="11" name="TextBox 11"/>
          <p:cNvSpPr txBox="1"/>
          <p:nvPr/>
        </p:nvSpPr>
        <p:spPr>
          <a:xfrm>
            <a:off x="1028700" y="2548350"/>
            <a:ext cx="7612575" cy="2152650"/>
          </a:xfrm>
          <a:prstGeom prst="rect">
            <a:avLst/>
          </a:prstGeom>
        </p:spPr>
        <p:txBody>
          <a:bodyPr lIns="0" tIns="0" rIns="0" bIns="0" rtlCol="0" anchor="t">
            <a:spAutoFit/>
          </a:bodyPr>
          <a:lstStyle/>
          <a:p>
            <a:pPr algn="l">
              <a:lnSpc>
                <a:spcPts val="8400"/>
              </a:lnSpc>
            </a:pPr>
            <a:r>
              <a:rPr lang="en-US" sz="7000" b="1">
                <a:solidFill>
                  <a:srgbClr val="225E66"/>
                </a:solidFill>
                <a:latin typeface="Arimo Bold"/>
                <a:ea typeface="Arimo Bold"/>
                <a:cs typeface="Arimo Bold"/>
                <a:sym typeface="Arimo Bold"/>
              </a:rPr>
              <a:t>Digital Transformation</a:t>
            </a:r>
          </a:p>
        </p:txBody>
      </p:sp>
      <p:sp>
        <p:nvSpPr>
          <p:cNvPr id="12" name="TextBox 12"/>
          <p:cNvSpPr txBox="1"/>
          <p:nvPr/>
        </p:nvSpPr>
        <p:spPr>
          <a:xfrm>
            <a:off x="1279125" y="5924509"/>
            <a:ext cx="8186333" cy="714375"/>
          </a:xfrm>
          <a:prstGeom prst="rect">
            <a:avLst/>
          </a:prstGeom>
        </p:spPr>
        <p:txBody>
          <a:bodyPr lIns="0" tIns="0" rIns="0" bIns="0" rtlCol="0" anchor="t">
            <a:spAutoFit/>
          </a:bodyPr>
          <a:lstStyle/>
          <a:p>
            <a:pPr marL="518160" lvl="1" indent="-259080" algn="l">
              <a:lnSpc>
                <a:spcPts val="2879"/>
              </a:lnSpc>
              <a:buFont typeface="Arial"/>
              <a:buChar char="•"/>
            </a:pPr>
            <a:r>
              <a:rPr lang="en-US" sz="2400" b="1">
                <a:solidFill>
                  <a:srgbClr val="2A2D2B"/>
                </a:solidFill>
                <a:latin typeface="Hind Bold"/>
                <a:ea typeface="Hind Bold"/>
                <a:cs typeface="Hind Bold"/>
                <a:sym typeface="Hind Bold"/>
              </a:rPr>
              <a:t>Digital Transformation:</a:t>
            </a:r>
            <a:r>
              <a:rPr lang="en-US" sz="2400">
                <a:solidFill>
                  <a:srgbClr val="2A2D2B"/>
                </a:solidFill>
                <a:latin typeface="Hind"/>
                <a:ea typeface="Hind"/>
                <a:cs typeface="Hind"/>
                <a:sym typeface="Hind"/>
              </a:rPr>
              <a:t> Looking at the Enterprise</a:t>
            </a:r>
          </a:p>
          <a:p>
            <a:pPr marL="1036320" lvl="2" indent="-345440" algn="l">
              <a:lnSpc>
                <a:spcPts val="2879"/>
              </a:lnSpc>
              <a:buFont typeface="Arial"/>
              <a:buChar char="⚬"/>
            </a:pPr>
            <a:r>
              <a:rPr lang="en-US" sz="2400">
                <a:solidFill>
                  <a:srgbClr val="2A2D2B"/>
                </a:solidFill>
                <a:latin typeface="Hind"/>
                <a:ea typeface="Hind"/>
                <a:cs typeface="Hind"/>
                <a:sym typeface="Hind"/>
              </a:rPr>
              <a:t>Creating a new overarching digital blueprint for DEQ</a:t>
            </a:r>
          </a:p>
        </p:txBody>
      </p:sp>
      <p:sp>
        <p:nvSpPr>
          <p:cNvPr id="13" name="Freeform 13"/>
          <p:cNvSpPr/>
          <p:nvPr/>
        </p:nvSpPr>
        <p:spPr>
          <a:xfrm>
            <a:off x="13142622" y="3853792"/>
            <a:ext cx="2938200" cy="1020626"/>
          </a:xfrm>
          <a:custGeom>
            <a:avLst/>
            <a:gdLst/>
            <a:ahLst/>
            <a:cxnLst/>
            <a:rect l="l" t="t" r="r" b="b"/>
            <a:pathLst>
              <a:path w="2938200" h="1020626">
                <a:moveTo>
                  <a:pt x="0" y="0"/>
                </a:moveTo>
                <a:lnTo>
                  <a:pt x="2938200" y="0"/>
                </a:lnTo>
                <a:lnTo>
                  <a:pt x="2938200" y="1020626"/>
                </a:lnTo>
                <a:lnTo>
                  <a:pt x="0" y="102062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4" name="Freeform 14"/>
          <p:cNvSpPr/>
          <p:nvPr/>
        </p:nvSpPr>
        <p:spPr>
          <a:xfrm>
            <a:off x="14924794" y="5431068"/>
            <a:ext cx="2466158" cy="483916"/>
          </a:xfrm>
          <a:custGeom>
            <a:avLst/>
            <a:gdLst/>
            <a:ahLst/>
            <a:cxnLst/>
            <a:rect l="l" t="t" r="r" b="b"/>
            <a:pathLst>
              <a:path w="2466158" h="483916">
                <a:moveTo>
                  <a:pt x="0" y="0"/>
                </a:moveTo>
                <a:lnTo>
                  <a:pt x="2466158" y="0"/>
                </a:lnTo>
                <a:lnTo>
                  <a:pt x="2466158" y="483916"/>
                </a:lnTo>
                <a:lnTo>
                  <a:pt x="0" y="483916"/>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5" name="Freeform 15"/>
          <p:cNvSpPr/>
          <p:nvPr/>
        </p:nvSpPr>
        <p:spPr>
          <a:xfrm>
            <a:off x="14684570" y="2586450"/>
            <a:ext cx="2080290" cy="913814"/>
          </a:xfrm>
          <a:custGeom>
            <a:avLst/>
            <a:gdLst/>
            <a:ahLst/>
            <a:cxnLst/>
            <a:rect l="l" t="t" r="r" b="b"/>
            <a:pathLst>
              <a:path w="2080290" h="913814">
                <a:moveTo>
                  <a:pt x="0" y="0"/>
                </a:moveTo>
                <a:lnTo>
                  <a:pt x="2080290" y="0"/>
                </a:lnTo>
                <a:lnTo>
                  <a:pt x="2080290" y="913814"/>
                </a:lnTo>
                <a:lnTo>
                  <a:pt x="0" y="913814"/>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16" name="Freeform 16"/>
          <p:cNvSpPr/>
          <p:nvPr/>
        </p:nvSpPr>
        <p:spPr>
          <a:xfrm>
            <a:off x="13219671" y="3812158"/>
            <a:ext cx="2938202" cy="6474842"/>
          </a:xfrm>
          <a:custGeom>
            <a:avLst/>
            <a:gdLst/>
            <a:ahLst/>
            <a:cxnLst/>
            <a:rect l="l" t="t" r="r" b="b"/>
            <a:pathLst>
              <a:path w="2938202" h="6474842">
                <a:moveTo>
                  <a:pt x="0" y="0"/>
                </a:moveTo>
                <a:lnTo>
                  <a:pt x="2938202" y="0"/>
                </a:lnTo>
                <a:lnTo>
                  <a:pt x="2938202" y="6474842"/>
                </a:lnTo>
                <a:lnTo>
                  <a:pt x="0" y="6474842"/>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17" name="Freeform 17"/>
          <p:cNvSpPr/>
          <p:nvPr/>
        </p:nvSpPr>
        <p:spPr>
          <a:xfrm>
            <a:off x="9583758" y="8798920"/>
            <a:ext cx="8907163" cy="1488080"/>
          </a:xfrm>
          <a:custGeom>
            <a:avLst/>
            <a:gdLst/>
            <a:ahLst/>
            <a:cxnLst/>
            <a:rect l="l" t="t" r="r" b="b"/>
            <a:pathLst>
              <a:path w="8907163" h="1488080">
                <a:moveTo>
                  <a:pt x="0" y="0"/>
                </a:moveTo>
                <a:lnTo>
                  <a:pt x="8907163" y="0"/>
                </a:lnTo>
                <a:lnTo>
                  <a:pt x="8907163" y="1488080"/>
                </a:lnTo>
                <a:lnTo>
                  <a:pt x="0" y="1488080"/>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a:p>
        </p:txBody>
      </p:sp>
      <p:sp>
        <p:nvSpPr>
          <p:cNvPr id="18" name="AutoShape 18"/>
          <p:cNvSpPr/>
          <p:nvPr/>
        </p:nvSpPr>
        <p:spPr>
          <a:xfrm>
            <a:off x="1028740" y="5153025"/>
            <a:ext cx="9171900" cy="38100"/>
          </a:xfrm>
          <a:prstGeom prst="line">
            <a:avLst/>
          </a:prstGeom>
          <a:ln w="19050" cap="rnd">
            <a:solidFill>
              <a:srgbClr val="2A2D2B"/>
            </a:solidFill>
            <a:prstDash val="solid"/>
            <a:headEnd type="none" w="sm" len="sm"/>
            <a:tailEnd type="oval" w="lg" len="lg"/>
          </a:ln>
        </p:spPr>
        <p:txBody>
          <a:bodyPr/>
          <a:lstStyle/>
          <a:p>
            <a:endParaRPr lang="en-US"/>
          </a:p>
        </p:txBody>
      </p:sp>
      <p:sp>
        <p:nvSpPr>
          <p:cNvPr id="19" name="Freeform 19"/>
          <p:cNvSpPr/>
          <p:nvPr/>
        </p:nvSpPr>
        <p:spPr>
          <a:xfrm>
            <a:off x="8598220" y="2586450"/>
            <a:ext cx="1971076" cy="1948274"/>
          </a:xfrm>
          <a:custGeom>
            <a:avLst/>
            <a:gdLst/>
            <a:ahLst/>
            <a:cxnLst/>
            <a:rect l="l" t="t" r="r" b="b"/>
            <a:pathLst>
              <a:path w="1971076" h="1948274">
                <a:moveTo>
                  <a:pt x="0" y="0"/>
                </a:moveTo>
                <a:lnTo>
                  <a:pt x="1971076" y="0"/>
                </a:lnTo>
                <a:lnTo>
                  <a:pt x="1971076" y="1948274"/>
                </a:lnTo>
                <a:lnTo>
                  <a:pt x="0" y="1948274"/>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628</Words>
  <Application>Microsoft Office PowerPoint</Application>
  <PresentationFormat>Custom</PresentationFormat>
  <Paragraphs>135</Paragraphs>
  <Slides>14</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Hind Bold</vt:lpstr>
      <vt:lpstr>Canva Sans Bold</vt:lpstr>
      <vt:lpstr>Arimo Bold</vt:lpstr>
      <vt:lpstr>Glacial Indifference</vt:lpstr>
      <vt:lpstr>Calibri</vt:lpstr>
      <vt:lpstr>Arial</vt:lpstr>
      <vt:lpstr>Hind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E2i Conference</dc:title>
  <dc:creator>Patrocinio, Miriam</dc:creator>
  <cp:lastModifiedBy>Patrocinio, Miriam</cp:lastModifiedBy>
  <cp:revision>2</cp:revision>
  <dcterms:created xsi:type="dcterms:W3CDTF">2006-08-16T00:00:00Z</dcterms:created>
  <dcterms:modified xsi:type="dcterms:W3CDTF">2024-09-13T20:58:01Z</dcterms:modified>
  <dc:identifier>DAGQq2WhK5E</dc:identifier>
</cp:coreProperties>
</file>