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7D5_8B5742B2.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94_104BAE08.xml" ContentType="application/vnd.ms-powerpoint.comments+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4"/>
  </p:sldMasterIdLst>
  <p:notesMasterIdLst>
    <p:notesMasterId r:id="rId29"/>
  </p:notesMasterIdLst>
  <p:sldIdLst>
    <p:sldId id="257" r:id="rId5"/>
    <p:sldId id="2022" r:id="rId6"/>
    <p:sldId id="1998" r:id="rId7"/>
    <p:sldId id="1934" r:id="rId8"/>
    <p:sldId id="354" r:id="rId9"/>
    <p:sldId id="1957" r:id="rId10"/>
    <p:sldId id="1954" r:id="rId11"/>
    <p:sldId id="2005" r:id="rId12"/>
    <p:sldId id="2016" r:id="rId13"/>
    <p:sldId id="2018" r:id="rId14"/>
    <p:sldId id="2017" r:id="rId15"/>
    <p:sldId id="2020" r:id="rId16"/>
    <p:sldId id="2009" r:id="rId17"/>
    <p:sldId id="2012" r:id="rId18"/>
    <p:sldId id="2015" r:id="rId19"/>
    <p:sldId id="2019" r:id="rId20"/>
    <p:sldId id="2000" r:id="rId21"/>
    <p:sldId id="2001" r:id="rId22"/>
    <p:sldId id="2013" r:id="rId23"/>
    <p:sldId id="2014" r:id="rId24"/>
    <p:sldId id="2021" r:id="rId25"/>
    <p:sldId id="2011" r:id="rId26"/>
    <p:sldId id="404" r:id="rId27"/>
    <p:sldId id="511"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98CC49-FC0B-AEE8-2FE1-062EF996459D}" name="Holly Thompson Duffy" initials="" userId="S::hthompsonduffy@npaihb.org::7b08b991-9d4e-4436-a9a8-550e01726f45" providerId="AD"/>
  <p188:author id="{888C496F-433F-7794-5377-E9581A7B66DD}" name="Antoinette Ruiz" initials="AR" userId="S::aruiz@npaihb.org::157b47ed-fd5e-46f4-a030-dfcca8bf0694" providerId="AD"/>
  <p188:author id="{E4B0FD87-C55A-F5A7-57B0-086A2898FA5A}" name="Nicole Smith" initials="NS" userId="S::NSmith@npaihb.org::b7aa1931-7cef-41cd-983d-2b6d119c1bb6" providerId="AD"/>
  <p188:author id="{19746491-B0D3-F3D0-FD8F-4C34CCCBE124}" name="China Ching-Contractor" initials="CC" userId="S::cching-contractor@npaihb.org::9ce3a2c6-356a-4bb6-be5a-dd3519393315" providerId="AD"/>
  <p188:author id="{55BD779B-080E-CDEC-CC5A-6A6538037891}" name="Melino Gianotti" initials="MG" userId="S::mgianotti@npaihb.org::25f04a5d-e21b-4f13-8fd5-7d9bf64a32aa" providerId="AD"/>
  <p188:author id="{346FB9A2-66FA-27D0-007C-8DDC92155BBA}" name="Nicole Smith" initials="NS" userId="S::nsmith@npaihb.org::b7aa1931-7cef-41cd-983d-2b6d119c1bb6" providerId="AD"/>
  <p188:author id="{09C170CB-6DC2-D3DC-982B-D896049F2012}" name="Shawn Blackshear" initials="SB" userId="S::sblackshear@npaihb.org::7327821e-81ec-455f-91c3-275eedbde2e3" providerId="AD"/>
  <p188:author id="{A3ACFAF9-1153-35A3-60F7-11F3A9FC7255}" name="Ethan White Temple" initials="" userId="S::ewhitetemple@npaihb.org::0a30ae70-a324-4716-af21-eaec5b8807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cole Smith" initials="NS" lastIdx="2" clrIdx="0">
    <p:extLst>
      <p:ext uri="{19B8F6BF-5375-455C-9EA6-DF929625EA0E}">
        <p15:presenceInfo xmlns:p15="http://schemas.microsoft.com/office/powerpoint/2012/main" userId="S-1-5-21-1390067357-616249376-682003330-20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A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703DD3-385F-AA76-1B55-6D3EB50DB510}" v="10" dt="2024-09-12T23:03:10.960"/>
    <p1510:client id="{19C02DF9-7D64-73A1-5B7F-C496CBEC5A9C}" v="1" dt="2024-09-13T17:47:06.501"/>
    <p1510:client id="{3232FE18-7FD4-FEDE-C067-965078D26157}" v="76" dt="2024-09-12T19:26:34.259"/>
    <p1510:client id="{44D2E553-A2D6-434F-4A2E-7464D2D09B3F}" v="23" dt="2024-09-13T20:51:59.782"/>
    <p1510:client id="{E142D45B-AB8D-1475-F2DC-A07EA4FD6086}" v="2616" dt="2024-09-12T19:35:22.7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ags" Target="tags/tag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omments/modernComment_194_104BAE08.xml><?xml version="1.0" encoding="utf-8"?>
<p188:cmLst xmlns:a="http://schemas.openxmlformats.org/drawingml/2006/main" xmlns:r="http://schemas.openxmlformats.org/officeDocument/2006/relationships" xmlns:p188="http://schemas.microsoft.com/office/powerpoint/2018/8/main">
  <p188:cm id="{95E3DB05-6168-4C97-96CB-7706C88DF99F}" authorId="{55BD779B-080E-CDEC-CC5A-6A6538037891}" created="2024-09-12T19:05:00.777">
    <pc:sldMkLst xmlns:pc="http://schemas.microsoft.com/office/powerpoint/2013/main/command">
      <pc:docMk/>
      <pc:sldMk cId="273395208" sldId="404"/>
    </pc:sldMkLst>
    <p188:txBody>
      <a:bodyPr/>
      <a:lstStyle/>
      <a:p>
        <a:r>
          <a:rPr lang="en-US"/>
          <a:t>add olivia and other staff</a:t>
        </a:r>
      </a:p>
    </p188:txBody>
  </p188:cm>
</p188:cmLst>
</file>

<file path=ppt/comments/modernComment_7D5_8B5742B2.xml><?xml version="1.0" encoding="utf-8"?>
<p188:cmLst xmlns:a="http://schemas.openxmlformats.org/drawingml/2006/main" xmlns:r="http://schemas.openxmlformats.org/officeDocument/2006/relationships" xmlns:p188="http://schemas.microsoft.com/office/powerpoint/2018/8/main">
  <p188:cm id="{149F52A0-94F2-47CD-89D3-BABAD73C56A7}" authorId="{55BD779B-080E-CDEC-CC5A-6A6538037891}" created="2024-09-11T04:16:14.970">
    <ac:deMkLst xmlns:ac="http://schemas.microsoft.com/office/drawing/2013/main/command">
      <pc:docMk xmlns:pc="http://schemas.microsoft.com/office/powerpoint/2013/main/command"/>
      <pc:sldMk xmlns:pc="http://schemas.microsoft.com/office/powerpoint/2013/main/command" cId="2337751730" sldId="2005"/>
      <ac:spMk id="3" creationId="{52244118-39B1-8F86-5812-439120C7B0DC}"/>
    </ac:deMkLst>
    <p188:replyLst>
      <p188:reply id="{F6444E4E-82BB-4A43-AB9F-6EAD7D50E5AC}" authorId="{346FB9A2-66FA-27D0-007C-8DDC92155BBA}" created="2024-09-12T18:36:16.940">
        <p188:txBody>
          <a:bodyPr/>
          <a:lstStyle/>
          <a:p>
            <a:r>
              <a:rPr lang="en-US"/>
              <a:t>LOVE this context! Yes, CTUIR said you can name them specifically.</a:t>
            </a:r>
          </a:p>
        </p188:txBody>
      </p188:reply>
    </p188:replyLst>
    <p188:txBody>
      <a:bodyPr/>
      <a:lstStyle/>
      <a:p>
        <a:r>
          <a:rPr lang="en-US"/>
          <a:t>[@Nicole Smith] Ask if it is okay to say names, like Eastern OR or Umatilla tribe? </a:t>
        </a:r>
      </a:p>
    </p188:txBody>
  </p188:cm>
</p188:cmLst>
</file>

<file path=ppt/diagrams/_rels/data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52BE90-C4BE-4F9F-B703-093AB1FA895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B069920-936A-40AB-8857-B0A302DF9E39}">
      <dgm:prSet/>
      <dgm:spPr/>
      <dgm:t>
        <a:bodyPr/>
        <a:lstStyle/>
        <a:p>
          <a:r>
            <a:rPr lang="en-US"/>
            <a:t>Origin varies</a:t>
          </a:r>
        </a:p>
      </dgm:t>
    </dgm:pt>
    <dgm:pt modelId="{44ECFFE0-505F-4E15-AA99-71BA5827A91A}" type="parTrans" cxnId="{F737EEE2-0916-4D0B-8950-C2D0B3B06255}">
      <dgm:prSet/>
      <dgm:spPr/>
      <dgm:t>
        <a:bodyPr/>
        <a:lstStyle/>
        <a:p>
          <a:endParaRPr lang="en-US"/>
        </a:p>
      </dgm:t>
    </dgm:pt>
    <dgm:pt modelId="{73D076A5-A9E0-4C0B-9C7A-22C79EC86039}" type="sibTrans" cxnId="{F737EEE2-0916-4D0B-8950-C2D0B3B06255}">
      <dgm:prSet/>
      <dgm:spPr/>
      <dgm:t>
        <a:bodyPr/>
        <a:lstStyle/>
        <a:p>
          <a:endParaRPr lang="en-US"/>
        </a:p>
      </dgm:t>
    </dgm:pt>
    <dgm:pt modelId="{467A68C5-B880-4D8B-B3BF-DD0CA9ADBD75}">
      <dgm:prSet/>
      <dgm:spPr/>
      <dgm:t>
        <a:bodyPr/>
        <a:lstStyle/>
        <a:p>
          <a:r>
            <a:rPr lang="en-US"/>
            <a:t>Historic - hand dug  cisterns ('40s-'60s)</a:t>
          </a:r>
        </a:p>
      </dgm:t>
    </dgm:pt>
    <dgm:pt modelId="{BE807E35-E476-4A65-A962-A5AE89F27841}" type="parTrans" cxnId="{4C5D7650-713C-4D80-ABA0-6CF5B819E6E0}">
      <dgm:prSet/>
      <dgm:spPr/>
      <dgm:t>
        <a:bodyPr/>
        <a:lstStyle/>
        <a:p>
          <a:endParaRPr lang="en-US"/>
        </a:p>
      </dgm:t>
    </dgm:pt>
    <dgm:pt modelId="{BC52ED2E-1EA5-4F4D-B292-D75314E3C027}" type="sibTrans" cxnId="{4C5D7650-713C-4D80-ABA0-6CF5B819E6E0}">
      <dgm:prSet/>
      <dgm:spPr/>
      <dgm:t>
        <a:bodyPr/>
        <a:lstStyle/>
        <a:p>
          <a:endParaRPr lang="en-US"/>
        </a:p>
      </dgm:t>
    </dgm:pt>
    <dgm:pt modelId="{8FA0F25B-18B4-4C4F-BDB5-9594F296BF73}">
      <dgm:prSet/>
      <dgm:spPr/>
      <dgm:t>
        <a:bodyPr/>
        <a:lstStyle/>
        <a:p>
          <a:r>
            <a:rPr lang="en-US"/>
            <a:t>Modern</a:t>
          </a:r>
        </a:p>
      </dgm:t>
    </dgm:pt>
    <dgm:pt modelId="{E84375D2-396C-48F1-8985-18F316C272D6}" type="parTrans" cxnId="{D045B446-C041-4051-82AC-EE13F6593CA3}">
      <dgm:prSet/>
      <dgm:spPr/>
      <dgm:t>
        <a:bodyPr/>
        <a:lstStyle/>
        <a:p>
          <a:endParaRPr lang="en-US"/>
        </a:p>
      </dgm:t>
    </dgm:pt>
    <dgm:pt modelId="{82A57FAE-608E-47AE-BE21-12051E0594B2}" type="sibTrans" cxnId="{D045B446-C041-4051-82AC-EE13F6593CA3}">
      <dgm:prSet/>
      <dgm:spPr/>
      <dgm:t>
        <a:bodyPr/>
        <a:lstStyle/>
        <a:p>
          <a:endParaRPr lang="en-US"/>
        </a:p>
      </dgm:t>
    </dgm:pt>
    <dgm:pt modelId="{54F02136-AF4B-4420-BC91-33297B689C9B}">
      <dgm:prSet/>
      <dgm:spPr/>
      <dgm:t>
        <a:bodyPr/>
        <a:lstStyle/>
        <a:p>
          <a:r>
            <a:rPr lang="en-US"/>
            <a:t>I.H.S. would later replace historic </a:t>
          </a:r>
        </a:p>
      </dgm:t>
    </dgm:pt>
    <dgm:pt modelId="{2D7B50C1-E3D6-4302-BE33-4D0A9BDF2232}" type="parTrans" cxnId="{9100E212-2568-4A37-A16F-DA92D35B6F75}">
      <dgm:prSet/>
      <dgm:spPr/>
      <dgm:t>
        <a:bodyPr/>
        <a:lstStyle/>
        <a:p>
          <a:endParaRPr lang="en-US"/>
        </a:p>
      </dgm:t>
    </dgm:pt>
    <dgm:pt modelId="{CF937E10-9530-42D2-AFB2-C1B0A73328FD}" type="sibTrans" cxnId="{9100E212-2568-4A37-A16F-DA92D35B6F75}">
      <dgm:prSet/>
      <dgm:spPr/>
      <dgm:t>
        <a:bodyPr/>
        <a:lstStyle/>
        <a:p>
          <a:endParaRPr lang="en-US"/>
        </a:p>
      </dgm:t>
    </dgm:pt>
    <dgm:pt modelId="{05E29DDD-F76F-41B5-BFFE-D193918D7673}">
      <dgm:prSet/>
      <dgm:spPr/>
      <dgm:t>
        <a:bodyPr/>
        <a:lstStyle/>
        <a:p>
          <a:r>
            <a:rPr lang="en-US"/>
            <a:t>Shallow wells – less than 50 ft</a:t>
          </a:r>
        </a:p>
      </dgm:t>
    </dgm:pt>
    <dgm:pt modelId="{BB7C305F-C155-4301-A579-45ABF24CA957}" type="parTrans" cxnId="{EC4B9CE5-B9BF-49F7-A2F1-1599E432C889}">
      <dgm:prSet/>
      <dgm:spPr/>
      <dgm:t>
        <a:bodyPr/>
        <a:lstStyle/>
        <a:p>
          <a:endParaRPr lang="en-US"/>
        </a:p>
      </dgm:t>
    </dgm:pt>
    <dgm:pt modelId="{96D0DD8A-2AE2-49E2-AEF7-465419FCFD3E}" type="sibTrans" cxnId="{EC4B9CE5-B9BF-49F7-A2F1-1599E432C889}">
      <dgm:prSet/>
      <dgm:spPr/>
      <dgm:t>
        <a:bodyPr/>
        <a:lstStyle/>
        <a:p>
          <a:endParaRPr lang="en-US"/>
        </a:p>
      </dgm:t>
    </dgm:pt>
    <dgm:pt modelId="{12482F63-1478-40A6-AC1E-62E4EDC8A1B9}">
      <dgm:prSet/>
      <dgm:spPr/>
      <dgm:t>
        <a:bodyPr/>
        <a:lstStyle/>
        <a:p>
          <a:r>
            <a:rPr lang="en-US"/>
            <a:t>Prevent surface influence</a:t>
          </a:r>
        </a:p>
      </dgm:t>
    </dgm:pt>
    <dgm:pt modelId="{DFEEDF3F-0F82-4EF1-A9B1-C75CDBC81010}" type="parTrans" cxnId="{518AD560-430C-4749-B8D0-53B84A99453C}">
      <dgm:prSet/>
      <dgm:spPr/>
      <dgm:t>
        <a:bodyPr/>
        <a:lstStyle/>
        <a:p>
          <a:endParaRPr lang="en-US"/>
        </a:p>
      </dgm:t>
    </dgm:pt>
    <dgm:pt modelId="{797B58D0-4039-48F5-8846-3FE7294636CB}" type="sibTrans" cxnId="{518AD560-430C-4749-B8D0-53B84A99453C}">
      <dgm:prSet/>
      <dgm:spPr/>
      <dgm:t>
        <a:bodyPr/>
        <a:lstStyle/>
        <a:p>
          <a:endParaRPr lang="en-US"/>
        </a:p>
      </dgm:t>
    </dgm:pt>
    <dgm:pt modelId="{2D03365D-8002-43B9-9A2C-675CB5FC293A}">
      <dgm:prSet/>
      <dgm:spPr/>
      <dgm:t>
        <a:bodyPr/>
        <a:lstStyle/>
        <a:p>
          <a:r>
            <a:rPr lang="en-US"/>
            <a:t>Responsibility: </a:t>
          </a:r>
        </a:p>
      </dgm:t>
    </dgm:pt>
    <dgm:pt modelId="{CB25B732-2D51-41F5-B0C1-AFDC4CA96C10}" type="parTrans" cxnId="{544FADAE-3EAE-4B2F-B302-FF7F7590E774}">
      <dgm:prSet/>
      <dgm:spPr/>
      <dgm:t>
        <a:bodyPr/>
        <a:lstStyle/>
        <a:p>
          <a:endParaRPr lang="en-US"/>
        </a:p>
      </dgm:t>
    </dgm:pt>
    <dgm:pt modelId="{59441347-1A15-4F59-BCAE-4DC96D378ED1}" type="sibTrans" cxnId="{544FADAE-3EAE-4B2F-B302-FF7F7590E774}">
      <dgm:prSet/>
      <dgm:spPr/>
      <dgm:t>
        <a:bodyPr/>
        <a:lstStyle/>
        <a:p>
          <a:endParaRPr lang="en-US"/>
        </a:p>
      </dgm:t>
    </dgm:pt>
    <dgm:pt modelId="{880743FF-3133-4C02-B58D-111B259F7461}">
      <dgm:prSet/>
      <dgm:spPr/>
      <dgm:t>
        <a:bodyPr/>
        <a:lstStyle/>
        <a:p>
          <a:r>
            <a:rPr lang="en-US"/>
            <a:t>Homeowners</a:t>
          </a:r>
        </a:p>
      </dgm:t>
    </dgm:pt>
    <dgm:pt modelId="{FC20DC16-7D9C-42CB-8E7F-8B699D09C4BD}" type="parTrans" cxnId="{53330282-2E51-4635-93AF-7D348FF09F45}">
      <dgm:prSet/>
      <dgm:spPr/>
      <dgm:t>
        <a:bodyPr/>
        <a:lstStyle/>
        <a:p>
          <a:endParaRPr lang="en-US"/>
        </a:p>
      </dgm:t>
    </dgm:pt>
    <dgm:pt modelId="{CA1B3964-1567-425C-869B-B14A52757F4C}" type="sibTrans" cxnId="{53330282-2E51-4635-93AF-7D348FF09F45}">
      <dgm:prSet/>
      <dgm:spPr/>
      <dgm:t>
        <a:bodyPr/>
        <a:lstStyle/>
        <a:p>
          <a:endParaRPr lang="en-US"/>
        </a:p>
      </dgm:t>
    </dgm:pt>
    <dgm:pt modelId="{D6C4667B-DA36-4F98-BCA7-7B3C58B18FE6}">
      <dgm:prSet/>
      <dgm:spPr/>
      <dgm:t>
        <a:bodyPr/>
        <a:lstStyle/>
        <a:p>
          <a:r>
            <a:rPr lang="en-US"/>
            <a:t>Tribal programs may provide support</a:t>
          </a:r>
        </a:p>
      </dgm:t>
    </dgm:pt>
    <dgm:pt modelId="{1AB99E70-D90F-48FE-AD5A-259308E406B8}" type="parTrans" cxnId="{5175471B-79DD-4375-9433-67FFAA0922F2}">
      <dgm:prSet/>
      <dgm:spPr/>
      <dgm:t>
        <a:bodyPr/>
        <a:lstStyle/>
        <a:p>
          <a:endParaRPr lang="en-US"/>
        </a:p>
      </dgm:t>
    </dgm:pt>
    <dgm:pt modelId="{89755FE5-8BF7-4527-88F4-D6AF82DC8933}" type="sibTrans" cxnId="{5175471B-79DD-4375-9433-67FFAA0922F2}">
      <dgm:prSet/>
      <dgm:spPr/>
      <dgm:t>
        <a:bodyPr/>
        <a:lstStyle/>
        <a:p>
          <a:endParaRPr lang="en-US"/>
        </a:p>
      </dgm:t>
    </dgm:pt>
    <dgm:pt modelId="{34F6BAB7-85FC-444A-AFA2-5C074279E5AE}">
      <dgm:prSet phldr="0"/>
      <dgm:spPr/>
      <dgm:t>
        <a:bodyPr/>
        <a:lstStyle/>
        <a:p>
          <a:pPr rtl="0"/>
          <a:r>
            <a:rPr lang="en-US">
              <a:latin typeface="Source Sans Pro"/>
            </a:rPr>
            <a:t>Indian Health Service</a:t>
          </a:r>
        </a:p>
      </dgm:t>
    </dgm:pt>
    <dgm:pt modelId="{9A98713E-A9D9-4B9C-B86E-B4D74C01B3CC}" type="parTrans" cxnId="{6F7B6A82-B9A8-44A2-A727-AFEC5D42527B}">
      <dgm:prSet/>
      <dgm:spPr/>
    </dgm:pt>
    <dgm:pt modelId="{841BFB4F-6AB0-4D56-AA05-54B249062623}" type="sibTrans" cxnId="{6F7B6A82-B9A8-44A2-A727-AFEC5D42527B}">
      <dgm:prSet/>
      <dgm:spPr/>
    </dgm:pt>
    <dgm:pt modelId="{247009BA-3EDB-4CD3-BC60-5944939236FC}" type="pres">
      <dgm:prSet presAssocID="{8752BE90-C4BE-4F9F-B703-093AB1FA8950}" presName="linear" presStyleCnt="0">
        <dgm:presLayoutVars>
          <dgm:dir/>
          <dgm:animLvl val="lvl"/>
          <dgm:resizeHandles val="exact"/>
        </dgm:presLayoutVars>
      </dgm:prSet>
      <dgm:spPr/>
    </dgm:pt>
    <dgm:pt modelId="{14BCEBAA-E028-4CC9-91E3-14B2E639065C}" type="pres">
      <dgm:prSet presAssocID="{DB069920-936A-40AB-8857-B0A302DF9E39}" presName="parentLin" presStyleCnt="0"/>
      <dgm:spPr/>
    </dgm:pt>
    <dgm:pt modelId="{DDF2F006-551A-403F-BE41-66A8DA53A125}" type="pres">
      <dgm:prSet presAssocID="{DB069920-936A-40AB-8857-B0A302DF9E39}" presName="parentLeftMargin" presStyleLbl="node1" presStyleIdx="0" presStyleCnt="3"/>
      <dgm:spPr/>
    </dgm:pt>
    <dgm:pt modelId="{E7744B78-A2FE-41CE-9B65-B18F535208F3}" type="pres">
      <dgm:prSet presAssocID="{DB069920-936A-40AB-8857-B0A302DF9E39}" presName="parentText" presStyleLbl="node1" presStyleIdx="0" presStyleCnt="3">
        <dgm:presLayoutVars>
          <dgm:chMax val="0"/>
          <dgm:bulletEnabled val="1"/>
        </dgm:presLayoutVars>
      </dgm:prSet>
      <dgm:spPr/>
    </dgm:pt>
    <dgm:pt modelId="{8D22DFB0-869E-461C-89FA-225336A5700E}" type="pres">
      <dgm:prSet presAssocID="{DB069920-936A-40AB-8857-B0A302DF9E39}" presName="negativeSpace" presStyleCnt="0"/>
      <dgm:spPr/>
    </dgm:pt>
    <dgm:pt modelId="{036E0227-D9C4-4B69-AEC1-4E5D68DBD26A}" type="pres">
      <dgm:prSet presAssocID="{DB069920-936A-40AB-8857-B0A302DF9E39}" presName="childText" presStyleLbl="conFgAcc1" presStyleIdx="0" presStyleCnt="3">
        <dgm:presLayoutVars>
          <dgm:bulletEnabled val="1"/>
        </dgm:presLayoutVars>
      </dgm:prSet>
      <dgm:spPr/>
    </dgm:pt>
    <dgm:pt modelId="{6E21BEC9-5A5E-4F87-B41A-3E0DA95092D4}" type="pres">
      <dgm:prSet presAssocID="{73D076A5-A9E0-4C0B-9C7A-22C79EC86039}" presName="spaceBetweenRectangles" presStyleCnt="0"/>
      <dgm:spPr/>
    </dgm:pt>
    <dgm:pt modelId="{C0A2AA64-C095-40B5-8F97-95A3C5BC7020}" type="pres">
      <dgm:prSet presAssocID="{54F02136-AF4B-4420-BC91-33297B689C9B}" presName="parentLin" presStyleCnt="0"/>
      <dgm:spPr/>
    </dgm:pt>
    <dgm:pt modelId="{79B31D32-5C87-4752-AB51-8B15AB5D07AB}" type="pres">
      <dgm:prSet presAssocID="{54F02136-AF4B-4420-BC91-33297B689C9B}" presName="parentLeftMargin" presStyleLbl="node1" presStyleIdx="0" presStyleCnt="3"/>
      <dgm:spPr/>
    </dgm:pt>
    <dgm:pt modelId="{EF352492-3773-405D-A5FE-FD4EC7CEB548}" type="pres">
      <dgm:prSet presAssocID="{54F02136-AF4B-4420-BC91-33297B689C9B}" presName="parentText" presStyleLbl="node1" presStyleIdx="1" presStyleCnt="3">
        <dgm:presLayoutVars>
          <dgm:chMax val="0"/>
          <dgm:bulletEnabled val="1"/>
        </dgm:presLayoutVars>
      </dgm:prSet>
      <dgm:spPr/>
    </dgm:pt>
    <dgm:pt modelId="{B2204B03-EE4E-4CD9-AB07-2A6201B42C05}" type="pres">
      <dgm:prSet presAssocID="{54F02136-AF4B-4420-BC91-33297B689C9B}" presName="negativeSpace" presStyleCnt="0"/>
      <dgm:spPr/>
    </dgm:pt>
    <dgm:pt modelId="{46A5C482-3CDE-415C-8926-F4DB8B0091EA}" type="pres">
      <dgm:prSet presAssocID="{54F02136-AF4B-4420-BC91-33297B689C9B}" presName="childText" presStyleLbl="conFgAcc1" presStyleIdx="1" presStyleCnt="3">
        <dgm:presLayoutVars>
          <dgm:bulletEnabled val="1"/>
        </dgm:presLayoutVars>
      </dgm:prSet>
      <dgm:spPr/>
    </dgm:pt>
    <dgm:pt modelId="{322CEABE-E1AE-46C2-AA65-56755DB7C6EE}" type="pres">
      <dgm:prSet presAssocID="{CF937E10-9530-42D2-AFB2-C1B0A73328FD}" presName="spaceBetweenRectangles" presStyleCnt="0"/>
      <dgm:spPr/>
    </dgm:pt>
    <dgm:pt modelId="{75DF8479-C4CA-490A-95F1-B48ACC81884D}" type="pres">
      <dgm:prSet presAssocID="{2D03365D-8002-43B9-9A2C-675CB5FC293A}" presName="parentLin" presStyleCnt="0"/>
      <dgm:spPr/>
    </dgm:pt>
    <dgm:pt modelId="{5FA29C66-A368-465E-9BE1-55F6B813E971}" type="pres">
      <dgm:prSet presAssocID="{2D03365D-8002-43B9-9A2C-675CB5FC293A}" presName="parentLeftMargin" presStyleLbl="node1" presStyleIdx="1" presStyleCnt="3"/>
      <dgm:spPr/>
    </dgm:pt>
    <dgm:pt modelId="{AAE27C1E-41A6-4B3B-8E8D-ABD16A500B02}" type="pres">
      <dgm:prSet presAssocID="{2D03365D-8002-43B9-9A2C-675CB5FC293A}" presName="parentText" presStyleLbl="node1" presStyleIdx="2" presStyleCnt="3">
        <dgm:presLayoutVars>
          <dgm:chMax val="0"/>
          <dgm:bulletEnabled val="1"/>
        </dgm:presLayoutVars>
      </dgm:prSet>
      <dgm:spPr/>
    </dgm:pt>
    <dgm:pt modelId="{2F764E72-47FA-4576-8D87-B4D27B95E042}" type="pres">
      <dgm:prSet presAssocID="{2D03365D-8002-43B9-9A2C-675CB5FC293A}" presName="negativeSpace" presStyleCnt="0"/>
      <dgm:spPr/>
    </dgm:pt>
    <dgm:pt modelId="{40B21A4D-04FE-4A05-A39F-D9CEB3970557}" type="pres">
      <dgm:prSet presAssocID="{2D03365D-8002-43B9-9A2C-675CB5FC293A}" presName="childText" presStyleLbl="conFgAcc1" presStyleIdx="2" presStyleCnt="3">
        <dgm:presLayoutVars>
          <dgm:bulletEnabled val="1"/>
        </dgm:presLayoutVars>
      </dgm:prSet>
      <dgm:spPr/>
    </dgm:pt>
  </dgm:ptLst>
  <dgm:cxnLst>
    <dgm:cxn modelId="{9100E212-2568-4A37-A16F-DA92D35B6F75}" srcId="{8752BE90-C4BE-4F9F-B703-093AB1FA8950}" destId="{54F02136-AF4B-4420-BC91-33297B689C9B}" srcOrd="1" destOrd="0" parTransId="{2D7B50C1-E3D6-4302-BE33-4D0A9BDF2232}" sibTransId="{CF937E10-9530-42D2-AFB2-C1B0A73328FD}"/>
    <dgm:cxn modelId="{5175471B-79DD-4375-9433-67FFAA0922F2}" srcId="{2D03365D-8002-43B9-9A2C-675CB5FC293A}" destId="{D6C4667B-DA36-4F98-BCA7-7B3C58B18FE6}" srcOrd="1" destOrd="0" parTransId="{1AB99E70-D90F-48FE-AD5A-259308E406B8}" sibTransId="{89755FE5-8BF7-4527-88F4-D6AF82DC8933}"/>
    <dgm:cxn modelId="{4B460328-5051-4933-8FD2-D989FDA980ED}" type="presOf" srcId="{05E29DDD-F76F-41B5-BFFE-D193918D7673}" destId="{46A5C482-3CDE-415C-8926-F4DB8B0091EA}" srcOrd="0" destOrd="0" presId="urn:microsoft.com/office/officeart/2005/8/layout/list1"/>
    <dgm:cxn modelId="{518AD560-430C-4749-B8D0-53B84A99453C}" srcId="{54F02136-AF4B-4420-BC91-33297B689C9B}" destId="{12482F63-1478-40A6-AC1E-62E4EDC8A1B9}" srcOrd="1" destOrd="0" parTransId="{DFEEDF3F-0F82-4EF1-A9B1-C75CDBC81010}" sibTransId="{797B58D0-4039-48F5-8846-3FE7294636CB}"/>
    <dgm:cxn modelId="{08DE6A65-CDAD-4475-98CD-F40F07A80D06}" type="presOf" srcId="{34F6BAB7-85FC-444A-AFA2-5C074279E5AE}" destId="{40B21A4D-04FE-4A05-A39F-D9CEB3970557}" srcOrd="0" destOrd="2" presId="urn:microsoft.com/office/officeart/2005/8/layout/list1"/>
    <dgm:cxn modelId="{D045B446-C041-4051-82AC-EE13F6593CA3}" srcId="{DB069920-936A-40AB-8857-B0A302DF9E39}" destId="{8FA0F25B-18B4-4C4F-BDB5-9594F296BF73}" srcOrd="1" destOrd="0" parTransId="{E84375D2-396C-48F1-8985-18F316C272D6}" sibTransId="{82A57FAE-608E-47AE-BE21-12051E0594B2}"/>
    <dgm:cxn modelId="{E2AFF648-0603-420D-B7EA-A444AC120609}" type="presOf" srcId="{2D03365D-8002-43B9-9A2C-675CB5FC293A}" destId="{AAE27C1E-41A6-4B3B-8E8D-ABD16A500B02}" srcOrd="1" destOrd="0" presId="urn:microsoft.com/office/officeart/2005/8/layout/list1"/>
    <dgm:cxn modelId="{DA6DBF6A-935D-412C-AFBA-90A12FB24C1F}" type="presOf" srcId="{8752BE90-C4BE-4F9F-B703-093AB1FA8950}" destId="{247009BA-3EDB-4CD3-BC60-5944939236FC}" srcOrd="0" destOrd="0" presId="urn:microsoft.com/office/officeart/2005/8/layout/list1"/>
    <dgm:cxn modelId="{4C5D7650-713C-4D80-ABA0-6CF5B819E6E0}" srcId="{DB069920-936A-40AB-8857-B0A302DF9E39}" destId="{467A68C5-B880-4D8B-B3BF-DD0CA9ADBD75}" srcOrd="0" destOrd="0" parTransId="{BE807E35-E476-4A65-A962-A5AE89F27841}" sibTransId="{BC52ED2E-1EA5-4F4D-B292-D75314E3C027}"/>
    <dgm:cxn modelId="{1C08207F-E527-4E93-B707-D9328C5EF65F}" type="presOf" srcId="{880743FF-3133-4C02-B58D-111B259F7461}" destId="{40B21A4D-04FE-4A05-A39F-D9CEB3970557}" srcOrd="0" destOrd="0" presId="urn:microsoft.com/office/officeart/2005/8/layout/list1"/>
    <dgm:cxn modelId="{53330282-2E51-4635-93AF-7D348FF09F45}" srcId="{2D03365D-8002-43B9-9A2C-675CB5FC293A}" destId="{880743FF-3133-4C02-B58D-111B259F7461}" srcOrd="0" destOrd="0" parTransId="{FC20DC16-7D9C-42CB-8E7F-8B699D09C4BD}" sibTransId="{CA1B3964-1567-425C-869B-B14A52757F4C}"/>
    <dgm:cxn modelId="{6F7B6A82-B9A8-44A2-A727-AFEC5D42527B}" srcId="{2D03365D-8002-43B9-9A2C-675CB5FC293A}" destId="{34F6BAB7-85FC-444A-AFA2-5C074279E5AE}" srcOrd="2" destOrd="0" parTransId="{9A98713E-A9D9-4B9C-B86E-B4D74C01B3CC}" sibTransId="{841BFB4F-6AB0-4D56-AA05-54B249062623}"/>
    <dgm:cxn modelId="{E8C90A8E-619E-443B-B278-83967FA823A7}" type="presOf" srcId="{12482F63-1478-40A6-AC1E-62E4EDC8A1B9}" destId="{46A5C482-3CDE-415C-8926-F4DB8B0091EA}" srcOrd="0" destOrd="1" presId="urn:microsoft.com/office/officeart/2005/8/layout/list1"/>
    <dgm:cxn modelId="{A5082F99-BAB6-4E6F-87C4-5419AB053B8B}" type="presOf" srcId="{467A68C5-B880-4D8B-B3BF-DD0CA9ADBD75}" destId="{036E0227-D9C4-4B69-AEC1-4E5D68DBD26A}" srcOrd="0" destOrd="0" presId="urn:microsoft.com/office/officeart/2005/8/layout/list1"/>
    <dgm:cxn modelId="{544FADAE-3EAE-4B2F-B302-FF7F7590E774}" srcId="{8752BE90-C4BE-4F9F-B703-093AB1FA8950}" destId="{2D03365D-8002-43B9-9A2C-675CB5FC293A}" srcOrd="2" destOrd="0" parTransId="{CB25B732-2D51-41F5-B0C1-AFDC4CA96C10}" sibTransId="{59441347-1A15-4F59-BCAE-4DC96D378ED1}"/>
    <dgm:cxn modelId="{86D0E2B0-4D46-4EDB-BB3C-7FB512D4BCA7}" type="presOf" srcId="{D6C4667B-DA36-4F98-BCA7-7B3C58B18FE6}" destId="{40B21A4D-04FE-4A05-A39F-D9CEB3970557}" srcOrd="0" destOrd="1" presId="urn:microsoft.com/office/officeart/2005/8/layout/list1"/>
    <dgm:cxn modelId="{7FE152B1-87F8-4C4C-AB0D-B4BBEA32625C}" type="presOf" srcId="{DB069920-936A-40AB-8857-B0A302DF9E39}" destId="{DDF2F006-551A-403F-BE41-66A8DA53A125}" srcOrd="0" destOrd="0" presId="urn:microsoft.com/office/officeart/2005/8/layout/list1"/>
    <dgm:cxn modelId="{37D301BC-CA78-4BE8-B83D-4AEFA1A36B12}" type="presOf" srcId="{DB069920-936A-40AB-8857-B0A302DF9E39}" destId="{E7744B78-A2FE-41CE-9B65-B18F535208F3}" srcOrd="1" destOrd="0" presId="urn:microsoft.com/office/officeart/2005/8/layout/list1"/>
    <dgm:cxn modelId="{C513F0C4-C54C-4C28-B9CF-E3446D999058}" type="presOf" srcId="{54F02136-AF4B-4420-BC91-33297B689C9B}" destId="{79B31D32-5C87-4752-AB51-8B15AB5D07AB}" srcOrd="0" destOrd="0" presId="urn:microsoft.com/office/officeart/2005/8/layout/list1"/>
    <dgm:cxn modelId="{BC94F3C9-3E60-4805-B783-8AE107D7E3A6}" type="presOf" srcId="{54F02136-AF4B-4420-BC91-33297B689C9B}" destId="{EF352492-3773-405D-A5FE-FD4EC7CEB548}" srcOrd="1" destOrd="0" presId="urn:microsoft.com/office/officeart/2005/8/layout/list1"/>
    <dgm:cxn modelId="{2BBB6AE1-4CBA-4D4F-A3AF-2045BCAB15D9}" type="presOf" srcId="{8FA0F25B-18B4-4C4F-BDB5-9594F296BF73}" destId="{036E0227-D9C4-4B69-AEC1-4E5D68DBD26A}" srcOrd="0" destOrd="1" presId="urn:microsoft.com/office/officeart/2005/8/layout/list1"/>
    <dgm:cxn modelId="{F737EEE2-0916-4D0B-8950-C2D0B3B06255}" srcId="{8752BE90-C4BE-4F9F-B703-093AB1FA8950}" destId="{DB069920-936A-40AB-8857-B0A302DF9E39}" srcOrd="0" destOrd="0" parTransId="{44ECFFE0-505F-4E15-AA99-71BA5827A91A}" sibTransId="{73D076A5-A9E0-4C0B-9C7A-22C79EC86039}"/>
    <dgm:cxn modelId="{EC4B9CE5-B9BF-49F7-A2F1-1599E432C889}" srcId="{54F02136-AF4B-4420-BC91-33297B689C9B}" destId="{05E29DDD-F76F-41B5-BFFE-D193918D7673}" srcOrd="0" destOrd="0" parTransId="{BB7C305F-C155-4301-A579-45ABF24CA957}" sibTransId="{96D0DD8A-2AE2-49E2-AEF7-465419FCFD3E}"/>
    <dgm:cxn modelId="{4E07BFED-162A-42E0-84E1-612009DA46B2}" type="presOf" srcId="{2D03365D-8002-43B9-9A2C-675CB5FC293A}" destId="{5FA29C66-A368-465E-9BE1-55F6B813E971}" srcOrd="0" destOrd="0" presId="urn:microsoft.com/office/officeart/2005/8/layout/list1"/>
    <dgm:cxn modelId="{3972B7FD-2A38-4C51-BB55-69B9C21E8539}" type="presParOf" srcId="{247009BA-3EDB-4CD3-BC60-5944939236FC}" destId="{14BCEBAA-E028-4CC9-91E3-14B2E639065C}" srcOrd="0" destOrd="0" presId="urn:microsoft.com/office/officeart/2005/8/layout/list1"/>
    <dgm:cxn modelId="{72D14092-FC04-4B51-A4F7-A8668534B176}" type="presParOf" srcId="{14BCEBAA-E028-4CC9-91E3-14B2E639065C}" destId="{DDF2F006-551A-403F-BE41-66A8DA53A125}" srcOrd="0" destOrd="0" presId="urn:microsoft.com/office/officeart/2005/8/layout/list1"/>
    <dgm:cxn modelId="{EA14FBF6-E7B6-457F-AADB-06FC41FA6D86}" type="presParOf" srcId="{14BCEBAA-E028-4CC9-91E3-14B2E639065C}" destId="{E7744B78-A2FE-41CE-9B65-B18F535208F3}" srcOrd="1" destOrd="0" presId="urn:microsoft.com/office/officeart/2005/8/layout/list1"/>
    <dgm:cxn modelId="{60EA7829-5263-472A-A528-E10121E02FF6}" type="presParOf" srcId="{247009BA-3EDB-4CD3-BC60-5944939236FC}" destId="{8D22DFB0-869E-461C-89FA-225336A5700E}" srcOrd="1" destOrd="0" presId="urn:microsoft.com/office/officeart/2005/8/layout/list1"/>
    <dgm:cxn modelId="{4944CEAF-88D5-4AF8-8531-1EC865BD05C2}" type="presParOf" srcId="{247009BA-3EDB-4CD3-BC60-5944939236FC}" destId="{036E0227-D9C4-4B69-AEC1-4E5D68DBD26A}" srcOrd="2" destOrd="0" presId="urn:microsoft.com/office/officeart/2005/8/layout/list1"/>
    <dgm:cxn modelId="{5EF9F83A-3ADD-4819-B2F4-62A9770CEC12}" type="presParOf" srcId="{247009BA-3EDB-4CD3-BC60-5944939236FC}" destId="{6E21BEC9-5A5E-4F87-B41A-3E0DA95092D4}" srcOrd="3" destOrd="0" presId="urn:microsoft.com/office/officeart/2005/8/layout/list1"/>
    <dgm:cxn modelId="{797C25C1-1A33-4265-81CB-47F3F9E1E3A0}" type="presParOf" srcId="{247009BA-3EDB-4CD3-BC60-5944939236FC}" destId="{C0A2AA64-C095-40B5-8F97-95A3C5BC7020}" srcOrd="4" destOrd="0" presId="urn:microsoft.com/office/officeart/2005/8/layout/list1"/>
    <dgm:cxn modelId="{3C8BDA04-A9E9-412B-9BCC-0C6A22642872}" type="presParOf" srcId="{C0A2AA64-C095-40B5-8F97-95A3C5BC7020}" destId="{79B31D32-5C87-4752-AB51-8B15AB5D07AB}" srcOrd="0" destOrd="0" presId="urn:microsoft.com/office/officeart/2005/8/layout/list1"/>
    <dgm:cxn modelId="{5B2865E8-28BE-491A-BBCE-468A45C49EDF}" type="presParOf" srcId="{C0A2AA64-C095-40B5-8F97-95A3C5BC7020}" destId="{EF352492-3773-405D-A5FE-FD4EC7CEB548}" srcOrd="1" destOrd="0" presId="urn:microsoft.com/office/officeart/2005/8/layout/list1"/>
    <dgm:cxn modelId="{DDAA3CB0-B268-4270-82E8-8B02D89CCE4C}" type="presParOf" srcId="{247009BA-3EDB-4CD3-BC60-5944939236FC}" destId="{B2204B03-EE4E-4CD9-AB07-2A6201B42C05}" srcOrd="5" destOrd="0" presId="urn:microsoft.com/office/officeart/2005/8/layout/list1"/>
    <dgm:cxn modelId="{669DFCC8-CF6B-4556-8FD6-A5DF16E51914}" type="presParOf" srcId="{247009BA-3EDB-4CD3-BC60-5944939236FC}" destId="{46A5C482-3CDE-415C-8926-F4DB8B0091EA}" srcOrd="6" destOrd="0" presId="urn:microsoft.com/office/officeart/2005/8/layout/list1"/>
    <dgm:cxn modelId="{6FCD7BAB-18C1-4FE1-90FE-42F75118AAC7}" type="presParOf" srcId="{247009BA-3EDB-4CD3-BC60-5944939236FC}" destId="{322CEABE-E1AE-46C2-AA65-56755DB7C6EE}" srcOrd="7" destOrd="0" presId="urn:microsoft.com/office/officeart/2005/8/layout/list1"/>
    <dgm:cxn modelId="{54BFC39D-0838-420A-9C21-1CEBB06F2E47}" type="presParOf" srcId="{247009BA-3EDB-4CD3-BC60-5944939236FC}" destId="{75DF8479-C4CA-490A-95F1-B48ACC81884D}" srcOrd="8" destOrd="0" presId="urn:microsoft.com/office/officeart/2005/8/layout/list1"/>
    <dgm:cxn modelId="{FBBBEC91-1810-410F-8CCB-BC54F4CBDC8E}" type="presParOf" srcId="{75DF8479-C4CA-490A-95F1-B48ACC81884D}" destId="{5FA29C66-A368-465E-9BE1-55F6B813E971}" srcOrd="0" destOrd="0" presId="urn:microsoft.com/office/officeart/2005/8/layout/list1"/>
    <dgm:cxn modelId="{AF3FBD44-B556-4622-96B4-44C32EF71CE1}" type="presParOf" srcId="{75DF8479-C4CA-490A-95F1-B48ACC81884D}" destId="{AAE27C1E-41A6-4B3B-8E8D-ABD16A500B02}" srcOrd="1" destOrd="0" presId="urn:microsoft.com/office/officeart/2005/8/layout/list1"/>
    <dgm:cxn modelId="{EEC2E03A-9128-4C07-9F0E-DADF38571415}" type="presParOf" srcId="{247009BA-3EDB-4CD3-BC60-5944939236FC}" destId="{2F764E72-47FA-4576-8D87-B4D27B95E042}" srcOrd="9" destOrd="0" presId="urn:microsoft.com/office/officeart/2005/8/layout/list1"/>
    <dgm:cxn modelId="{CB2DEE29-15EC-4438-9A97-D4A573354B02}" type="presParOf" srcId="{247009BA-3EDB-4CD3-BC60-5944939236FC}" destId="{40B21A4D-04FE-4A05-A39F-D9CEB3970557}"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0CC892-5EF5-4120-808F-225A88DC2EB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0D5CA59-952B-4CCB-896D-BDE0AAD87CB9}">
      <dgm:prSet/>
      <dgm:spPr/>
      <dgm:t>
        <a:bodyPr/>
        <a:lstStyle/>
        <a:p>
          <a:pPr>
            <a:lnSpc>
              <a:spcPct val="100000"/>
            </a:lnSpc>
          </a:pPr>
          <a:r>
            <a:rPr lang="en-US"/>
            <a:t>Integrating the well assessments with the lab results and tribal historic data</a:t>
          </a:r>
        </a:p>
      </dgm:t>
    </dgm:pt>
    <dgm:pt modelId="{4F1B3EDB-3EB3-4F35-A601-07342F08B689}" type="parTrans" cxnId="{A05AE18F-7EA4-4BF8-9445-5283BF1D3FF5}">
      <dgm:prSet/>
      <dgm:spPr/>
      <dgm:t>
        <a:bodyPr/>
        <a:lstStyle/>
        <a:p>
          <a:endParaRPr lang="en-US"/>
        </a:p>
      </dgm:t>
    </dgm:pt>
    <dgm:pt modelId="{5C0848BD-3151-4BD4-97EC-4F419FC36D6C}" type="sibTrans" cxnId="{A05AE18F-7EA4-4BF8-9445-5283BF1D3FF5}">
      <dgm:prSet/>
      <dgm:spPr/>
      <dgm:t>
        <a:bodyPr/>
        <a:lstStyle/>
        <a:p>
          <a:endParaRPr lang="en-US"/>
        </a:p>
      </dgm:t>
    </dgm:pt>
    <dgm:pt modelId="{DB91A4E0-5B88-4B70-B356-A56E681416F1}">
      <dgm:prSet/>
      <dgm:spPr/>
      <dgm:t>
        <a:bodyPr/>
        <a:lstStyle/>
        <a:p>
          <a:pPr>
            <a:lnSpc>
              <a:spcPct val="100000"/>
            </a:lnSpc>
          </a:pPr>
          <a:r>
            <a:rPr lang="en-US"/>
            <a:t>Evaluate what products will be useful for tribal action</a:t>
          </a:r>
        </a:p>
      </dgm:t>
    </dgm:pt>
    <dgm:pt modelId="{86068EF8-1AE3-4B98-939E-FFADDDD2E9E1}" type="parTrans" cxnId="{8D68E366-7FD3-4B10-B65E-155CFA9BC608}">
      <dgm:prSet/>
      <dgm:spPr/>
      <dgm:t>
        <a:bodyPr/>
        <a:lstStyle/>
        <a:p>
          <a:endParaRPr lang="en-US"/>
        </a:p>
      </dgm:t>
    </dgm:pt>
    <dgm:pt modelId="{CD874EEA-7687-4AC2-B986-73BCDA42B7CF}" type="sibTrans" cxnId="{8D68E366-7FD3-4B10-B65E-155CFA9BC608}">
      <dgm:prSet/>
      <dgm:spPr/>
      <dgm:t>
        <a:bodyPr/>
        <a:lstStyle/>
        <a:p>
          <a:endParaRPr lang="en-US"/>
        </a:p>
      </dgm:t>
    </dgm:pt>
    <dgm:pt modelId="{74C8CF8D-A077-4A24-B120-7884DC9065F1}">
      <dgm:prSet/>
      <dgm:spPr/>
      <dgm:t>
        <a:bodyPr/>
        <a:lstStyle/>
        <a:p>
          <a:pPr>
            <a:lnSpc>
              <a:spcPct val="100000"/>
            </a:lnSpc>
          </a:pPr>
          <a:r>
            <a:rPr lang="en-US"/>
            <a:t>Expanding to other tribes</a:t>
          </a:r>
        </a:p>
      </dgm:t>
    </dgm:pt>
    <dgm:pt modelId="{F45F3BD2-E0AA-4F1C-A286-89EE60DA2BA0}" type="parTrans" cxnId="{C180C194-48F8-46D4-BE78-DAB931BDDEE8}">
      <dgm:prSet/>
      <dgm:spPr/>
      <dgm:t>
        <a:bodyPr/>
        <a:lstStyle/>
        <a:p>
          <a:endParaRPr lang="en-US"/>
        </a:p>
      </dgm:t>
    </dgm:pt>
    <dgm:pt modelId="{E817B72A-2784-4286-8D08-6534B8290069}" type="sibTrans" cxnId="{C180C194-48F8-46D4-BE78-DAB931BDDEE8}">
      <dgm:prSet/>
      <dgm:spPr/>
      <dgm:t>
        <a:bodyPr/>
        <a:lstStyle/>
        <a:p>
          <a:endParaRPr lang="en-US"/>
        </a:p>
      </dgm:t>
    </dgm:pt>
    <dgm:pt modelId="{1CB73A78-D858-42E6-95C2-7508A7C8FC6F}" type="pres">
      <dgm:prSet presAssocID="{860CC892-5EF5-4120-808F-225A88DC2EBB}" presName="root" presStyleCnt="0">
        <dgm:presLayoutVars>
          <dgm:dir/>
          <dgm:resizeHandles val="exact"/>
        </dgm:presLayoutVars>
      </dgm:prSet>
      <dgm:spPr/>
    </dgm:pt>
    <dgm:pt modelId="{F3D4EFE4-80D7-42A1-AAA0-34DD8DA29BBC}" type="pres">
      <dgm:prSet presAssocID="{30D5CA59-952B-4CCB-896D-BDE0AAD87CB9}" presName="compNode" presStyleCnt="0"/>
      <dgm:spPr/>
    </dgm:pt>
    <dgm:pt modelId="{B0A0D0AA-CACB-4747-AE10-3AD54F043128}" type="pres">
      <dgm:prSet presAssocID="{30D5CA59-952B-4CCB-896D-BDE0AAD87CB9}" presName="bgRect" presStyleLbl="bgShp" presStyleIdx="0" presStyleCnt="3"/>
      <dgm:spPr/>
    </dgm:pt>
    <dgm:pt modelId="{42433DA1-4961-4561-9C53-9B09B947A255}" type="pres">
      <dgm:prSet presAssocID="{30D5CA59-952B-4CCB-896D-BDE0AAD87CB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r chart"/>
        </a:ext>
      </dgm:extLst>
    </dgm:pt>
    <dgm:pt modelId="{D1A056FD-65B8-4B2D-A5A6-2A3DB946C767}" type="pres">
      <dgm:prSet presAssocID="{30D5CA59-952B-4CCB-896D-BDE0AAD87CB9}" presName="spaceRect" presStyleCnt="0"/>
      <dgm:spPr/>
    </dgm:pt>
    <dgm:pt modelId="{D360C23F-B1E7-4D45-9514-DDB10832EC6F}" type="pres">
      <dgm:prSet presAssocID="{30D5CA59-952B-4CCB-896D-BDE0AAD87CB9}" presName="parTx" presStyleLbl="revTx" presStyleIdx="0" presStyleCnt="3">
        <dgm:presLayoutVars>
          <dgm:chMax val="0"/>
          <dgm:chPref val="0"/>
        </dgm:presLayoutVars>
      </dgm:prSet>
      <dgm:spPr/>
    </dgm:pt>
    <dgm:pt modelId="{DB355284-DD7D-4606-BEFE-3C0E3F866182}" type="pres">
      <dgm:prSet presAssocID="{5C0848BD-3151-4BD4-97EC-4F419FC36D6C}" presName="sibTrans" presStyleCnt="0"/>
      <dgm:spPr/>
    </dgm:pt>
    <dgm:pt modelId="{7C920B38-B0C7-4D82-BC6C-537F964C7FED}" type="pres">
      <dgm:prSet presAssocID="{DB91A4E0-5B88-4B70-B356-A56E681416F1}" presName="compNode" presStyleCnt="0"/>
      <dgm:spPr/>
    </dgm:pt>
    <dgm:pt modelId="{7304DB65-28B2-4C6C-B11D-36A6A700D9FC}" type="pres">
      <dgm:prSet presAssocID="{DB91A4E0-5B88-4B70-B356-A56E681416F1}" presName="bgRect" presStyleLbl="bgShp" presStyleIdx="1" presStyleCnt="3"/>
      <dgm:spPr/>
    </dgm:pt>
    <dgm:pt modelId="{80FED90E-BC23-4F5B-B2AE-478431B0DD52}" type="pres">
      <dgm:prSet presAssocID="{DB91A4E0-5B88-4B70-B356-A56E681416F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930D62CA-67CE-4FB9-986C-AAB2F96B8F89}" type="pres">
      <dgm:prSet presAssocID="{DB91A4E0-5B88-4B70-B356-A56E681416F1}" presName="spaceRect" presStyleCnt="0"/>
      <dgm:spPr/>
    </dgm:pt>
    <dgm:pt modelId="{F513C1E4-1528-4ABE-8FB7-06FB3998C474}" type="pres">
      <dgm:prSet presAssocID="{DB91A4E0-5B88-4B70-B356-A56E681416F1}" presName="parTx" presStyleLbl="revTx" presStyleIdx="1" presStyleCnt="3">
        <dgm:presLayoutVars>
          <dgm:chMax val="0"/>
          <dgm:chPref val="0"/>
        </dgm:presLayoutVars>
      </dgm:prSet>
      <dgm:spPr/>
    </dgm:pt>
    <dgm:pt modelId="{7970CB8C-A7EF-469E-82DC-E241C1E0A182}" type="pres">
      <dgm:prSet presAssocID="{CD874EEA-7687-4AC2-B986-73BCDA42B7CF}" presName="sibTrans" presStyleCnt="0"/>
      <dgm:spPr/>
    </dgm:pt>
    <dgm:pt modelId="{AAFDD398-0A09-4B17-86AD-AA6AC5C2010A}" type="pres">
      <dgm:prSet presAssocID="{74C8CF8D-A077-4A24-B120-7884DC9065F1}" presName="compNode" presStyleCnt="0"/>
      <dgm:spPr/>
    </dgm:pt>
    <dgm:pt modelId="{87771EA4-02A7-425E-B654-071F12F478C7}" type="pres">
      <dgm:prSet presAssocID="{74C8CF8D-A077-4A24-B120-7884DC9065F1}" presName="bgRect" presStyleLbl="bgShp" presStyleIdx="2" presStyleCnt="3"/>
      <dgm:spPr/>
    </dgm:pt>
    <dgm:pt modelId="{C1179E95-B05F-4B00-B41F-117F532A7EE2}" type="pres">
      <dgm:prSet presAssocID="{74C8CF8D-A077-4A24-B120-7884DC9065F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eciduous tree"/>
        </a:ext>
      </dgm:extLst>
    </dgm:pt>
    <dgm:pt modelId="{5922F092-21D6-432B-9F78-8BEBA82E3472}" type="pres">
      <dgm:prSet presAssocID="{74C8CF8D-A077-4A24-B120-7884DC9065F1}" presName="spaceRect" presStyleCnt="0"/>
      <dgm:spPr/>
    </dgm:pt>
    <dgm:pt modelId="{CE7178AA-512B-409C-B1CC-5E4F701A4EEC}" type="pres">
      <dgm:prSet presAssocID="{74C8CF8D-A077-4A24-B120-7884DC9065F1}" presName="parTx" presStyleLbl="revTx" presStyleIdx="2" presStyleCnt="3">
        <dgm:presLayoutVars>
          <dgm:chMax val="0"/>
          <dgm:chPref val="0"/>
        </dgm:presLayoutVars>
      </dgm:prSet>
      <dgm:spPr/>
    </dgm:pt>
  </dgm:ptLst>
  <dgm:cxnLst>
    <dgm:cxn modelId="{A492EC3D-4611-4AD1-BBEF-4A8A62C3B75A}" type="presOf" srcId="{30D5CA59-952B-4CCB-896D-BDE0AAD87CB9}" destId="{D360C23F-B1E7-4D45-9514-DDB10832EC6F}" srcOrd="0" destOrd="0" presId="urn:microsoft.com/office/officeart/2018/2/layout/IconVerticalSolidList"/>
    <dgm:cxn modelId="{AA0E635F-5B6D-4901-9A01-5BE3CEC74C70}" type="presOf" srcId="{860CC892-5EF5-4120-808F-225A88DC2EBB}" destId="{1CB73A78-D858-42E6-95C2-7508A7C8FC6F}" srcOrd="0" destOrd="0" presId="urn:microsoft.com/office/officeart/2018/2/layout/IconVerticalSolidList"/>
    <dgm:cxn modelId="{8D68E366-7FD3-4B10-B65E-155CFA9BC608}" srcId="{860CC892-5EF5-4120-808F-225A88DC2EBB}" destId="{DB91A4E0-5B88-4B70-B356-A56E681416F1}" srcOrd="1" destOrd="0" parTransId="{86068EF8-1AE3-4B98-939E-FFADDDD2E9E1}" sibTransId="{CD874EEA-7687-4AC2-B986-73BCDA42B7CF}"/>
    <dgm:cxn modelId="{A05AE18F-7EA4-4BF8-9445-5283BF1D3FF5}" srcId="{860CC892-5EF5-4120-808F-225A88DC2EBB}" destId="{30D5CA59-952B-4CCB-896D-BDE0AAD87CB9}" srcOrd="0" destOrd="0" parTransId="{4F1B3EDB-3EB3-4F35-A601-07342F08B689}" sibTransId="{5C0848BD-3151-4BD4-97EC-4F419FC36D6C}"/>
    <dgm:cxn modelId="{C180C194-48F8-46D4-BE78-DAB931BDDEE8}" srcId="{860CC892-5EF5-4120-808F-225A88DC2EBB}" destId="{74C8CF8D-A077-4A24-B120-7884DC9065F1}" srcOrd="2" destOrd="0" parTransId="{F45F3BD2-E0AA-4F1C-A286-89EE60DA2BA0}" sibTransId="{E817B72A-2784-4286-8D08-6534B8290069}"/>
    <dgm:cxn modelId="{FA8830CC-D5E3-48D1-BA53-95BD0A734268}" type="presOf" srcId="{DB91A4E0-5B88-4B70-B356-A56E681416F1}" destId="{F513C1E4-1528-4ABE-8FB7-06FB3998C474}" srcOrd="0" destOrd="0" presId="urn:microsoft.com/office/officeart/2018/2/layout/IconVerticalSolidList"/>
    <dgm:cxn modelId="{4C01B9DF-5666-4B8C-B998-4A06356164CD}" type="presOf" srcId="{74C8CF8D-A077-4A24-B120-7884DC9065F1}" destId="{CE7178AA-512B-409C-B1CC-5E4F701A4EEC}" srcOrd="0" destOrd="0" presId="urn:microsoft.com/office/officeart/2018/2/layout/IconVerticalSolidList"/>
    <dgm:cxn modelId="{8EDCDA30-D5E1-4187-BBB6-6C50722156B1}" type="presParOf" srcId="{1CB73A78-D858-42E6-95C2-7508A7C8FC6F}" destId="{F3D4EFE4-80D7-42A1-AAA0-34DD8DA29BBC}" srcOrd="0" destOrd="0" presId="urn:microsoft.com/office/officeart/2018/2/layout/IconVerticalSolidList"/>
    <dgm:cxn modelId="{11FC6056-F1B9-4941-8980-1BDA9934DD45}" type="presParOf" srcId="{F3D4EFE4-80D7-42A1-AAA0-34DD8DA29BBC}" destId="{B0A0D0AA-CACB-4747-AE10-3AD54F043128}" srcOrd="0" destOrd="0" presId="urn:microsoft.com/office/officeart/2018/2/layout/IconVerticalSolidList"/>
    <dgm:cxn modelId="{816D3905-0C51-4536-AC1B-B9B9ACC13565}" type="presParOf" srcId="{F3D4EFE4-80D7-42A1-AAA0-34DD8DA29BBC}" destId="{42433DA1-4961-4561-9C53-9B09B947A255}" srcOrd="1" destOrd="0" presId="urn:microsoft.com/office/officeart/2018/2/layout/IconVerticalSolidList"/>
    <dgm:cxn modelId="{71962054-CB33-4842-8116-4C694FB49769}" type="presParOf" srcId="{F3D4EFE4-80D7-42A1-AAA0-34DD8DA29BBC}" destId="{D1A056FD-65B8-4B2D-A5A6-2A3DB946C767}" srcOrd="2" destOrd="0" presId="urn:microsoft.com/office/officeart/2018/2/layout/IconVerticalSolidList"/>
    <dgm:cxn modelId="{788CBBAA-E7CF-4C05-ABFD-8E7520D4835C}" type="presParOf" srcId="{F3D4EFE4-80D7-42A1-AAA0-34DD8DA29BBC}" destId="{D360C23F-B1E7-4D45-9514-DDB10832EC6F}" srcOrd="3" destOrd="0" presId="urn:microsoft.com/office/officeart/2018/2/layout/IconVerticalSolidList"/>
    <dgm:cxn modelId="{57161D84-D483-4CA1-B9FD-34A23E1BC08B}" type="presParOf" srcId="{1CB73A78-D858-42E6-95C2-7508A7C8FC6F}" destId="{DB355284-DD7D-4606-BEFE-3C0E3F866182}" srcOrd="1" destOrd="0" presId="urn:microsoft.com/office/officeart/2018/2/layout/IconVerticalSolidList"/>
    <dgm:cxn modelId="{85B71C27-D182-451B-BF58-BFE8C90625D2}" type="presParOf" srcId="{1CB73A78-D858-42E6-95C2-7508A7C8FC6F}" destId="{7C920B38-B0C7-4D82-BC6C-537F964C7FED}" srcOrd="2" destOrd="0" presId="urn:microsoft.com/office/officeart/2018/2/layout/IconVerticalSolidList"/>
    <dgm:cxn modelId="{C33DD4E6-22E9-467B-BE1D-7539E8280832}" type="presParOf" srcId="{7C920B38-B0C7-4D82-BC6C-537F964C7FED}" destId="{7304DB65-28B2-4C6C-B11D-36A6A700D9FC}" srcOrd="0" destOrd="0" presId="urn:microsoft.com/office/officeart/2018/2/layout/IconVerticalSolidList"/>
    <dgm:cxn modelId="{89616FD8-B9E9-42E1-8F0C-B017E62F9A3A}" type="presParOf" srcId="{7C920B38-B0C7-4D82-BC6C-537F964C7FED}" destId="{80FED90E-BC23-4F5B-B2AE-478431B0DD52}" srcOrd="1" destOrd="0" presId="urn:microsoft.com/office/officeart/2018/2/layout/IconVerticalSolidList"/>
    <dgm:cxn modelId="{F9E06D1D-481D-4332-AA1E-A4F4758CCA7A}" type="presParOf" srcId="{7C920B38-B0C7-4D82-BC6C-537F964C7FED}" destId="{930D62CA-67CE-4FB9-986C-AAB2F96B8F89}" srcOrd="2" destOrd="0" presId="urn:microsoft.com/office/officeart/2018/2/layout/IconVerticalSolidList"/>
    <dgm:cxn modelId="{0084D5D7-58E1-4E25-B0E5-6AB27FEFD087}" type="presParOf" srcId="{7C920B38-B0C7-4D82-BC6C-537F964C7FED}" destId="{F513C1E4-1528-4ABE-8FB7-06FB3998C474}" srcOrd="3" destOrd="0" presId="urn:microsoft.com/office/officeart/2018/2/layout/IconVerticalSolidList"/>
    <dgm:cxn modelId="{013E24D8-B366-44CD-982D-C98DC3DF08EA}" type="presParOf" srcId="{1CB73A78-D858-42E6-95C2-7508A7C8FC6F}" destId="{7970CB8C-A7EF-469E-82DC-E241C1E0A182}" srcOrd="3" destOrd="0" presId="urn:microsoft.com/office/officeart/2018/2/layout/IconVerticalSolidList"/>
    <dgm:cxn modelId="{DC212FA8-8928-4AF3-8F68-907FE10B3B6A}" type="presParOf" srcId="{1CB73A78-D858-42E6-95C2-7508A7C8FC6F}" destId="{AAFDD398-0A09-4B17-86AD-AA6AC5C2010A}" srcOrd="4" destOrd="0" presId="urn:microsoft.com/office/officeart/2018/2/layout/IconVerticalSolidList"/>
    <dgm:cxn modelId="{A29BB70E-AB62-492A-8A32-618732750EBC}" type="presParOf" srcId="{AAFDD398-0A09-4B17-86AD-AA6AC5C2010A}" destId="{87771EA4-02A7-425E-B654-071F12F478C7}" srcOrd="0" destOrd="0" presId="urn:microsoft.com/office/officeart/2018/2/layout/IconVerticalSolidList"/>
    <dgm:cxn modelId="{041E8FFF-1F28-4D4D-96F3-9B8E1A750BA1}" type="presParOf" srcId="{AAFDD398-0A09-4B17-86AD-AA6AC5C2010A}" destId="{C1179E95-B05F-4B00-B41F-117F532A7EE2}" srcOrd="1" destOrd="0" presId="urn:microsoft.com/office/officeart/2018/2/layout/IconVerticalSolidList"/>
    <dgm:cxn modelId="{3773B07F-5703-4896-8156-C7374F6137CB}" type="presParOf" srcId="{AAFDD398-0A09-4B17-86AD-AA6AC5C2010A}" destId="{5922F092-21D6-432B-9F78-8BEBA82E3472}" srcOrd="2" destOrd="0" presId="urn:microsoft.com/office/officeart/2018/2/layout/IconVerticalSolidList"/>
    <dgm:cxn modelId="{EEC19711-EC30-4A98-874B-C0CB544D0DD7}" type="presParOf" srcId="{AAFDD398-0A09-4B17-86AD-AA6AC5C2010A}" destId="{CE7178AA-512B-409C-B1CC-5E4F701A4EE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6E0227-D9C4-4B69-AEC1-4E5D68DBD26A}">
      <dsp:nvSpPr>
        <dsp:cNvPr id="0" name=""/>
        <dsp:cNvSpPr/>
      </dsp:nvSpPr>
      <dsp:spPr>
        <a:xfrm>
          <a:off x="0" y="292027"/>
          <a:ext cx="6053083" cy="10174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69787" tIns="354076" rIns="469787"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Historic - hand dug  cisterns ('40s-'60s)</a:t>
          </a:r>
        </a:p>
        <a:p>
          <a:pPr marL="171450" lvl="1" indent="-171450" algn="l" defTabSz="755650">
            <a:lnSpc>
              <a:spcPct val="90000"/>
            </a:lnSpc>
            <a:spcBef>
              <a:spcPct val="0"/>
            </a:spcBef>
            <a:spcAft>
              <a:spcPct val="15000"/>
            </a:spcAft>
            <a:buChar char="•"/>
          </a:pPr>
          <a:r>
            <a:rPr lang="en-US" sz="1700" kern="1200"/>
            <a:t>Modern</a:t>
          </a:r>
        </a:p>
      </dsp:txBody>
      <dsp:txXfrm>
        <a:off x="0" y="292027"/>
        <a:ext cx="6053083" cy="1017450"/>
      </dsp:txXfrm>
    </dsp:sp>
    <dsp:sp modelId="{E7744B78-A2FE-41CE-9B65-B18F535208F3}">
      <dsp:nvSpPr>
        <dsp:cNvPr id="0" name=""/>
        <dsp:cNvSpPr/>
      </dsp:nvSpPr>
      <dsp:spPr>
        <a:xfrm>
          <a:off x="302654" y="41107"/>
          <a:ext cx="4237158"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155" tIns="0" rIns="160155" bIns="0" numCol="1" spcCol="1270" anchor="ctr" anchorCtr="0">
          <a:noAutofit/>
        </a:bodyPr>
        <a:lstStyle/>
        <a:p>
          <a:pPr marL="0" lvl="0" indent="0" algn="l" defTabSz="755650">
            <a:lnSpc>
              <a:spcPct val="90000"/>
            </a:lnSpc>
            <a:spcBef>
              <a:spcPct val="0"/>
            </a:spcBef>
            <a:spcAft>
              <a:spcPct val="35000"/>
            </a:spcAft>
            <a:buNone/>
          </a:pPr>
          <a:r>
            <a:rPr lang="en-US" sz="1700" kern="1200"/>
            <a:t>Origin varies</a:t>
          </a:r>
        </a:p>
      </dsp:txBody>
      <dsp:txXfrm>
        <a:off x="327152" y="65605"/>
        <a:ext cx="4188162" cy="452844"/>
      </dsp:txXfrm>
    </dsp:sp>
    <dsp:sp modelId="{46A5C482-3CDE-415C-8926-F4DB8B0091EA}">
      <dsp:nvSpPr>
        <dsp:cNvPr id="0" name=""/>
        <dsp:cNvSpPr/>
      </dsp:nvSpPr>
      <dsp:spPr>
        <a:xfrm>
          <a:off x="0" y="1652197"/>
          <a:ext cx="6053083" cy="10174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69787" tIns="354076" rIns="469787"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Shallow wells – less than 50 ft</a:t>
          </a:r>
        </a:p>
        <a:p>
          <a:pPr marL="171450" lvl="1" indent="-171450" algn="l" defTabSz="755650">
            <a:lnSpc>
              <a:spcPct val="90000"/>
            </a:lnSpc>
            <a:spcBef>
              <a:spcPct val="0"/>
            </a:spcBef>
            <a:spcAft>
              <a:spcPct val="15000"/>
            </a:spcAft>
            <a:buChar char="•"/>
          </a:pPr>
          <a:r>
            <a:rPr lang="en-US" sz="1700" kern="1200"/>
            <a:t>Prevent surface influence</a:t>
          </a:r>
        </a:p>
      </dsp:txBody>
      <dsp:txXfrm>
        <a:off x="0" y="1652197"/>
        <a:ext cx="6053083" cy="1017450"/>
      </dsp:txXfrm>
    </dsp:sp>
    <dsp:sp modelId="{EF352492-3773-405D-A5FE-FD4EC7CEB548}">
      <dsp:nvSpPr>
        <dsp:cNvPr id="0" name=""/>
        <dsp:cNvSpPr/>
      </dsp:nvSpPr>
      <dsp:spPr>
        <a:xfrm>
          <a:off x="302654" y="1401277"/>
          <a:ext cx="4237158"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155" tIns="0" rIns="160155" bIns="0" numCol="1" spcCol="1270" anchor="ctr" anchorCtr="0">
          <a:noAutofit/>
        </a:bodyPr>
        <a:lstStyle/>
        <a:p>
          <a:pPr marL="0" lvl="0" indent="0" algn="l" defTabSz="755650">
            <a:lnSpc>
              <a:spcPct val="90000"/>
            </a:lnSpc>
            <a:spcBef>
              <a:spcPct val="0"/>
            </a:spcBef>
            <a:spcAft>
              <a:spcPct val="35000"/>
            </a:spcAft>
            <a:buNone/>
          </a:pPr>
          <a:r>
            <a:rPr lang="en-US" sz="1700" kern="1200"/>
            <a:t>I.H.S. would later replace historic </a:t>
          </a:r>
        </a:p>
      </dsp:txBody>
      <dsp:txXfrm>
        <a:off x="327152" y="1425775"/>
        <a:ext cx="4188162" cy="452844"/>
      </dsp:txXfrm>
    </dsp:sp>
    <dsp:sp modelId="{40B21A4D-04FE-4A05-A39F-D9CEB3970557}">
      <dsp:nvSpPr>
        <dsp:cNvPr id="0" name=""/>
        <dsp:cNvSpPr/>
      </dsp:nvSpPr>
      <dsp:spPr>
        <a:xfrm>
          <a:off x="0" y="3012367"/>
          <a:ext cx="6053083" cy="13119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69787" tIns="354076" rIns="469787"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Homeowners</a:t>
          </a:r>
        </a:p>
        <a:p>
          <a:pPr marL="171450" lvl="1" indent="-171450" algn="l" defTabSz="755650">
            <a:lnSpc>
              <a:spcPct val="90000"/>
            </a:lnSpc>
            <a:spcBef>
              <a:spcPct val="0"/>
            </a:spcBef>
            <a:spcAft>
              <a:spcPct val="15000"/>
            </a:spcAft>
            <a:buChar char="•"/>
          </a:pPr>
          <a:r>
            <a:rPr lang="en-US" sz="1700" kern="1200"/>
            <a:t>Tribal programs may provide support</a:t>
          </a:r>
        </a:p>
        <a:p>
          <a:pPr marL="171450" lvl="1" indent="-171450" algn="l" defTabSz="755650" rtl="0">
            <a:lnSpc>
              <a:spcPct val="90000"/>
            </a:lnSpc>
            <a:spcBef>
              <a:spcPct val="0"/>
            </a:spcBef>
            <a:spcAft>
              <a:spcPct val="15000"/>
            </a:spcAft>
            <a:buChar char="•"/>
          </a:pPr>
          <a:r>
            <a:rPr lang="en-US" sz="1700" kern="1200">
              <a:latin typeface="Source Sans Pro"/>
            </a:rPr>
            <a:t>Indian Health Service</a:t>
          </a:r>
        </a:p>
      </dsp:txBody>
      <dsp:txXfrm>
        <a:off x="0" y="3012367"/>
        <a:ext cx="6053083" cy="1311975"/>
      </dsp:txXfrm>
    </dsp:sp>
    <dsp:sp modelId="{AAE27C1E-41A6-4B3B-8E8D-ABD16A500B02}">
      <dsp:nvSpPr>
        <dsp:cNvPr id="0" name=""/>
        <dsp:cNvSpPr/>
      </dsp:nvSpPr>
      <dsp:spPr>
        <a:xfrm>
          <a:off x="302654" y="2761447"/>
          <a:ext cx="4237158"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155" tIns="0" rIns="160155" bIns="0" numCol="1" spcCol="1270" anchor="ctr" anchorCtr="0">
          <a:noAutofit/>
        </a:bodyPr>
        <a:lstStyle/>
        <a:p>
          <a:pPr marL="0" lvl="0" indent="0" algn="l" defTabSz="755650">
            <a:lnSpc>
              <a:spcPct val="90000"/>
            </a:lnSpc>
            <a:spcBef>
              <a:spcPct val="0"/>
            </a:spcBef>
            <a:spcAft>
              <a:spcPct val="35000"/>
            </a:spcAft>
            <a:buNone/>
          </a:pPr>
          <a:r>
            <a:rPr lang="en-US" sz="1700" kern="1200"/>
            <a:t>Responsibility: </a:t>
          </a:r>
        </a:p>
      </dsp:txBody>
      <dsp:txXfrm>
        <a:off x="327152" y="2785945"/>
        <a:ext cx="4188162" cy="4528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A0D0AA-CACB-4747-AE10-3AD54F043128}">
      <dsp:nvSpPr>
        <dsp:cNvPr id="0" name=""/>
        <dsp:cNvSpPr/>
      </dsp:nvSpPr>
      <dsp:spPr>
        <a:xfrm>
          <a:off x="0" y="533"/>
          <a:ext cx="6592522" cy="12490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433DA1-4961-4561-9C53-9B09B947A255}">
      <dsp:nvSpPr>
        <dsp:cNvPr id="0" name=""/>
        <dsp:cNvSpPr/>
      </dsp:nvSpPr>
      <dsp:spPr>
        <a:xfrm>
          <a:off x="377832" y="281566"/>
          <a:ext cx="686968" cy="6869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60C23F-B1E7-4D45-9514-DDB10832EC6F}">
      <dsp:nvSpPr>
        <dsp:cNvPr id="0" name=""/>
        <dsp:cNvSpPr/>
      </dsp:nvSpPr>
      <dsp:spPr>
        <a:xfrm>
          <a:off x="1442634" y="533"/>
          <a:ext cx="5149887" cy="1249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189" tIns="132189" rIns="132189" bIns="132189" numCol="1" spcCol="1270" anchor="ctr" anchorCtr="0">
          <a:noAutofit/>
        </a:bodyPr>
        <a:lstStyle/>
        <a:p>
          <a:pPr marL="0" lvl="0" indent="0" algn="l" defTabSz="1066800">
            <a:lnSpc>
              <a:spcPct val="100000"/>
            </a:lnSpc>
            <a:spcBef>
              <a:spcPct val="0"/>
            </a:spcBef>
            <a:spcAft>
              <a:spcPct val="35000"/>
            </a:spcAft>
            <a:buNone/>
          </a:pPr>
          <a:r>
            <a:rPr lang="en-US" sz="2400" kern="1200"/>
            <a:t>Integrating the well assessments with the lab results and tribal historic data</a:t>
          </a:r>
        </a:p>
      </dsp:txBody>
      <dsp:txXfrm>
        <a:off x="1442634" y="533"/>
        <a:ext cx="5149887" cy="1249034"/>
      </dsp:txXfrm>
    </dsp:sp>
    <dsp:sp modelId="{7304DB65-28B2-4C6C-B11D-36A6A700D9FC}">
      <dsp:nvSpPr>
        <dsp:cNvPr id="0" name=""/>
        <dsp:cNvSpPr/>
      </dsp:nvSpPr>
      <dsp:spPr>
        <a:xfrm>
          <a:off x="0" y="1561826"/>
          <a:ext cx="6592522" cy="12490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FED90E-BC23-4F5B-B2AE-478431B0DD52}">
      <dsp:nvSpPr>
        <dsp:cNvPr id="0" name=""/>
        <dsp:cNvSpPr/>
      </dsp:nvSpPr>
      <dsp:spPr>
        <a:xfrm>
          <a:off x="377832" y="1842859"/>
          <a:ext cx="686968" cy="6869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13C1E4-1528-4ABE-8FB7-06FB3998C474}">
      <dsp:nvSpPr>
        <dsp:cNvPr id="0" name=""/>
        <dsp:cNvSpPr/>
      </dsp:nvSpPr>
      <dsp:spPr>
        <a:xfrm>
          <a:off x="1442634" y="1561826"/>
          <a:ext cx="5149887" cy="1249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189" tIns="132189" rIns="132189" bIns="132189" numCol="1" spcCol="1270" anchor="ctr" anchorCtr="0">
          <a:noAutofit/>
        </a:bodyPr>
        <a:lstStyle/>
        <a:p>
          <a:pPr marL="0" lvl="0" indent="0" algn="l" defTabSz="1066800">
            <a:lnSpc>
              <a:spcPct val="100000"/>
            </a:lnSpc>
            <a:spcBef>
              <a:spcPct val="0"/>
            </a:spcBef>
            <a:spcAft>
              <a:spcPct val="35000"/>
            </a:spcAft>
            <a:buNone/>
          </a:pPr>
          <a:r>
            <a:rPr lang="en-US" sz="2400" kern="1200"/>
            <a:t>Evaluate what products will be useful for tribal action</a:t>
          </a:r>
        </a:p>
      </dsp:txBody>
      <dsp:txXfrm>
        <a:off x="1442634" y="1561826"/>
        <a:ext cx="5149887" cy="1249034"/>
      </dsp:txXfrm>
    </dsp:sp>
    <dsp:sp modelId="{87771EA4-02A7-425E-B654-071F12F478C7}">
      <dsp:nvSpPr>
        <dsp:cNvPr id="0" name=""/>
        <dsp:cNvSpPr/>
      </dsp:nvSpPr>
      <dsp:spPr>
        <a:xfrm>
          <a:off x="0" y="3123119"/>
          <a:ext cx="6592522" cy="12490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179E95-B05F-4B00-B41F-117F532A7EE2}">
      <dsp:nvSpPr>
        <dsp:cNvPr id="0" name=""/>
        <dsp:cNvSpPr/>
      </dsp:nvSpPr>
      <dsp:spPr>
        <a:xfrm>
          <a:off x="377832" y="3404152"/>
          <a:ext cx="686968" cy="6869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7178AA-512B-409C-B1CC-5E4F701A4EEC}">
      <dsp:nvSpPr>
        <dsp:cNvPr id="0" name=""/>
        <dsp:cNvSpPr/>
      </dsp:nvSpPr>
      <dsp:spPr>
        <a:xfrm>
          <a:off x="1442634" y="3123119"/>
          <a:ext cx="5149887" cy="1249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189" tIns="132189" rIns="132189" bIns="132189" numCol="1" spcCol="1270" anchor="ctr" anchorCtr="0">
          <a:noAutofit/>
        </a:bodyPr>
        <a:lstStyle/>
        <a:p>
          <a:pPr marL="0" lvl="0" indent="0" algn="l" defTabSz="1066800">
            <a:lnSpc>
              <a:spcPct val="100000"/>
            </a:lnSpc>
            <a:spcBef>
              <a:spcPct val="0"/>
            </a:spcBef>
            <a:spcAft>
              <a:spcPct val="35000"/>
            </a:spcAft>
            <a:buNone/>
          </a:pPr>
          <a:r>
            <a:rPr lang="en-US" sz="2400" kern="1200"/>
            <a:t>Expanding to other tribes</a:t>
          </a:r>
        </a:p>
      </dsp:txBody>
      <dsp:txXfrm>
        <a:off x="1442634" y="3123119"/>
        <a:ext cx="5149887" cy="124903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CE299-261F-4F8E-9775-0F77CEF6CFC1}" type="datetimeFigureOut">
              <a:rPr lang="en-US" smtClean="0"/>
              <a:t>9/13/2024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2E9303-4FBF-490C-A957-9D79933C8E14}" type="slidenum">
              <a:rPr lang="en-US" smtClean="0"/>
              <a:t>‹#›</a:t>
            </a:fld>
            <a:endParaRPr lang="en-US"/>
          </a:p>
        </p:txBody>
      </p:sp>
    </p:spTree>
    <p:extLst>
      <p:ext uri="{BB962C8B-B14F-4D97-AF65-F5344CB8AC3E}">
        <p14:creationId xmlns:p14="http://schemas.microsoft.com/office/powerpoint/2010/main" val="3858218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oregon.gov/deq/wq/programs/pages/nitratecontamination.aspx#:~:text=There%20are%20many%20sources%20of,Basin%2C%20LUBGWMA%20Second%20Action%20Pla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pa.gov/nutrientpollution/estimated-nitrate-concentrations-groundwater-used-drinking"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oregon.gov/oha/PH/HEALTHYENVIRONMENTS/DRINKINGWATER/SOURCEWATER/DOMESTICWELLSAFETY/Pages/Data.aspx?utm_medium=email&amp;utm_source=govdelivery" TargetMode="External"/><Relationship Id="rId4" Type="http://schemas.openxmlformats.org/officeDocument/2006/relationships/hyperlink" Target="https://public.tableau.com/app/profile/umatilla.health.department/viz/WellTestingDashboard/PublicDash?publish=ye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epa.gov/sites/default/files/2015-05/documents/epa816f05021.pdf"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eastoregonian.com/news/local/umatilla-river-flooding-flood-waters-hit-umatilla-county/article_8aec71c6-4a0b-11ea-b5ea-ff7c890d3c41.html" TargetMode="External"/><Relationship Id="rId4" Type="http://schemas.openxmlformats.org/officeDocument/2006/relationships/hyperlink" Target="https://www.opb.org/article/2022/06/15/small-eastern-oregon-town-rushes-to-shore-up-river-banks-after-heavy-rain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oregonlive.com/environment/2024/06/why-is-eastern-oregons-groundwater-contamination-crisis-still-unresolved-after-30-years-beat-check-podcast.html#:~:text=Oregon%20Rural%20Action%20and%20other,main%20employers%20in%20eastern%20Orego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eastoregonian.com/news/local/governor-gets-heat-for-water-crisis-in-boardman/article_6d399d30-1e31-11ef-86d4-d7017c253cab.html#:~:text=Nitrogen%20from%20farm%20fertilizers%2C%20animal,low%2Dincome%20and%20Latino%20resident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3:30 to 4:15 pm</a:t>
            </a:r>
          </a:p>
          <a:p>
            <a:r>
              <a:rPr lang="en-US">
                <a:cs typeface="Calibri"/>
              </a:rPr>
              <a:t>Salmon Room</a:t>
            </a:r>
          </a:p>
        </p:txBody>
      </p:sp>
      <p:sp>
        <p:nvSpPr>
          <p:cNvPr id="4" name="Slide Number Placeholder 3"/>
          <p:cNvSpPr>
            <a:spLocks noGrp="1"/>
          </p:cNvSpPr>
          <p:nvPr>
            <p:ph type="sldNum" sz="quarter" idx="5"/>
          </p:nvPr>
        </p:nvSpPr>
        <p:spPr/>
        <p:txBody>
          <a:bodyPr/>
          <a:lstStyle/>
          <a:p>
            <a:fld id="{6F2E9303-4FBF-490C-A957-9D79933C8E14}" type="slidenum">
              <a:rPr lang="en-US" smtClean="0"/>
              <a:t>1</a:t>
            </a:fld>
            <a:endParaRPr lang="en-US"/>
          </a:p>
        </p:txBody>
      </p:sp>
    </p:spTree>
    <p:extLst>
      <p:ext uri="{BB962C8B-B14F-4D97-AF65-F5344CB8AC3E}">
        <p14:creationId xmlns:p14="http://schemas.microsoft.com/office/powerpoint/2010/main" val="2676073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https://www.oregon.gov/deq/wq/programs/pages/nitratecontamination.aspx#:~:text=There%20are%20many%20sources%20of,Basin%2C%20LUBGWMA%20Second%20Action%20Plan</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6F2E9303-4FBF-490C-A957-9D79933C8E14}" type="slidenum">
              <a:rPr lang="en-US" smtClean="0"/>
              <a:t>10</a:t>
            </a:fld>
            <a:endParaRPr lang="en-US"/>
          </a:p>
        </p:txBody>
      </p:sp>
    </p:spTree>
    <p:extLst>
      <p:ext uri="{BB962C8B-B14F-4D97-AF65-F5344CB8AC3E}">
        <p14:creationId xmlns:p14="http://schemas.microsoft.com/office/powerpoint/2010/main" val="885239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ingested at levels of more than 10 milligrams per liter, nitrate contamination can cause health effects like respiratory infections, thyroid dysfunction and stomach or bladder cancer, according to the</a:t>
            </a:r>
            <a:r>
              <a:rPr lang="en-US" u="sng">
                <a:hlinkClick r:id="rId3"/>
              </a:rPr>
              <a:t> Environmental Protection Agency</a:t>
            </a:r>
            <a:r>
              <a:rPr lang="en-US"/>
              <a:t>.</a:t>
            </a:r>
          </a:p>
          <a:p>
            <a:endParaRPr lang="en-US">
              <a:ea typeface="Calibri"/>
              <a:cs typeface="Calibri"/>
            </a:endParaRPr>
          </a:p>
          <a:p>
            <a:r>
              <a:rPr lang="en-US"/>
              <a:t>The maps show nitrate levels in domestic well water, with levels from none detected to more than 25 milligrams per liter, for more than 1,700 households in the region. The well testing was part of Gov. Tina Kotek’s goals for the region. </a:t>
            </a:r>
            <a:endParaRPr lang="en-US">
              <a:ea typeface="Calibri"/>
              <a:cs typeface="Calibri"/>
            </a:endParaRPr>
          </a:p>
          <a:p>
            <a:endParaRPr lang="en-US">
              <a:ea typeface="Calibri"/>
              <a:cs typeface="Calibri"/>
            </a:endParaRPr>
          </a:p>
          <a:p>
            <a:r>
              <a:rPr lang="en-US"/>
              <a:t>The more than 1,700 households tested are out of more than 3,200 households OHA has identified with domestic wells in the region.</a:t>
            </a:r>
            <a:endParaRPr lang="en-US">
              <a:ea typeface="Calibri"/>
              <a:cs typeface="Calibri"/>
            </a:endParaRPr>
          </a:p>
          <a:p>
            <a:endParaRPr lang="en-US">
              <a:ea typeface="Calibri"/>
              <a:cs typeface="Calibri"/>
            </a:endParaRPr>
          </a:p>
          <a:p>
            <a:r>
              <a:rPr lang="en-US"/>
              <a:t>Of the 1,706 households, 432 are testing in that range, according to the data.</a:t>
            </a:r>
            <a:endParaRPr lang="en-US">
              <a:ea typeface="Calibri"/>
              <a:cs typeface="Calibri"/>
            </a:endParaRPr>
          </a:p>
          <a:p>
            <a:endParaRPr lang="en-US">
              <a:ea typeface="Calibri"/>
              <a:cs typeface="Calibri"/>
            </a:endParaRPr>
          </a:p>
          <a:p>
            <a:pPr marL="171450" indent="-171450">
              <a:buFont typeface="Arial"/>
              <a:buChar char="•"/>
            </a:pPr>
            <a:r>
              <a:rPr lang="en-US"/>
              <a:t>Reverse osmosis water treatment systems are certified to remove nitrate only up to approximately 25 mg/L, so are only effective in households testing between 10 to 25 mg/L nitrate. Households with water testing above 25 mg/L must rely on bottled water delivery. Plumber workforce constraints have limited the pace of installations.</a:t>
            </a:r>
          </a:p>
          <a:p>
            <a:endParaRPr lang="en-US">
              <a:ea typeface="Calibri"/>
              <a:cs typeface="Calibri"/>
            </a:endParaRPr>
          </a:p>
          <a:p>
            <a:endParaRPr lang="en-US">
              <a:ea typeface="Calibri"/>
              <a:cs typeface="Calibri"/>
            </a:endParaRPr>
          </a:p>
          <a:p>
            <a:r>
              <a:rPr lang="en-US">
                <a:ea typeface="Calibri"/>
                <a:cs typeface="Calibri"/>
              </a:rPr>
              <a:t>Household privacy ...</a:t>
            </a:r>
          </a:p>
          <a:p>
            <a:endParaRPr lang="en-US">
              <a:ea typeface="Calibri"/>
              <a:cs typeface="Calibri"/>
            </a:endParaRPr>
          </a:p>
          <a:p>
            <a:endParaRPr lang="en-US">
              <a:ea typeface="Calibri"/>
              <a:cs typeface="Calibri"/>
            </a:endParaRPr>
          </a:p>
          <a:p>
            <a:r>
              <a:rPr lang="en-US">
                <a:ea typeface="Calibri"/>
                <a:cs typeface="Calibri"/>
              </a:rPr>
              <a:t>From Umatilla County Health Dept.</a:t>
            </a:r>
          </a:p>
          <a:p>
            <a:r>
              <a:rPr lang="en-US">
                <a:hlinkClick r:id="rId4"/>
              </a:rPr>
              <a:t>https://public.tableau.com/app/profile/umatilla.health.department/viz/WellTestingDashboard/PublicDash?publish=yes</a:t>
            </a:r>
            <a:endParaRPr lang="en-US">
              <a:ea typeface="Calibri"/>
              <a:cs typeface="Calibri"/>
              <a:hlinkClick r:id="rId4"/>
            </a:endParaRPr>
          </a:p>
          <a:p>
            <a:endParaRPr lang="en-US">
              <a:ea typeface="Calibri"/>
              <a:cs typeface="Calibri"/>
            </a:endParaRPr>
          </a:p>
          <a:p>
            <a:endParaRPr lang="en-US">
              <a:ea typeface="Calibri"/>
              <a:cs typeface="Calibri"/>
            </a:endParaRPr>
          </a:p>
          <a:p>
            <a:r>
              <a:rPr lang="en-US">
                <a:ea typeface="Calibri"/>
                <a:cs typeface="Calibri"/>
              </a:rPr>
              <a:t>Other maps from state that are more invasive:</a:t>
            </a:r>
          </a:p>
          <a:p>
            <a:r>
              <a:rPr lang="en-US">
                <a:hlinkClick r:id="rId5"/>
              </a:rPr>
              <a:t>https://www.oregon.gov/oha/PH/HEALTHYENVIRONMENTS/DRINKINGWATER/SOURCEWATER/DOMESTICWELLSAFETY/Pages/Data.aspx?utm_medium=email&amp;utm_source=govdelivery</a:t>
            </a:r>
            <a:endParaRPr lang="en-US">
              <a:ea typeface="Calibri"/>
              <a:cs typeface="Calibri"/>
              <a:hlinkClick r:id="rId5"/>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6F2E9303-4FBF-490C-A957-9D79933C8E14}" type="slidenum">
              <a:rPr lang="en-US" smtClean="0"/>
              <a:t>11</a:t>
            </a:fld>
            <a:endParaRPr lang="en-US"/>
          </a:p>
        </p:txBody>
      </p:sp>
    </p:spTree>
    <p:extLst>
      <p:ext uri="{BB962C8B-B14F-4D97-AF65-F5344CB8AC3E}">
        <p14:creationId xmlns:p14="http://schemas.microsoft.com/office/powerpoint/2010/main" val="2530981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From </a:t>
            </a:r>
            <a:r>
              <a:rPr lang="en-US" err="1">
                <a:ea typeface="Calibri"/>
                <a:cs typeface="Calibri"/>
              </a:rPr>
              <a:t>shawn</a:t>
            </a:r>
            <a:r>
              <a:rPr lang="en-US">
                <a:ea typeface="Calibri"/>
                <a:cs typeface="Calibri"/>
              </a:rPr>
              <a:t>:</a:t>
            </a:r>
          </a:p>
          <a:p>
            <a:r>
              <a:rPr lang="en-US">
                <a:ea typeface="Calibri"/>
                <a:cs typeface="Calibri"/>
              </a:rPr>
              <a:t>Responsibility not always clear</a:t>
            </a:r>
            <a:endParaRPr lang="en-US"/>
          </a:p>
          <a:p>
            <a:r>
              <a:rPr lang="en-US"/>
              <a:t>Considered shallow wells (less than 50 ft)</a:t>
            </a:r>
          </a:p>
          <a:p>
            <a:r>
              <a:rPr lang="en-US" b="1">
                <a:ea typeface="Calibri" panose="020F0502020204030204"/>
                <a:cs typeface="Calibri" panose="020F0502020204030204"/>
              </a:rPr>
              <a:t>Surface influence</a:t>
            </a:r>
            <a:r>
              <a:rPr lang="en-US">
                <a:ea typeface="Calibri" panose="020F0502020204030204"/>
                <a:cs typeface="Calibri" panose="020F0502020204030204"/>
              </a:rPr>
              <a:t>: pollution from env and soil type (clay good, sand bad)</a:t>
            </a:r>
          </a:p>
          <a:p>
            <a:endParaRPr lang="en-US"/>
          </a:p>
          <a:p>
            <a:r>
              <a:rPr lang="en-US"/>
              <a:t>I.H.S.  may have been funding stream for some of the wells and used Local well drilling contractor, but then it is up to property owner to maintain and inspect</a:t>
            </a:r>
            <a:endParaRPr lang="en-US">
              <a:ea typeface="Calibri" panose="020F0502020204030204"/>
              <a:cs typeface="Calibri" panose="020F0502020204030204"/>
            </a:endParaRPr>
          </a:p>
          <a:p>
            <a:r>
              <a:rPr lang="en-US"/>
              <a:t>  I.H.S. may follow up if: well table drops, or wall pouring caves in, contamination</a:t>
            </a:r>
            <a:endParaRPr lang="en-US">
              <a:ea typeface="Calibri" panose="020F0502020204030204"/>
              <a:cs typeface="Calibri" panose="020F0502020204030204"/>
            </a:endParaRPr>
          </a:p>
          <a:p>
            <a:r>
              <a:rPr lang="en-US"/>
              <a:t>    But reaction time is slow and homeowners want faster helper</a:t>
            </a:r>
          </a:p>
          <a:p>
            <a:endParaRPr lang="en-US">
              <a:ea typeface="Calibri"/>
              <a:cs typeface="Calibri"/>
            </a:endParaRPr>
          </a:p>
          <a:p>
            <a:pPr marL="171450" indent="-171450">
              <a:lnSpc>
                <a:spcPct val="90000"/>
              </a:lnSpc>
              <a:spcBef>
                <a:spcPts val="1000"/>
              </a:spcBef>
              <a:buFont typeface="Arial"/>
              <a:buChar char="•"/>
            </a:pPr>
            <a:r>
              <a:rPr lang="en-US"/>
              <a:t>When drilling, keep pumping </a:t>
            </a:r>
            <a:r>
              <a:rPr lang="en-US" err="1"/>
              <a:t>untill</a:t>
            </a:r>
            <a:r>
              <a:rPr lang="en-US"/>
              <a:t> it runs clear</a:t>
            </a:r>
            <a:endParaRPr lang="en-US">
              <a:ea typeface="Calibri"/>
              <a:cs typeface="Calibri"/>
            </a:endParaRPr>
          </a:p>
          <a:p>
            <a:pPr marL="171450" indent="-171450">
              <a:lnSpc>
                <a:spcPct val="90000"/>
              </a:lnSpc>
              <a:spcBef>
                <a:spcPts val="1000"/>
              </a:spcBef>
              <a:buFont typeface="Arial"/>
              <a:buChar char="•"/>
            </a:pPr>
            <a:r>
              <a:rPr lang="en-US"/>
              <a:t>If licensed needs to follow certain standards</a:t>
            </a:r>
          </a:p>
          <a:p>
            <a:pPr>
              <a:lnSpc>
                <a:spcPct val="90000"/>
              </a:lnSpc>
              <a:spcBef>
                <a:spcPts val="1000"/>
              </a:spcBef>
            </a:pPr>
            <a:r>
              <a:rPr lang="en-US" b="1"/>
              <a:t>Educating homeowners on their wells _ goal from </a:t>
            </a:r>
            <a:r>
              <a:rPr lang="en-US" b="1" err="1"/>
              <a:t>umatilla</a:t>
            </a:r>
            <a:endParaRPr lang="en-US" b="1">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6F2E9303-4FBF-490C-A957-9D79933C8E14}" type="slidenum">
              <a:rPr lang="en-US" smtClean="0"/>
              <a:t>12</a:t>
            </a:fld>
            <a:endParaRPr lang="en-US"/>
          </a:p>
        </p:txBody>
      </p:sp>
    </p:spTree>
    <p:extLst>
      <p:ext uri="{BB962C8B-B14F-4D97-AF65-F5344CB8AC3E}">
        <p14:creationId xmlns:p14="http://schemas.microsoft.com/office/powerpoint/2010/main" val="3634518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Specific CDC capacity building grant – specific tribes </a:t>
            </a:r>
          </a:p>
          <a:p>
            <a:pPr marL="171450" indent="-171450">
              <a:lnSpc>
                <a:spcPct val="90000"/>
              </a:lnSpc>
              <a:spcBef>
                <a:spcPts val="1000"/>
              </a:spcBef>
              <a:buFont typeface="Arial"/>
              <a:buChar char="•"/>
            </a:pPr>
            <a:r>
              <a:rPr lang="en-US"/>
              <a:t>Facilitated funding through CDC to the tribe</a:t>
            </a:r>
            <a:endParaRPr lang="en-US">
              <a:ea typeface="Calibri"/>
              <a:cs typeface="Calibri"/>
            </a:endParaRPr>
          </a:p>
          <a:p>
            <a:pPr marL="171450" indent="-171450">
              <a:lnSpc>
                <a:spcPct val="90000"/>
              </a:lnSpc>
              <a:spcBef>
                <a:spcPts val="1000"/>
              </a:spcBef>
              <a:buFont typeface="Arial"/>
              <a:buChar char="•"/>
            </a:pPr>
            <a:r>
              <a:rPr lang="en-US"/>
              <a:t>Tribe handled all the processes and data</a:t>
            </a:r>
            <a:endParaRPr lang="en-US">
              <a:ea typeface="Calibri"/>
              <a:cs typeface="Calibri"/>
            </a:endParaRPr>
          </a:p>
          <a:p>
            <a:pPr marL="171450" indent="-171450">
              <a:lnSpc>
                <a:spcPct val="90000"/>
              </a:lnSpc>
              <a:spcBef>
                <a:spcPts val="1000"/>
              </a:spcBef>
              <a:buFont typeface="Arial"/>
              <a:buChar char="•"/>
            </a:pPr>
            <a:r>
              <a:rPr lang="en-US"/>
              <a:t>Requested our help with some of the data</a:t>
            </a:r>
            <a:endParaRPr lang="en-US">
              <a:ea typeface="Calibri"/>
              <a:cs typeface="Calibri"/>
            </a:endParaRPr>
          </a:p>
          <a:p>
            <a:pPr marL="171450" indent="-171450">
              <a:lnSpc>
                <a:spcPct val="90000"/>
              </a:lnSpc>
              <a:spcBef>
                <a:spcPts val="1000"/>
              </a:spcBef>
              <a:buFont typeface="Arial"/>
              <a:buChar char="•"/>
            </a:pPr>
            <a:r>
              <a:rPr lang="en-US"/>
              <a:t>Mapped it</a:t>
            </a:r>
            <a:endParaRPr lang="en-US">
              <a:ea typeface="Calibri"/>
              <a:cs typeface="Calibri"/>
            </a:endParaRPr>
          </a:p>
          <a:p>
            <a:pPr marL="628650" lvl="1" indent="-171450">
              <a:lnSpc>
                <a:spcPct val="90000"/>
              </a:lnSpc>
              <a:spcBef>
                <a:spcPts val="500"/>
              </a:spcBef>
              <a:buFont typeface="Courier New,monospace"/>
              <a:buChar char="o"/>
            </a:pPr>
            <a:r>
              <a:rPr lang="en-US"/>
              <a:t>Tribe requested even more assistance!</a:t>
            </a:r>
            <a:endParaRPr lang="en-US">
              <a:ea typeface="Calibri"/>
              <a:cs typeface="Calibri"/>
            </a:endParaRPr>
          </a:p>
          <a:p>
            <a:pPr marL="628650" lvl="1" indent="-171450">
              <a:lnSpc>
                <a:spcPct val="90000"/>
              </a:lnSpc>
              <a:spcBef>
                <a:spcPts val="500"/>
              </a:spcBef>
              <a:buFont typeface="Courier New,monospace"/>
              <a:buChar char="o"/>
            </a:pPr>
            <a:r>
              <a:rPr lang="en-US"/>
              <a:t>Getting the full lab test data</a:t>
            </a:r>
            <a:endParaRPr lang="en-US">
              <a:ea typeface="Calibri"/>
              <a:cs typeface="Calibri"/>
            </a:endParaRPr>
          </a:p>
          <a:p>
            <a:pPr marL="628650" lvl="1" indent="-171450">
              <a:lnSpc>
                <a:spcPct val="90000"/>
              </a:lnSpc>
              <a:spcBef>
                <a:spcPts val="500"/>
              </a:spcBef>
              <a:buFont typeface="Courier New,monospace"/>
              <a:buChar char="o"/>
            </a:pPr>
            <a:r>
              <a:rPr lang="en-US"/>
              <a:t>Modernizing to digital and integrating into mapping system </a:t>
            </a:r>
          </a:p>
          <a:p>
            <a:endParaRPr lang="en-US">
              <a:ea typeface="Calibri"/>
              <a:cs typeface="Calibri"/>
            </a:endParaRPr>
          </a:p>
          <a:p>
            <a:endParaRPr lang="en-US"/>
          </a:p>
          <a:p>
            <a:pPr marL="171450" indent="-171450">
              <a:lnSpc>
                <a:spcPct val="90000"/>
              </a:lnSpc>
              <a:spcBef>
                <a:spcPts val="1000"/>
              </a:spcBef>
              <a:buFont typeface="Arial"/>
              <a:buChar char="•"/>
            </a:pPr>
            <a:r>
              <a:rPr lang="en-US"/>
              <a:t>Identify, prevent, and control EH hazards</a:t>
            </a:r>
            <a:endParaRPr lang="en-US">
              <a:ea typeface="Calibri"/>
              <a:cs typeface="Calibri"/>
            </a:endParaRPr>
          </a:p>
          <a:p>
            <a:pPr marL="628650" lvl="1" indent="-171450">
              <a:lnSpc>
                <a:spcPct val="90000"/>
              </a:lnSpc>
              <a:spcBef>
                <a:spcPts val="500"/>
              </a:spcBef>
              <a:buFont typeface="Arial"/>
              <a:buChar char="•"/>
            </a:pPr>
            <a:r>
              <a:rPr lang="en-US"/>
              <a:t>Activities include: 2.1 partner with Tribes to identify, characterize, and evaluate the EH status of individual private wells and the conditions that prevent access to safe drinking water in three Tribal communities;, 2.2 develop interventions to control EH hazards and improve access to safe drinking water; and, 2.3 provide training Tribal EH staff on groundwater basics, wellhead protection, safe drinking water standards, and sampling.</a:t>
            </a:r>
            <a:endParaRPr lang="en-US">
              <a:ea typeface="Calibri"/>
              <a:cs typeface="Calibri"/>
            </a:endParaRPr>
          </a:p>
          <a:p>
            <a:pPr marL="171450" indent="-171450">
              <a:lnSpc>
                <a:spcPct val="90000"/>
              </a:lnSpc>
              <a:spcBef>
                <a:spcPts val="1000"/>
              </a:spcBef>
              <a:buFont typeface="Arial"/>
              <a:buChar char="•"/>
            </a:pPr>
            <a:r>
              <a:rPr lang="en-US"/>
              <a:t>Assess EH intervention effectiveness and impact</a:t>
            </a:r>
            <a:endParaRPr lang="en-US">
              <a:ea typeface="Calibri"/>
              <a:cs typeface="Calibri"/>
            </a:endParaRPr>
          </a:p>
          <a:p>
            <a:pPr marL="628650" lvl="1" indent="-171450">
              <a:lnSpc>
                <a:spcPct val="90000"/>
              </a:lnSpc>
              <a:spcBef>
                <a:spcPts val="500"/>
              </a:spcBef>
              <a:buFont typeface="Arial"/>
              <a:buChar char="•"/>
            </a:pPr>
            <a:r>
              <a:rPr lang="en-US"/>
              <a:t>Activities include: 3.1 evaluate Tribal EH staff knowledge and technical competencies; 3.2 work with Tribal staff to identify methods for evaluation of interventions; and 3.3 document the interventions, change in policies, and new plans developed as evidence of impact.</a:t>
            </a:r>
            <a:endParaRPr lang="en-US">
              <a:ea typeface="Calibri"/>
              <a:cs typeface="Calibri"/>
            </a:endParaRPr>
          </a:p>
          <a:p>
            <a:pPr marL="171450" indent="-171450">
              <a:lnSpc>
                <a:spcPct val="90000"/>
              </a:lnSpc>
              <a:spcBef>
                <a:spcPts val="1000"/>
              </a:spcBef>
              <a:buFont typeface="Arial"/>
              <a:buChar char="•"/>
            </a:pPr>
            <a:endParaRPr lang="en-US"/>
          </a:p>
          <a:p>
            <a:endParaRPr lang="en-US">
              <a:cs typeface="Calibri"/>
            </a:endParaRPr>
          </a:p>
        </p:txBody>
      </p:sp>
      <p:sp>
        <p:nvSpPr>
          <p:cNvPr id="4" name="Slide Number Placeholder 3"/>
          <p:cNvSpPr>
            <a:spLocks noGrp="1"/>
          </p:cNvSpPr>
          <p:nvPr>
            <p:ph type="sldNum" sz="quarter" idx="5"/>
          </p:nvPr>
        </p:nvSpPr>
        <p:spPr/>
        <p:txBody>
          <a:bodyPr/>
          <a:lstStyle/>
          <a:p>
            <a:fld id="{6F2E9303-4FBF-490C-A957-9D79933C8E14}" type="slidenum">
              <a:rPr lang="en-US" smtClean="0"/>
              <a:t>13</a:t>
            </a:fld>
            <a:endParaRPr lang="en-US"/>
          </a:p>
        </p:txBody>
      </p:sp>
    </p:spTree>
    <p:extLst>
      <p:ext uri="{BB962C8B-B14F-4D97-AF65-F5344CB8AC3E}">
        <p14:creationId xmlns:p14="http://schemas.microsoft.com/office/powerpoint/2010/main" val="1296969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Could say all this while showing previous slide, an option</a:t>
            </a:r>
          </a:p>
        </p:txBody>
      </p:sp>
      <p:sp>
        <p:nvSpPr>
          <p:cNvPr id="4" name="Slide Number Placeholder 3"/>
          <p:cNvSpPr>
            <a:spLocks noGrp="1"/>
          </p:cNvSpPr>
          <p:nvPr>
            <p:ph type="sldNum" sz="quarter" idx="5"/>
          </p:nvPr>
        </p:nvSpPr>
        <p:spPr/>
        <p:txBody>
          <a:bodyPr/>
          <a:lstStyle/>
          <a:p>
            <a:fld id="{6F2E9303-4FBF-490C-A957-9D79933C8E14}" type="slidenum">
              <a:rPr lang="en-US" smtClean="0"/>
              <a:t>14</a:t>
            </a:fld>
            <a:endParaRPr lang="en-US"/>
          </a:p>
        </p:txBody>
      </p:sp>
    </p:spTree>
    <p:extLst>
      <p:ext uri="{BB962C8B-B14F-4D97-AF65-F5344CB8AC3E}">
        <p14:creationId xmlns:p14="http://schemas.microsoft.com/office/powerpoint/2010/main" val="459091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already had a partnership with Innovate, who specializes in GIS application systems, and they have been working with us to modernize the well water data collection and build data products for the tribe. </a:t>
            </a:r>
          </a:p>
        </p:txBody>
      </p:sp>
      <p:sp>
        <p:nvSpPr>
          <p:cNvPr id="4" name="Slide Number Placeholder 3"/>
          <p:cNvSpPr>
            <a:spLocks noGrp="1"/>
          </p:cNvSpPr>
          <p:nvPr>
            <p:ph type="sldNum" sz="quarter" idx="5"/>
          </p:nvPr>
        </p:nvSpPr>
        <p:spPr/>
        <p:txBody>
          <a:bodyPr/>
          <a:lstStyle/>
          <a:p>
            <a:fld id="{6F2E9303-4FBF-490C-A957-9D79933C8E14}" type="slidenum">
              <a:rPr lang="en-US" smtClean="0"/>
              <a:t>15</a:t>
            </a:fld>
            <a:endParaRPr lang="en-US"/>
          </a:p>
        </p:txBody>
      </p:sp>
    </p:spTree>
    <p:extLst>
      <p:ext uri="{BB962C8B-B14F-4D97-AF65-F5344CB8AC3E}">
        <p14:creationId xmlns:p14="http://schemas.microsoft.com/office/powerpoint/2010/main" val="572726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the first round of sampling, and the average occupants in a household is 4 with a range of 1 to as many as 12 in one home. </a:t>
            </a:r>
          </a:p>
        </p:txBody>
      </p:sp>
      <p:sp>
        <p:nvSpPr>
          <p:cNvPr id="4" name="Slide Number Placeholder 3"/>
          <p:cNvSpPr>
            <a:spLocks noGrp="1"/>
          </p:cNvSpPr>
          <p:nvPr>
            <p:ph type="sldNum" sz="quarter" idx="5"/>
          </p:nvPr>
        </p:nvSpPr>
        <p:spPr/>
        <p:txBody>
          <a:bodyPr/>
          <a:lstStyle/>
          <a:p>
            <a:fld id="{6F2E9303-4FBF-490C-A957-9D79933C8E14}" type="slidenum">
              <a:rPr lang="en-US" smtClean="0"/>
              <a:t>16</a:t>
            </a:fld>
            <a:endParaRPr lang="en-US"/>
          </a:p>
        </p:txBody>
      </p:sp>
    </p:spTree>
    <p:extLst>
      <p:ext uri="{BB962C8B-B14F-4D97-AF65-F5344CB8AC3E}">
        <p14:creationId xmlns:p14="http://schemas.microsoft.com/office/powerpoint/2010/main" val="2239351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Strengthen EH data use and informatics capacity</a:t>
            </a:r>
          </a:p>
          <a:p>
            <a:pPr lvl="1">
              <a:lnSpc>
                <a:spcPct val="90000"/>
              </a:lnSpc>
              <a:spcBef>
                <a:spcPts val="500"/>
              </a:spcBef>
              <a:buFont typeface="Arial"/>
              <a:buChar char="•"/>
            </a:pPr>
            <a:r>
              <a:rPr lang="en-US"/>
              <a:t>Activities include: 1.1 document the location and status of private drinking water wells in a data system; and, 1.2 provide training to Tribal EH staff on using data to monitor and anticipate EH hazards and threats to groundwater.</a:t>
            </a:r>
          </a:p>
          <a:p>
            <a:pPr marL="171450" indent="-171450">
              <a:lnSpc>
                <a:spcPct val="90000"/>
              </a:lnSpc>
              <a:spcBef>
                <a:spcPts val="1000"/>
              </a:spcBef>
              <a:buFont typeface="Arial"/>
              <a:buChar char="•"/>
            </a:pPr>
            <a:r>
              <a:rPr lang="en-US"/>
              <a:t>This data will enable Tribes to make data-driven decisions to address, prevent, and control EH hazards associated with individual well drinking water sources.</a:t>
            </a:r>
            <a:endParaRPr lang="en-US">
              <a:cs typeface="Calibri" panose="020F0502020204030204"/>
            </a:endParaRPr>
          </a:p>
          <a:p>
            <a:pPr marL="171450" indent="-171450">
              <a:lnSpc>
                <a:spcPct val="90000"/>
              </a:lnSpc>
              <a:spcBef>
                <a:spcPts val="1000"/>
              </a:spcBef>
              <a:buFont typeface="Arial"/>
              <a:buChar char="•"/>
            </a:pPr>
            <a:r>
              <a:rPr lang="en-US"/>
              <a:t>The Tribes will have developed plans with data that give the field more access to evidence on the effectiveness of EH interventions</a:t>
            </a:r>
            <a:endParaRPr lang="en-US">
              <a:cs typeface="Calibri" panose="020F0502020204030204"/>
            </a:endParaRPr>
          </a:p>
          <a:p>
            <a:pPr>
              <a:lnSpc>
                <a:spcPct val="90000"/>
              </a:lnSpc>
              <a:spcBef>
                <a:spcPts val="500"/>
              </a:spcBef>
              <a:buFont typeface="Arial"/>
              <a:buChar char="•"/>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6F2E9303-4FBF-490C-A957-9D79933C8E14}" type="slidenum">
              <a:rPr lang="en-US" smtClean="0"/>
              <a:t>17</a:t>
            </a:fld>
            <a:endParaRPr lang="en-US"/>
          </a:p>
        </p:txBody>
      </p:sp>
    </p:spTree>
    <p:extLst>
      <p:ext uri="{BB962C8B-B14F-4D97-AF65-F5344CB8AC3E}">
        <p14:creationId xmlns:p14="http://schemas.microsoft.com/office/powerpoint/2010/main" val="3371600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Sample number</a:t>
            </a:r>
            <a:endParaRPr lang="en-US" b="1">
              <a:ea typeface="Calibri"/>
              <a:cs typeface="Calibri"/>
            </a:endParaRPr>
          </a:p>
          <a:p>
            <a:r>
              <a:rPr lang="en-US" b="1"/>
              <a:t>Date</a:t>
            </a:r>
            <a:endParaRPr lang="en-US" b="1">
              <a:ea typeface="Calibri"/>
              <a:cs typeface="Calibri"/>
            </a:endParaRPr>
          </a:p>
          <a:p>
            <a:r>
              <a:rPr lang="en-US" b="1"/>
              <a:t>Zip code</a:t>
            </a:r>
            <a:endParaRPr lang="en-US" b="1">
              <a:ea typeface="Calibri"/>
              <a:cs typeface="Calibri"/>
            </a:endParaRPr>
          </a:p>
          <a:p>
            <a:r>
              <a:rPr lang="en-US" b="1"/>
              <a:t>Well type</a:t>
            </a:r>
            <a:endParaRPr lang="en-US" b="1">
              <a:ea typeface="Calibri"/>
              <a:cs typeface="Calibri"/>
            </a:endParaRPr>
          </a:p>
          <a:p>
            <a:r>
              <a:rPr lang="en-US" b="1"/>
              <a:t>Condition</a:t>
            </a:r>
            <a:endParaRPr lang="en-US" b="1">
              <a:ea typeface="Calibri"/>
              <a:cs typeface="Calibri"/>
            </a:endParaRPr>
          </a:p>
          <a:p>
            <a:r>
              <a:rPr lang="en-US"/>
              <a:t>Ex: No holes or cracks. Cap tightly secured. Screened vent</a:t>
            </a:r>
            <a:r>
              <a:rPr lang="en-US" b="1"/>
              <a:t>.</a:t>
            </a:r>
            <a:endParaRPr lang="en-US" b="1">
              <a:ea typeface="Calibri"/>
              <a:cs typeface="Calibri"/>
            </a:endParaRPr>
          </a:p>
          <a:p>
            <a:r>
              <a:rPr lang="en-US" b="1"/>
              <a:t>Seal</a:t>
            </a:r>
            <a:endParaRPr lang="en-US" b="1">
              <a:ea typeface="Calibri"/>
              <a:cs typeface="Calibri"/>
            </a:endParaRPr>
          </a:p>
          <a:p>
            <a:r>
              <a:rPr lang="en-US" b="1"/>
              <a:t>Height</a:t>
            </a:r>
            <a:endParaRPr lang="en-US" b="1">
              <a:ea typeface="Calibri"/>
              <a:cs typeface="Calibri"/>
            </a:endParaRPr>
          </a:p>
          <a:p>
            <a:r>
              <a:rPr lang="en-US"/>
              <a:t>Ex: More than 18-12 inches above grade, less than 2 feet above 100-year flood plain. inches above grade, more than 8-12 inches above grade, less than 2 feet above 100-year flood plain. feet above 100-year flood plain.</a:t>
            </a:r>
            <a:endParaRPr lang="en-US">
              <a:ea typeface="Calibri"/>
              <a:cs typeface="Calibri"/>
            </a:endParaRPr>
          </a:p>
          <a:p>
            <a:r>
              <a:rPr lang="en-US" b="1"/>
              <a:t>Backflow</a:t>
            </a:r>
            <a:endParaRPr lang="en-US" b="1">
              <a:ea typeface="Calibri"/>
              <a:cs typeface="Calibri"/>
            </a:endParaRPr>
          </a:p>
          <a:p>
            <a:r>
              <a:rPr lang="en-US" b="1"/>
              <a:t>Unused wells</a:t>
            </a:r>
            <a:endParaRPr lang="en-US" b="1">
              <a:ea typeface="Calibri"/>
              <a:cs typeface="Calibri"/>
            </a:endParaRPr>
          </a:p>
          <a:p>
            <a:r>
              <a:rPr lang="en-US" b="1"/>
              <a:t>Testing Annually</a:t>
            </a:r>
            <a:endParaRPr lang="en-US" b="1">
              <a:ea typeface="Calibri"/>
              <a:cs typeface="Calibri"/>
            </a:endParaRPr>
          </a:p>
          <a:p>
            <a:r>
              <a:rPr lang="en-US" b="1"/>
              <a:t>Any positive results from list above</a:t>
            </a:r>
            <a:endParaRPr lang="en-US" b="1">
              <a:ea typeface="Calibri"/>
              <a:cs typeface="Calibri"/>
            </a:endParaRPr>
          </a:p>
          <a:p>
            <a:r>
              <a:rPr lang="en-US"/>
              <a:t>Ex: Coliform</a:t>
            </a:r>
            <a:endParaRPr lang="en-US">
              <a:ea typeface="Calibri"/>
              <a:cs typeface="Calibri"/>
            </a:endParaRPr>
          </a:p>
          <a:p>
            <a:r>
              <a:rPr lang="en-US"/>
              <a:t>E coli </a:t>
            </a:r>
            <a:endParaRPr lang="en-US">
              <a:ea typeface="Calibri"/>
              <a:cs typeface="Calibri"/>
            </a:endParaRPr>
          </a:p>
          <a:p>
            <a:r>
              <a:rPr lang="en-US"/>
              <a:t>H2S</a:t>
            </a:r>
            <a:endParaRPr lang="en-US">
              <a:ea typeface="Calibri"/>
              <a:cs typeface="Calibri"/>
            </a:endParaRPr>
          </a:p>
          <a:p>
            <a:r>
              <a:rPr lang="en-US"/>
              <a:t>F17</a:t>
            </a:r>
            <a:endParaRPr lang="en-US">
              <a:ea typeface="Calibri"/>
              <a:cs typeface="Calibri"/>
            </a:endParaRPr>
          </a:p>
          <a:p>
            <a:r>
              <a:rPr lang="en-US" b="1"/>
              <a:t>Number of residents</a:t>
            </a:r>
            <a:endParaRPr lang="en-US" b="1">
              <a:ea typeface="Calibri"/>
              <a:cs typeface="Calibri"/>
            </a:endParaRPr>
          </a:p>
          <a:p>
            <a:r>
              <a:rPr lang="en-US" b="1"/>
              <a:t>Adults</a:t>
            </a:r>
            <a:endParaRPr lang="en-US" b="1">
              <a:ea typeface="Calibri"/>
              <a:cs typeface="Calibri"/>
            </a:endParaRPr>
          </a:p>
          <a:p>
            <a:r>
              <a:rPr lang="en-US" b="1"/>
              <a:t>Children</a:t>
            </a:r>
            <a:endParaRPr lang="en-US" b="1">
              <a:ea typeface="Calibri"/>
              <a:cs typeface="Calibri"/>
            </a:endParaRPr>
          </a:p>
          <a:p>
            <a:r>
              <a:rPr lang="en-US" b="1"/>
              <a:t>Sensitive individuals</a:t>
            </a:r>
            <a:endParaRPr lang="en-US" b="1">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6F2E9303-4FBF-490C-A957-9D79933C8E14}" type="slidenum">
              <a:rPr lang="en-US" smtClean="0"/>
              <a:t>18</a:t>
            </a:fld>
            <a:endParaRPr lang="en-US"/>
          </a:p>
        </p:txBody>
      </p:sp>
    </p:spTree>
    <p:extLst>
      <p:ext uri="{BB962C8B-B14F-4D97-AF65-F5344CB8AC3E}">
        <p14:creationId xmlns:p14="http://schemas.microsoft.com/office/powerpoint/2010/main" val="2733414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Testing the first draft</a:t>
            </a:r>
          </a:p>
        </p:txBody>
      </p:sp>
      <p:sp>
        <p:nvSpPr>
          <p:cNvPr id="4" name="Slide Number Placeholder 3"/>
          <p:cNvSpPr>
            <a:spLocks noGrp="1"/>
          </p:cNvSpPr>
          <p:nvPr>
            <p:ph type="sldNum" sz="quarter" idx="5"/>
          </p:nvPr>
        </p:nvSpPr>
        <p:spPr/>
        <p:txBody>
          <a:bodyPr/>
          <a:lstStyle/>
          <a:p>
            <a:fld id="{6F2E9303-4FBF-490C-A957-9D79933C8E14}" type="slidenum">
              <a:rPr lang="en-US" smtClean="0"/>
              <a:t>19</a:t>
            </a:fld>
            <a:endParaRPr lang="en-US"/>
          </a:p>
        </p:txBody>
      </p:sp>
    </p:spTree>
    <p:extLst>
      <p:ext uri="{BB962C8B-B14F-4D97-AF65-F5344CB8AC3E}">
        <p14:creationId xmlns:p14="http://schemas.microsoft.com/office/powerpoint/2010/main" val="2171256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Introduce the board</a:t>
            </a:r>
          </a:p>
        </p:txBody>
      </p:sp>
      <p:sp>
        <p:nvSpPr>
          <p:cNvPr id="4" name="Slide Number Placeholder 3"/>
          <p:cNvSpPr>
            <a:spLocks noGrp="1"/>
          </p:cNvSpPr>
          <p:nvPr>
            <p:ph type="sldNum" sz="quarter" idx="5"/>
          </p:nvPr>
        </p:nvSpPr>
        <p:spPr/>
        <p:txBody>
          <a:bodyPr/>
          <a:lstStyle/>
          <a:p>
            <a:fld id="{6F2E9303-4FBF-490C-A957-9D79933C8E14}" type="slidenum">
              <a:rPr lang="en-US" smtClean="0"/>
              <a:t>2</a:t>
            </a:fld>
            <a:endParaRPr lang="en-US"/>
          </a:p>
        </p:txBody>
      </p:sp>
    </p:spTree>
    <p:extLst>
      <p:ext uri="{BB962C8B-B14F-4D97-AF65-F5344CB8AC3E}">
        <p14:creationId xmlns:p14="http://schemas.microsoft.com/office/powerpoint/2010/main" val="2299777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Changed criteria and expanded assessment – which we learned was a need while out in the field</a:t>
            </a:r>
          </a:p>
        </p:txBody>
      </p:sp>
      <p:sp>
        <p:nvSpPr>
          <p:cNvPr id="4" name="Slide Number Placeholder 3"/>
          <p:cNvSpPr>
            <a:spLocks noGrp="1"/>
          </p:cNvSpPr>
          <p:nvPr>
            <p:ph type="sldNum" sz="quarter" idx="5"/>
          </p:nvPr>
        </p:nvSpPr>
        <p:spPr/>
        <p:txBody>
          <a:bodyPr/>
          <a:lstStyle/>
          <a:p>
            <a:fld id="{6F2E9303-4FBF-490C-A957-9D79933C8E14}" type="slidenum">
              <a:rPr lang="en-US" smtClean="0"/>
              <a:t>20</a:t>
            </a:fld>
            <a:endParaRPr lang="en-US"/>
          </a:p>
        </p:txBody>
      </p:sp>
    </p:spTree>
    <p:extLst>
      <p:ext uri="{BB962C8B-B14F-4D97-AF65-F5344CB8AC3E}">
        <p14:creationId xmlns:p14="http://schemas.microsoft.com/office/powerpoint/2010/main" val="2156844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hook</a:t>
            </a:r>
          </a:p>
        </p:txBody>
      </p:sp>
      <p:sp>
        <p:nvSpPr>
          <p:cNvPr id="4" name="Slide Number Placeholder 3"/>
          <p:cNvSpPr>
            <a:spLocks noGrp="1"/>
          </p:cNvSpPr>
          <p:nvPr>
            <p:ph type="sldNum" sz="quarter" idx="5"/>
          </p:nvPr>
        </p:nvSpPr>
        <p:spPr/>
        <p:txBody>
          <a:bodyPr/>
          <a:lstStyle/>
          <a:p>
            <a:fld id="{6F2E9303-4FBF-490C-A957-9D79933C8E14}" type="slidenum">
              <a:rPr lang="en-US" smtClean="0"/>
              <a:t>22</a:t>
            </a:fld>
            <a:endParaRPr lang="en-US"/>
          </a:p>
        </p:txBody>
      </p:sp>
    </p:spTree>
    <p:extLst>
      <p:ext uri="{BB962C8B-B14F-4D97-AF65-F5344CB8AC3E}">
        <p14:creationId xmlns:p14="http://schemas.microsoft.com/office/powerpoint/2010/main" val="1145745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6D5BF406-0A5F-4AC7-9403-744CBA1A60CA}" type="slidenum">
              <a:rPr lang="en-US" smtClean="0"/>
              <a:t>23</a:t>
            </a:fld>
            <a:endParaRPr lang="en-US"/>
          </a:p>
        </p:txBody>
      </p:sp>
    </p:spTree>
    <p:extLst>
      <p:ext uri="{BB962C8B-B14F-4D97-AF65-F5344CB8AC3E}">
        <p14:creationId xmlns:p14="http://schemas.microsoft.com/office/powerpoint/2010/main" val="376292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CEB0D770-680B-41FA-AB84-607498DDAE65}" type="slidenum">
              <a:rPr lang="en-US" smtClean="0"/>
              <a:t>24</a:t>
            </a:fld>
            <a:endParaRPr lang="en-US"/>
          </a:p>
        </p:txBody>
      </p:sp>
    </p:spTree>
    <p:extLst>
      <p:ext uri="{BB962C8B-B14F-4D97-AF65-F5344CB8AC3E}">
        <p14:creationId xmlns:p14="http://schemas.microsoft.com/office/powerpoint/2010/main" val="3794440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hook</a:t>
            </a:r>
          </a:p>
        </p:txBody>
      </p:sp>
      <p:sp>
        <p:nvSpPr>
          <p:cNvPr id="4" name="Slide Number Placeholder 3"/>
          <p:cNvSpPr>
            <a:spLocks noGrp="1"/>
          </p:cNvSpPr>
          <p:nvPr>
            <p:ph type="sldNum" sz="quarter" idx="5"/>
          </p:nvPr>
        </p:nvSpPr>
        <p:spPr/>
        <p:txBody>
          <a:bodyPr/>
          <a:lstStyle/>
          <a:p>
            <a:fld id="{6F2E9303-4FBF-490C-A957-9D79933C8E14}" type="slidenum">
              <a:rPr lang="en-US" smtClean="0"/>
              <a:t>3</a:t>
            </a:fld>
            <a:endParaRPr lang="en-US"/>
          </a:p>
        </p:txBody>
      </p:sp>
    </p:spTree>
    <p:extLst>
      <p:ext uri="{BB962C8B-B14F-4D97-AF65-F5344CB8AC3E}">
        <p14:creationId xmlns:p14="http://schemas.microsoft.com/office/powerpoint/2010/main" val="3128114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72540F-4AA7-4584-B8B1-2361E3D878AD}" type="slidenum">
              <a:rPr lang="en-US" smtClean="0"/>
              <a:t>4</a:t>
            </a:fld>
            <a:endParaRPr lang="en-US"/>
          </a:p>
        </p:txBody>
      </p:sp>
    </p:spTree>
    <p:extLst>
      <p:ext uri="{BB962C8B-B14F-4D97-AF65-F5344CB8AC3E}">
        <p14:creationId xmlns:p14="http://schemas.microsoft.com/office/powerpoint/2010/main" val="4201067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Contract came over to NPAIHB late 2019, Ryan and </a:t>
            </a:r>
            <a:r>
              <a:rPr lang="en-US" err="1"/>
              <a:t>Netta</a:t>
            </a:r>
            <a:r>
              <a:rPr lang="en-US"/>
              <a:t> were first hires, February 2020</a:t>
            </a:r>
          </a:p>
        </p:txBody>
      </p:sp>
      <p:sp>
        <p:nvSpPr>
          <p:cNvPr id="4" name="Slide Number Placeholder 3"/>
          <p:cNvSpPr>
            <a:spLocks noGrp="1"/>
          </p:cNvSpPr>
          <p:nvPr>
            <p:ph type="sldNum" sz="quarter" idx="5"/>
          </p:nvPr>
        </p:nvSpPr>
        <p:spPr/>
        <p:txBody>
          <a:bodyPr/>
          <a:lstStyle/>
          <a:p>
            <a:fld id="{3FAB54D6-BB49-3243-99A3-F0E0F643A4DE}" type="slidenum">
              <a:rPr lang="en-US" smtClean="0"/>
              <a:t>5</a:t>
            </a:fld>
            <a:endParaRPr lang="en-US"/>
          </a:p>
        </p:txBody>
      </p:sp>
    </p:spTree>
    <p:extLst>
      <p:ext uri="{BB962C8B-B14F-4D97-AF65-F5344CB8AC3E}">
        <p14:creationId xmlns:p14="http://schemas.microsoft.com/office/powerpoint/2010/main" val="1250906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Can list some direct services and projects</a:t>
            </a:r>
          </a:p>
        </p:txBody>
      </p:sp>
      <p:sp>
        <p:nvSpPr>
          <p:cNvPr id="4" name="Slide Number Placeholder 3"/>
          <p:cNvSpPr>
            <a:spLocks noGrp="1"/>
          </p:cNvSpPr>
          <p:nvPr>
            <p:ph type="sldNum" sz="quarter" idx="5"/>
          </p:nvPr>
        </p:nvSpPr>
        <p:spPr/>
        <p:txBody>
          <a:bodyPr/>
          <a:lstStyle/>
          <a:p>
            <a:fld id="{6F2E9303-4FBF-490C-A957-9D79933C8E14}" type="slidenum">
              <a:rPr lang="en-US" smtClean="0"/>
              <a:t>6</a:t>
            </a:fld>
            <a:endParaRPr lang="en-US"/>
          </a:p>
        </p:txBody>
      </p:sp>
    </p:spTree>
    <p:extLst>
      <p:ext uri="{BB962C8B-B14F-4D97-AF65-F5344CB8AC3E}">
        <p14:creationId xmlns:p14="http://schemas.microsoft.com/office/powerpoint/2010/main" val="567222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Maybe as a side note, quickly add that we do Lead water testing, story data mapping, in-lieu/treaty fishing site inspections, etc. </a:t>
            </a:r>
          </a:p>
        </p:txBody>
      </p:sp>
      <p:sp>
        <p:nvSpPr>
          <p:cNvPr id="4" name="Slide Number Placeholder 3"/>
          <p:cNvSpPr>
            <a:spLocks noGrp="1"/>
          </p:cNvSpPr>
          <p:nvPr>
            <p:ph type="sldNum" sz="quarter" idx="5"/>
          </p:nvPr>
        </p:nvSpPr>
        <p:spPr/>
        <p:txBody>
          <a:bodyPr/>
          <a:lstStyle/>
          <a:p>
            <a:fld id="{6F2E9303-4FBF-490C-A957-9D79933C8E14}" type="slidenum">
              <a:rPr lang="en-US" smtClean="0"/>
              <a:t>7</a:t>
            </a:fld>
            <a:endParaRPr lang="en-US"/>
          </a:p>
        </p:txBody>
      </p:sp>
    </p:spTree>
    <p:extLst>
      <p:ext uri="{BB962C8B-B14F-4D97-AF65-F5344CB8AC3E}">
        <p14:creationId xmlns:p14="http://schemas.microsoft.com/office/powerpoint/2010/main" val="3206933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Flooding across three major rivers (</a:t>
            </a:r>
            <a:r>
              <a:rPr lang="en-US" err="1">
                <a:ea typeface="Calibri"/>
                <a:cs typeface="Calibri"/>
              </a:rPr>
              <a:t>umatilla</a:t>
            </a:r>
            <a:r>
              <a:rPr lang="en-US">
                <a:ea typeface="Calibri"/>
                <a:cs typeface="Calibri"/>
              </a:rPr>
              <a:t> river, south fork </a:t>
            </a:r>
            <a:r>
              <a:rPr lang="en-US" err="1">
                <a:ea typeface="Calibri"/>
                <a:cs typeface="Calibri"/>
              </a:rPr>
              <a:t>walla</a:t>
            </a:r>
            <a:r>
              <a:rPr lang="en-US">
                <a:ea typeface="Calibri"/>
                <a:cs typeface="Calibri"/>
              </a:rPr>
              <a:t> </a:t>
            </a:r>
            <a:r>
              <a:rPr lang="en-US" err="1">
                <a:ea typeface="Calibri"/>
                <a:cs typeface="Calibri"/>
              </a:rPr>
              <a:t>walla</a:t>
            </a:r>
            <a:r>
              <a:rPr lang="en-US">
                <a:ea typeface="Calibri"/>
                <a:cs typeface="Calibri"/>
              </a:rPr>
              <a:t> river, and </a:t>
            </a:r>
            <a:r>
              <a:rPr lang="en-US" err="1">
                <a:ea typeface="Calibri"/>
                <a:cs typeface="Calibri"/>
              </a:rPr>
              <a:t>tucannon</a:t>
            </a:r>
            <a:r>
              <a:rPr lang="en-US">
                <a:ea typeface="Calibri"/>
                <a:cs typeface="Calibri"/>
              </a:rPr>
              <a:t> river)</a:t>
            </a:r>
          </a:p>
          <a:p>
            <a:endParaRPr lang="en-US">
              <a:ea typeface="Calibri"/>
              <a:cs typeface="Calibri"/>
            </a:endParaRPr>
          </a:p>
          <a:p>
            <a:r>
              <a:rPr lang="en-US">
                <a:ea typeface="Calibri"/>
                <a:cs typeface="Calibri"/>
              </a:rPr>
              <a:t>River shape/path has changed</a:t>
            </a:r>
          </a:p>
          <a:p>
            <a:endParaRPr lang="en-US"/>
          </a:p>
          <a:p>
            <a:r>
              <a:rPr lang="en-US"/>
              <a:t>According to EPA: sediment and flood water can enter and contaminate wells if not tightly capped, especially wells that are more than 10 </a:t>
            </a:r>
            <a:r>
              <a:rPr lang="en-US" err="1"/>
              <a:t>yrs</a:t>
            </a:r>
            <a:r>
              <a:rPr lang="en-US"/>
              <a:t> old and/or less than 50 feet deep. Floods can also cause wells to collapse</a:t>
            </a:r>
          </a:p>
          <a:p>
            <a:endParaRPr lang="en-US">
              <a:ea typeface="Calibri"/>
              <a:cs typeface="Calibri"/>
            </a:endParaRPr>
          </a:p>
          <a:p>
            <a:r>
              <a:rPr lang="en-US" b="1">
                <a:ea typeface="Calibri"/>
                <a:cs typeface="Calibri"/>
              </a:rPr>
              <a:t>Ask around: history involving fed gov regarding wells? Who installed them?</a:t>
            </a:r>
            <a:r>
              <a:rPr lang="en-US">
                <a:ea typeface="Calibri"/>
                <a:cs typeface="Calibri"/>
              </a:rPr>
              <a:t> Does it vary?</a:t>
            </a:r>
          </a:p>
          <a:p>
            <a:endParaRPr lang="en-US">
              <a:ea typeface="Calibri"/>
              <a:cs typeface="Calibri"/>
            </a:endParaRPr>
          </a:p>
          <a:p>
            <a:endParaRPr lang="en-US">
              <a:ea typeface="Calibri"/>
              <a:cs typeface="Calibri"/>
            </a:endParaRPr>
          </a:p>
          <a:p>
            <a:r>
              <a:rPr lang="en-US">
                <a:hlinkClick r:id="rId3"/>
              </a:rPr>
              <a:t>https://www.epa.gov/sites/default/files/2015-05/documents/epa816f05021.pdf</a:t>
            </a:r>
            <a:r>
              <a:rPr lang="en-US"/>
              <a:t> </a:t>
            </a:r>
            <a:endParaRPr lang="en-US">
              <a:ea typeface="Calibri"/>
              <a:cs typeface="Calibri"/>
            </a:endParaRPr>
          </a:p>
          <a:p>
            <a:endParaRPr lang="en-US"/>
          </a:p>
          <a:p>
            <a:r>
              <a:rPr lang="en-US">
                <a:hlinkClick r:id="rId4"/>
              </a:rPr>
              <a:t>https://www.opb.org/article/2022/06/15/small-eastern-oregon-town-rushes-to-shore-up-river-banks-after-heavy-rains/</a:t>
            </a:r>
            <a:r>
              <a:rPr lang="en-US"/>
              <a:t> </a:t>
            </a:r>
          </a:p>
          <a:p>
            <a:r>
              <a:rPr lang="en-US"/>
              <a:t>Photos from the East Oregonian </a:t>
            </a:r>
            <a:r>
              <a:rPr lang="en-US">
                <a:hlinkClick r:id="rId5"/>
              </a:rPr>
              <a:t>https://www.eastoregonian.com/news/local/umatilla-river-flooding-flood-waters-hit-umatilla-county/article_8aec71c6-4a0b-11ea-b5ea-ff7c890d3c41.html</a:t>
            </a:r>
            <a:r>
              <a:rPr lang="en-US"/>
              <a:t> </a:t>
            </a:r>
            <a:endParaRPr lang="en-US">
              <a:ea typeface="Calibri"/>
              <a:cs typeface="Calibri"/>
            </a:endParaRPr>
          </a:p>
        </p:txBody>
      </p:sp>
      <p:sp>
        <p:nvSpPr>
          <p:cNvPr id="4" name="Slide Number Placeholder 3"/>
          <p:cNvSpPr>
            <a:spLocks noGrp="1"/>
          </p:cNvSpPr>
          <p:nvPr>
            <p:ph type="sldNum" sz="quarter" idx="5"/>
          </p:nvPr>
        </p:nvSpPr>
        <p:spPr/>
        <p:txBody>
          <a:bodyPr/>
          <a:lstStyle/>
          <a:p>
            <a:fld id="{6F2E9303-4FBF-490C-A957-9D79933C8E14}" type="slidenum">
              <a:rPr lang="en-US" smtClean="0"/>
              <a:t>8</a:t>
            </a:fld>
            <a:endParaRPr lang="en-US"/>
          </a:p>
        </p:txBody>
      </p:sp>
    </p:spTree>
    <p:extLst>
      <p:ext uri="{BB962C8B-B14F-4D97-AF65-F5344CB8AC3E}">
        <p14:creationId xmlns:p14="http://schemas.microsoft.com/office/powerpoint/2010/main" val="851226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Main employers and workforce in area = these rural </a:t>
            </a:r>
            <a:r>
              <a:rPr lang="en-US" b="1">
                <a:ea typeface="Calibri"/>
                <a:cs typeface="Calibri"/>
              </a:rPr>
              <a:t>regions have high nitrate levels</a:t>
            </a:r>
          </a:p>
          <a:p>
            <a:r>
              <a:rPr lang="en-US">
                <a:hlinkClick r:id="rId3"/>
              </a:rPr>
              <a:t>https://www.oregonlive.com/environment/2024/06/why-is-eastern-oregons-groundwater-contamination-crisis-still-unresolved-after-30-years-beat-check-podcast.html#:~:text=Oregon%20Rural%20Action%20and%20other,main%20employers%20in%20eastern%20Oregon</a:t>
            </a:r>
            <a:r>
              <a:rPr lang="en-US"/>
              <a:t>. </a:t>
            </a:r>
            <a:endParaRPr lang="en-US">
              <a:ea typeface="Calibri"/>
              <a:cs typeface="Calibri"/>
            </a:endParaRPr>
          </a:p>
          <a:p>
            <a:endParaRPr lang="en-US">
              <a:ea typeface="Calibri"/>
              <a:cs typeface="Calibri"/>
            </a:endParaRPr>
          </a:p>
          <a:p>
            <a:r>
              <a:rPr lang="en-US">
                <a:hlinkClick r:id="rId4"/>
              </a:rPr>
              <a:t>https://www.eastoregonian.com/news/local/governor-gets-heat-for-water-crisis-in-boardman/article_6d399d30-1e31-11ef-86d4-d7017c253cab.html#:~:text=Nitrogen%20from%20farm%20fertilizers%2C%20animal,low%2Dincome%20and%20Latino%20residents</a:t>
            </a:r>
            <a:r>
              <a:rPr lang="en-US"/>
              <a:t>.</a:t>
            </a:r>
            <a:endParaRPr lang="en-US">
              <a:ea typeface="Calibri"/>
              <a:cs typeface="Calibri"/>
            </a:endParaRPr>
          </a:p>
          <a:p>
            <a:endParaRPr lang="en-US">
              <a:ea typeface="Calibri"/>
              <a:cs typeface="Calibri"/>
            </a:endParaRPr>
          </a:p>
          <a:p>
            <a:r>
              <a:rPr lang="en-US">
                <a:ea typeface="Calibri"/>
                <a:cs typeface="Calibri"/>
              </a:rPr>
              <a:t>Flooding from last slide, also affected alfalfa fields and cattle pastures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6F2E9303-4FBF-490C-A957-9D79933C8E14}" type="slidenum">
              <a:rPr lang="en-US" smtClean="0"/>
              <a:t>9</a:t>
            </a:fld>
            <a:endParaRPr lang="en-US"/>
          </a:p>
        </p:txBody>
      </p:sp>
    </p:spTree>
    <p:extLst>
      <p:ext uri="{BB962C8B-B14F-4D97-AF65-F5344CB8AC3E}">
        <p14:creationId xmlns:p14="http://schemas.microsoft.com/office/powerpoint/2010/main" val="29280626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1"/>
      </p:bgRef>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5825056"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79783" y="172562"/>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pic>
        <p:nvPicPr>
          <p:cNvPr id="13" name="Picture 12" descr="A blackboard with writing on it&#10;&#10;Description automatically generated">
            <a:extLst>
              <a:ext uri="{FF2B5EF4-FFF2-40B4-BE49-F238E27FC236}">
                <a16:creationId xmlns:a16="http://schemas.microsoft.com/office/drawing/2014/main" id="{B520F3A3-6FF8-0E23-5A43-3DD3656B13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718" r="34893"/>
          <a:stretch/>
        </p:blipFill>
        <p:spPr>
          <a:xfrm>
            <a:off x="7418911" y="2313765"/>
            <a:ext cx="4773089" cy="4544235"/>
          </a:xfrm>
          <a:custGeom>
            <a:avLst/>
            <a:gdLst/>
            <a:ahLst/>
            <a:cxnLst/>
            <a:rect l="l" t="t" r="r" b="b"/>
            <a:pathLst>
              <a:path w="4773089" h="4544235">
                <a:moveTo>
                  <a:pt x="2386544" y="0"/>
                </a:moveTo>
                <a:cubicBezTo>
                  <a:pt x="3704596" y="0"/>
                  <a:pt x="4773089" y="1068494"/>
                  <a:pt x="4773089" y="2386545"/>
                </a:cubicBezTo>
                <a:cubicBezTo>
                  <a:pt x="4773089" y="3292705"/>
                  <a:pt x="4268059" y="4080910"/>
                  <a:pt x="3524113" y="4485046"/>
                </a:cubicBezTo>
                <a:lnTo>
                  <a:pt x="3401244" y="4544235"/>
                </a:lnTo>
                <a:lnTo>
                  <a:pt x="1371845" y="4544235"/>
                </a:lnTo>
                <a:lnTo>
                  <a:pt x="1248976" y="4485046"/>
                </a:lnTo>
                <a:cubicBezTo>
                  <a:pt x="505030" y="4080910"/>
                  <a:pt x="0" y="3292705"/>
                  <a:pt x="0" y="2386545"/>
                </a:cubicBezTo>
                <a:cubicBezTo>
                  <a:pt x="0" y="1068494"/>
                  <a:pt x="1068494" y="0"/>
                  <a:pt x="2386544" y="0"/>
                </a:cubicBezTo>
                <a:close/>
              </a:path>
            </a:pathLst>
          </a:custGeom>
          <a:effectLst>
            <a:softEdge rad="114300"/>
          </a:effectLst>
        </p:spPr>
      </p:pic>
      <p:pic>
        <p:nvPicPr>
          <p:cNvPr id="18" name="Picture 17" descr="A pixelated image of stars&#10;&#10;Description automatically generated">
            <a:extLst>
              <a:ext uri="{FF2B5EF4-FFF2-40B4-BE49-F238E27FC236}">
                <a16:creationId xmlns:a16="http://schemas.microsoft.com/office/drawing/2014/main" id="{B44A5CC8-7677-250C-6310-EA4BB698A1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198" y="5259409"/>
            <a:ext cx="3627693" cy="1559487"/>
          </a:xfrm>
          <a:prstGeom prst="rect">
            <a:avLst/>
          </a:prstGeom>
        </p:spPr>
      </p:pic>
      <p:pic>
        <p:nvPicPr>
          <p:cNvPr id="19" name="Picture 18" descr="A pixelated image of stars&#10;&#10;Description automatically generated">
            <a:extLst>
              <a:ext uri="{FF2B5EF4-FFF2-40B4-BE49-F238E27FC236}">
                <a16:creationId xmlns:a16="http://schemas.microsoft.com/office/drawing/2014/main" id="{49BC5075-DB71-B65D-0568-67B06A78C5B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980" t="15771" r="87438" b="70562"/>
          <a:stretch/>
        </p:blipFill>
        <p:spPr>
          <a:xfrm>
            <a:off x="11613673" y="6264570"/>
            <a:ext cx="526473" cy="554326"/>
          </a:xfrm>
          <a:prstGeom prst="ellipse">
            <a:avLst/>
          </a:prstGeom>
        </p:spPr>
      </p:pic>
      <p:pic>
        <p:nvPicPr>
          <p:cNvPr id="20" name="Picture 19" descr="A pixelated image of stars&#10;&#10;Description automatically generated">
            <a:extLst>
              <a:ext uri="{FF2B5EF4-FFF2-40B4-BE49-F238E27FC236}">
                <a16:creationId xmlns:a16="http://schemas.microsoft.com/office/drawing/2014/main" id="{70288186-11CE-7746-75E5-3B2DFEBE07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6129" t="38737" r="73591" b="37572"/>
          <a:stretch/>
        </p:blipFill>
        <p:spPr>
          <a:xfrm>
            <a:off x="11413021" y="172562"/>
            <a:ext cx="628073" cy="622240"/>
          </a:xfrm>
          <a:prstGeom prst="rect">
            <a:avLst/>
          </a:prstGeom>
        </p:spPr>
      </p:pic>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endParaRPr lang="en-US"/>
          </a:p>
        </p:txBody>
      </p:sp>
    </p:spTree>
    <p:extLst>
      <p:ext uri="{BB962C8B-B14F-4D97-AF65-F5344CB8AC3E}">
        <p14:creationId xmlns:p14="http://schemas.microsoft.com/office/powerpoint/2010/main" val="93785376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46BA7D41-E8B7-4A0B-B861-3EC4AE88917D}" type="datetime1">
              <a:rPr lang="en-US" smtClean="0"/>
              <a:t>9/13/2024</a:t>
            </a:fld>
            <a:endParaRPr lang="en-US"/>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175209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A7C34823-0B19-4B4E-A643-7A3B0A3D24D6}" type="datetime1">
              <a:rPr lang="en-US" smtClean="0"/>
              <a:t>9/13/2024</a:t>
            </a:fld>
            <a:endParaRPr lang="en-US"/>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946305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2C448-F228-48AF-ABF8-F966DC0D8651}"/>
              </a:ext>
            </a:extLst>
          </p:cNvPr>
          <p:cNvSpPr>
            <a:spLocks noGrp="1"/>
          </p:cNvSpPr>
          <p:nvPr>
            <p:ph type="title"/>
          </p:nvPr>
        </p:nvSpPr>
        <p:spPr/>
        <p:txBody>
          <a:bodyPr/>
          <a:lstStyle>
            <a:lvl1pPr>
              <a:defRPr>
                <a:solidFill>
                  <a:schemeClr val="accent3">
                    <a:lumMod val="50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9C21FFD1-3004-4F8B-A407-0E55BA84F9C5}"/>
              </a:ext>
            </a:extLst>
          </p:cNvPr>
          <p:cNvSpPr>
            <a:spLocks noGrp="1"/>
          </p:cNvSpPr>
          <p:nvPr>
            <p:ph type="body"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34CB0-9C9E-4463-B46E-A8A07108DFC8}"/>
              </a:ext>
            </a:extLst>
          </p:cNvPr>
          <p:cNvSpPr>
            <a:spLocks noGrp="1"/>
          </p:cNvSpPr>
          <p:nvPr>
            <p:ph type="dt" sz="half" idx="10"/>
          </p:nvPr>
        </p:nvSpPr>
        <p:spPr/>
        <p:txBody>
          <a:bodyPr/>
          <a:lstStyle/>
          <a:p>
            <a:fld id="{31CBB3B4-E2EA-AE43-8E69-B3235240C870}" type="datetimeFigureOut">
              <a:rPr lang="en-US" smtClean="0"/>
              <a:t>9/13/2024</a:t>
            </a:fld>
            <a:endParaRPr lang="en-US"/>
          </a:p>
        </p:txBody>
      </p:sp>
      <p:sp>
        <p:nvSpPr>
          <p:cNvPr id="5" name="Footer Placeholder 4">
            <a:extLst>
              <a:ext uri="{FF2B5EF4-FFF2-40B4-BE49-F238E27FC236}">
                <a16:creationId xmlns:a16="http://schemas.microsoft.com/office/drawing/2014/main" id="{69C73DA0-9148-49DF-8AEE-47AEC9BE85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66E361-9788-46B7-AEC7-90CD3693A91D}"/>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1321619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aphic 185">
            <a:extLst>
              <a:ext uri="{FF2B5EF4-FFF2-40B4-BE49-F238E27FC236}">
                <a16:creationId xmlns:a16="http://schemas.microsoft.com/office/drawing/2014/main" id="{8997F1B7-1EE7-4EA5-A5A4-866F9A810C9F}"/>
              </a:ext>
              <a:ext uri="{C183D7F6-B498-43B3-948B-1728B52AA6E4}">
                <adec:decorative xmlns:adec="http://schemas.microsoft.com/office/drawing/2017/decorative" val="1"/>
              </a:ext>
            </a:extLst>
          </p:cNvPr>
          <p:cNvGrpSpPr/>
          <p:nvPr/>
        </p:nvGrpSpPr>
        <p:grpSpPr>
          <a:xfrm>
            <a:off x="10999563" y="626414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pic>
        <p:nvPicPr>
          <p:cNvPr id="7" name="Picture 6" descr="A pixelated image of stars&#10;&#10;Description automatically generated">
            <a:extLst>
              <a:ext uri="{FF2B5EF4-FFF2-40B4-BE49-F238E27FC236}">
                <a16:creationId xmlns:a16="http://schemas.microsoft.com/office/drawing/2014/main" id="{34D4C7D4-125A-49F7-AC6D-374B04D6AC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655" y="5741021"/>
            <a:ext cx="2429163" cy="1044258"/>
          </a:xfrm>
          <a:prstGeom prst="rect">
            <a:avLst/>
          </a:prstGeom>
        </p:spPr>
      </p:pic>
    </p:spTree>
    <p:extLst>
      <p:ext uri="{BB962C8B-B14F-4D97-AF65-F5344CB8AC3E}">
        <p14:creationId xmlns:p14="http://schemas.microsoft.com/office/powerpoint/2010/main" val="1869646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DFFC2ADC-3680-4013-A757-E4663495DB98}" type="datetime1">
              <a:rPr lang="en-US" smtClean="0"/>
              <a:t>9/13/2024</a:t>
            </a:fld>
            <a:endParaRPr lang="en-US"/>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a:p>
        </p:txBody>
      </p:sp>
    </p:spTree>
    <p:extLst>
      <p:ext uri="{BB962C8B-B14F-4D97-AF65-F5344CB8AC3E}">
        <p14:creationId xmlns:p14="http://schemas.microsoft.com/office/powerpoint/2010/main" val="1063834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4751BA94-5DCA-4F19-960F-0FB2BD5EE85A}" type="datetime1">
              <a:rPr lang="en-US" smtClean="0"/>
              <a:t>9/13/2024</a:t>
            </a:fld>
            <a:endParaRPr lang="en-US"/>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847853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01BED947-38D9-44AC-8B89-E79758333B77}" type="datetime1">
              <a:rPr lang="en-US" smtClean="0"/>
              <a:t>9/13/2024</a:t>
            </a:fld>
            <a:endParaRPr lang="en-US"/>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88857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3" y="5987064"/>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11" descr="A pixelated image of stars&#10;&#10;Description automatically generated">
            <a:extLst>
              <a:ext uri="{FF2B5EF4-FFF2-40B4-BE49-F238E27FC236}">
                <a16:creationId xmlns:a16="http://schemas.microsoft.com/office/drawing/2014/main" id="{C6393B6D-36AC-B32F-4D60-A2ADB3FFAD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655" y="5741021"/>
            <a:ext cx="2429163" cy="1044258"/>
          </a:xfrm>
          <a:prstGeom prst="rect">
            <a:avLst/>
          </a:prstGeom>
        </p:spPr>
      </p:pic>
    </p:spTree>
    <p:extLst>
      <p:ext uri="{BB962C8B-B14F-4D97-AF65-F5344CB8AC3E}">
        <p14:creationId xmlns:p14="http://schemas.microsoft.com/office/powerpoint/2010/main" val="484840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94885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DC410804-27E3-430A-BB42-B831260DE39A}" type="datetime1">
              <a:rPr lang="en-US" smtClean="0"/>
              <a:t>9/13/2024</a:t>
            </a:fld>
            <a:endParaRPr lang="en-US"/>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853198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60E22DE3-3D1A-4D53-B9A6-6C7463B8C992}" type="datetime1">
              <a:rPr lang="en-US" smtClean="0"/>
              <a:t>9/13/2024</a:t>
            </a:fld>
            <a:endParaRPr lang="en-US"/>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60747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5ECD8B30-1B71-45A1-8314-D59C86F581E1}" type="datetime1">
              <a:rPr lang="en-US" smtClean="0"/>
              <a:pPr/>
              <a:t>9/13/2024</a:t>
            </a:fld>
            <a:endParaRPr lang="en-US" b="1"/>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a:t>Sample Footer Text</a:t>
            </a:r>
            <a:endParaRPr lang="en-US" b="1"/>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b="1"/>
          </a:p>
        </p:txBody>
      </p:sp>
    </p:spTree>
    <p:extLst>
      <p:ext uri="{BB962C8B-B14F-4D97-AF65-F5344CB8AC3E}">
        <p14:creationId xmlns:p14="http://schemas.microsoft.com/office/powerpoint/2010/main" val="176276876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5" r:id="rId6"/>
    <p:sldLayoutId id="2147483701" r:id="rId7"/>
    <p:sldLayoutId id="2147483702" r:id="rId8"/>
    <p:sldLayoutId id="2147483703" r:id="rId9"/>
    <p:sldLayoutId id="2147483704" r:id="rId10"/>
    <p:sldLayoutId id="2147483706" r:id="rId11"/>
    <p:sldLayoutId id="2147483713"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6.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194_104BAE08.xm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18/10/relationships/comments" Target="../comments/modernComment_7D5_8B5742B2.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50F7B13-1EAC-89A0-E92C-7990077F9815}"/>
              </a:ext>
            </a:extLst>
          </p:cNvPr>
          <p:cNvSpPr>
            <a:spLocks noGrp="1"/>
          </p:cNvSpPr>
          <p:nvPr>
            <p:ph type="subTitle" idx="1"/>
          </p:nvPr>
        </p:nvSpPr>
        <p:spPr>
          <a:xfrm>
            <a:off x="1740090" y="2694332"/>
            <a:ext cx="5825056" cy="1655762"/>
          </a:xfrm>
        </p:spPr>
        <p:txBody>
          <a:bodyPr vert="horz" lIns="91440" tIns="45720" rIns="91440" bIns="45720" rtlCol="0" anchor="t">
            <a:normAutofit fontScale="92500" lnSpcReduction="10000"/>
          </a:bodyPr>
          <a:lstStyle/>
          <a:p>
            <a:endParaRPr lang="en-US">
              <a:ea typeface="Source Sans Pro"/>
            </a:endParaRPr>
          </a:p>
          <a:p>
            <a:endParaRPr lang="en-US">
              <a:ea typeface="Source Sans Pro"/>
            </a:endParaRPr>
          </a:p>
          <a:p>
            <a:r>
              <a:rPr lang="en-US">
                <a:ea typeface="Source Sans Pro"/>
              </a:rPr>
              <a:t>Melino Gianotti</a:t>
            </a:r>
          </a:p>
          <a:p>
            <a:r>
              <a:rPr lang="en-US">
                <a:ea typeface="Source Sans Pro"/>
              </a:rPr>
              <a:t>Emergency Coordinator</a:t>
            </a:r>
          </a:p>
        </p:txBody>
      </p:sp>
      <p:sp>
        <p:nvSpPr>
          <p:cNvPr id="4" name="TextBox 3">
            <a:extLst>
              <a:ext uri="{FF2B5EF4-FFF2-40B4-BE49-F238E27FC236}">
                <a16:creationId xmlns:a16="http://schemas.microsoft.com/office/drawing/2014/main" id="{0BD12E06-97CC-9A7E-17E3-4DE0564EFA75}"/>
              </a:ext>
            </a:extLst>
          </p:cNvPr>
          <p:cNvSpPr txBox="1"/>
          <p:nvPr/>
        </p:nvSpPr>
        <p:spPr>
          <a:xfrm>
            <a:off x="395637" y="968630"/>
            <a:ext cx="10300215" cy="17235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ea typeface="+mn-lt"/>
                <a:cs typeface="+mn-lt"/>
              </a:rPr>
              <a:t>Enhancing Well Water Data Captured on Northwest Tribal Lands using Survey123</a:t>
            </a:r>
            <a:endParaRPr lang="en-US" sz="4400"/>
          </a:p>
          <a:p>
            <a:pPr algn="l"/>
            <a:endParaRPr lang="en-US">
              <a:ea typeface="Source Sans Pro"/>
            </a:endParaRPr>
          </a:p>
        </p:txBody>
      </p:sp>
    </p:spTree>
    <p:extLst>
      <p:ext uri="{BB962C8B-B14F-4D97-AF65-F5344CB8AC3E}">
        <p14:creationId xmlns:p14="http://schemas.microsoft.com/office/powerpoint/2010/main" val="3988423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AA6E5-7A0F-B711-21DC-FFA0244F7CF1}"/>
              </a:ext>
            </a:extLst>
          </p:cNvPr>
          <p:cNvSpPr>
            <a:spLocks noGrp="1"/>
          </p:cNvSpPr>
          <p:nvPr>
            <p:ph type="title"/>
          </p:nvPr>
        </p:nvSpPr>
        <p:spPr/>
        <p:txBody>
          <a:bodyPr>
            <a:normAutofit/>
          </a:bodyPr>
          <a:lstStyle/>
          <a:p>
            <a:r>
              <a:rPr lang="en-US" sz="4000">
                <a:ea typeface="Source Sans Pro"/>
              </a:rPr>
              <a:t>Estimated Sources of Nitrate Contamination in the Lower Umatilla Basin</a:t>
            </a:r>
            <a:endParaRPr lang="en-US" sz="4000"/>
          </a:p>
        </p:txBody>
      </p:sp>
      <p:pic>
        <p:nvPicPr>
          <p:cNvPr id="4" name="Content Placeholder 3" descr="A screenshot of a computer screen&#10;&#10;Description automatically generated">
            <a:extLst>
              <a:ext uri="{FF2B5EF4-FFF2-40B4-BE49-F238E27FC236}">
                <a16:creationId xmlns:a16="http://schemas.microsoft.com/office/drawing/2014/main" id="{809B2AC6-1508-BB2C-0791-62F86D47C8F4}"/>
              </a:ext>
            </a:extLst>
          </p:cNvPr>
          <p:cNvPicPr>
            <a:picLocks noGrp="1" noChangeAspect="1"/>
          </p:cNvPicPr>
          <p:nvPr>
            <p:ph idx="1"/>
          </p:nvPr>
        </p:nvPicPr>
        <p:blipFill>
          <a:blip r:embed="rId3"/>
          <a:srcRect l="37289" t="36001" r="16924" b="12516"/>
          <a:stretch/>
        </p:blipFill>
        <p:spPr>
          <a:xfrm>
            <a:off x="2580710" y="1810304"/>
            <a:ext cx="7417627" cy="4683540"/>
          </a:xfrm>
        </p:spPr>
      </p:pic>
    </p:spTree>
    <p:extLst>
      <p:ext uri="{BB962C8B-B14F-4D97-AF65-F5344CB8AC3E}">
        <p14:creationId xmlns:p14="http://schemas.microsoft.com/office/powerpoint/2010/main" val="500522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AC59D-DE50-33B9-6F35-425B6BDF3F68}"/>
              </a:ext>
            </a:extLst>
          </p:cNvPr>
          <p:cNvSpPr>
            <a:spLocks noGrp="1"/>
          </p:cNvSpPr>
          <p:nvPr>
            <p:ph type="title"/>
          </p:nvPr>
        </p:nvSpPr>
        <p:spPr>
          <a:xfrm>
            <a:off x="1640328" y="-76925"/>
            <a:ext cx="10443714" cy="1339940"/>
          </a:xfrm>
        </p:spPr>
        <p:txBody>
          <a:bodyPr/>
          <a:lstStyle/>
          <a:p>
            <a:r>
              <a:rPr lang="en-US">
                <a:ea typeface="Source Sans Pro"/>
              </a:rPr>
              <a:t>Average Nitrate Range Density Map</a:t>
            </a:r>
          </a:p>
        </p:txBody>
      </p:sp>
      <p:sp>
        <p:nvSpPr>
          <p:cNvPr id="5" name="TextBox 4">
            <a:extLst>
              <a:ext uri="{FF2B5EF4-FFF2-40B4-BE49-F238E27FC236}">
                <a16:creationId xmlns:a16="http://schemas.microsoft.com/office/drawing/2014/main" id="{C6462DA6-59EF-E8EA-C032-A64F61FEC5C1}"/>
              </a:ext>
            </a:extLst>
          </p:cNvPr>
          <p:cNvSpPr txBox="1"/>
          <p:nvPr/>
        </p:nvSpPr>
        <p:spPr>
          <a:xfrm>
            <a:off x="661359" y="906371"/>
            <a:ext cx="111396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Source Sans Pro"/>
              </a:rPr>
              <a:t>*Data is displayed as an average of nitrate levels within area and does not represent individual well locations</a:t>
            </a:r>
            <a:endParaRPr lang="en-US"/>
          </a:p>
        </p:txBody>
      </p:sp>
      <p:pic>
        <p:nvPicPr>
          <p:cNvPr id="6" name="Picture 5" descr="A screenshot of a satellite image&#10;&#10;Description automatically generated">
            <a:extLst>
              <a:ext uri="{FF2B5EF4-FFF2-40B4-BE49-F238E27FC236}">
                <a16:creationId xmlns:a16="http://schemas.microsoft.com/office/drawing/2014/main" id="{696A39F6-16C3-F6EC-23DF-E997DE0DDD06}"/>
              </a:ext>
            </a:extLst>
          </p:cNvPr>
          <p:cNvPicPr>
            <a:picLocks noChangeAspect="1"/>
          </p:cNvPicPr>
          <p:nvPr/>
        </p:nvPicPr>
        <p:blipFill>
          <a:blip r:embed="rId3"/>
          <a:srcRect l="-1606" t="3151" r="10563" b="46103"/>
          <a:stretch/>
        </p:blipFill>
        <p:spPr>
          <a:xfrm>
            <a:off x="-154267" y="1670779"/>
            <a:ext cx="7012195" cy="5186151"/>
          </a:xfrm>
          <a:prstGeom prst="rect">
            <a:avLst/>
          </a:prstGeom>
        </p:spPr>
      </p:pic>
      <p:pic>
        <p:nvPicPr>
          <p:cNvPr id="8" name="Picture 7" descr="A screenshot of a satellite image&#10;&#10;Description automatically generated">
            <a:extLst>
              <a:ext uri="{FF2B5EF4-FFF2-40B4-BE49-F238E27FC236}">
                <a16:creationId xmlns:a16="http://schemas.microsoft.com/office/drawing/2014/main" id="{E40E6289-A4FE-5460-7604-C20257431D37}"/>
              </a:ext>
            </a:extLst>
          </p:cNvPr>
          <p:cNvPicPr>
            <a:picLocks noChangeAspect="1"/>
          </p:cNvPicPr>
          <p:nvPr/>
        </p:nvPicPr>
        <p:blipFill>
          <a:blip r:embed="rId3"/>
          <a:srcRect l="526" t="57185" r="11038" b="866"/>
          <a:stretch/>
        </p:blipFill>
        <p:spPr>
          <a:xfrm>
            <a:off x="7028014" y="2461731"/>
            <a:ext cx="4929221" cy="3132045"/>
          </a:xfrm>
          <a:prstGeom prst="rect">
            <a:avLst/>
          </a:prstGeom>
        </p:spPr>
      </p:pic>
      <p:sp>
        <p:nvSpPr>
          <p:cNvPr id="11" name="TextBox 10">
            <a:extLst>
              <a:ext uri="{FF2B5EF4-FFF2-40B4-BE49-F238E27FC236}">
                <a16:creationId xmlns:a16="http://schemas.microsoft.com/office/drawing/2014/main" id="{C94B43C1-5C87-773D-2855-CF19754B66B7}"/>
              </a:ext>
            </a:extLst>
          </p:cNvPr>
          <p:cNvSpPr txBox="1"/>
          <p:nvPr/>
        </p:nvSpPr>
        <p:spPr>
          <a:xfrm>
            <a:off x="6973448" y="1941326"/>
            <a:ext cx="50436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Source Sans Pro"/>
              </a:rPr>
              <a:t>Well Testing Locations by the County Public Health</a:t>
            </a:r>
          </a:p>
        </p:txBody>
      </p:sp>
      <p:pic>
        <p:nvPicPr>
          <p:cNvPr id="12" name="Picture 11" descr="A screenshot of a map&#10;&#10;Description automatically generated">
            <a:extLst>
              <a:ext uri="{FF2B5EF4-FFF2-40B4-BE49-F238E27FC236}">
                <a16:creationId xmlns:a16="http://schemas.microsoft.com/office/drawing/2014/main" id="{FC41CDE8-A91A-90DC-92EA-75386B2A3423}"/>
              </a:ext>
            </a:extLst>
          </p:cNvPr>
          <p:cNvPicPr>
            <a:picLocks noChangeAspect="1"/>
          </p:cNvPicPr>
          <p:nvPr/>
        </p:nvPicPr>
        <p:blipFill>
          <a:blip r:embed="rId4"/>
          <a:srcRect l="87528" t="6965" r="840" b="85075"/>
          <a:stretch/>
        </p:blipFill>
        <p:spPr>
          <a:xfrm>
            <a:off x="7029330" y="5976162"/>
            <a:ext cx="1418100" cy="545878"/>
          </a:xfrm>
          <a:prstGeom prst="rect">
            <a:avLst/>
          </a:prstGeom>
        </p:spPr>
      </p:pic>
    </p:spTree>
    <p:extLst>
      <p:ext uri="{BB962C8B-B14F-4D97-AF65-F5344CB8AC3E}">
        <p14:creationId xmlns:p14="http://schemas.microsoft.com/office/powerpoint/2010/main" val="1731736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C6044-843B-262B-B4B9-31F1588BE755}"/>
              </a:ext>
            </a:extLst>
          </p:cNvPr>
          <p:cNvSpPr>
            <a:spLocks noGrp="1"/>
          </p:cNvSpPr>
          <p:nvPr>
            <p:ph type="title"/>
          </p:nvPr>
        </p:nvSpPr>
        <p:spPr>
          <a:xfrm>
            <a:off x="5050765" y="139347"/>
            <a:ext cx="6303035" cy="1325563"/>
          </a:xfrm>
        </p:spPr>
        <p:txBody>
          <a:bodyPr/>
          <a:lstStyle/>
          <a:p>
            <a:r>
              <a:rPr lang="en-US">
                <a:ea typeface="Source Sans Pro"/>
              </a:rPr>
              <a:t>Wells</a:t>
            </a:r>
            <a:endParaRPr lang="en-US"/>
          </a:p>
        </p:txBody>
      </p:sp>
      <p:graphicFrame>
        <p:nvGraphicFramePr>
          <p:cNvPr id="14" name="Content Placeholder 2">
            <a:extLst>
              <a:ext uri="{FF2B5EF4-FFF2-40B4-BE49-F238E27FC236}">
                <a16:creationId xmlns:a16="http://schemas.microsoft.com/office/drawing/2014/main" id="{27CD6569-B31E-A883-B22C-F7567C18499E}"/>
              </a:ext>
            </a:extLst>
          </p:cNvPr>
          <p:cNvGraphicFramePr>
            <a:graphicFrameLocks noGrp="1"/>
          </p:cNvGraphicFramePr>
          <p:nvPr>
            <p:ph idx="1"/>
            <p:extLst>
              <p:ext uri="{D42A27DB-BD31-4B8C-83A1-F6EECF244321}">
                <p14:modId xmlns:p14="http://schemas.microsoft.com/office/powerpoint/2010/main" val="2938144580"/>
              </p:ext>
            </p:extLst>
          </p:nvPr>
        </p:nvGraphicFramePr>
        <p:xfrm>
          <a:off x="1327030" y="1245472"/>
          <a:ext cx="6053084" cy="43654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A5E24E91-020C-C764-12DC-B3CF9B4B4F2F}"/>
              </a:ext>
            </a:extLst>
          </p:cNvPr>
          <p:cNvSpPr txBox="1"/>
          <p:nvPr/>
        </p:nvSpPr>
        <p:spPr>
          <a:xfrm>
            <a:off x="7535626" y="2281327"/>
            <a:ext cx="396239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ea typeface="Source Sans Pro"/>
              </a:rPr>
              <a:t>Main Goal: </a:t>
            </a:r>
            <a:endParaRPr lang="en-US"/>
          </a:p>
          <a:p>
            <a:pPr algn="ctr"/>
            <a:r>
              <a:rPr lang="en-US" sz="2400">
                <a:ea typeface="Source Sans Pro"/>
              </a:rPr>
              <a:t>Confederated Tribes of the Umatilla Indian Reservation will provide resources and education to homeowners regarding their wells </a:t>
            </a:r>
          </a:p>
        </p:txBody>
      </p:sp>
    </p:spTree>
    <p:extLst>
      <p:ext uri="{BB962C8B-B14F-4D97-AF65-F5344CB8AC3E}">
        <p14:creationId xmlns:p14="http://schemas.microsoft.com/office/powerpoint/2010/main" val="2264341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1E9D0-A4B4-1479-E5A7-E5D22F11A75D}"/>
              </a:ext>
            </a:extLst>
          </p:cNvPr>
          <p:cNvSpPr>
            <a:spLocks noGrp="1"/>
          </p:cNvSpPr>
          <p:nvPr>
            <p:ph type="title"/>
          </p:nvPr>
        </p:nvSpPr>
        <p:spPr>
          <a:xfrm>
            <a:off x="508379" y="1184"/>
            <a:ext cx="11903121" cy="1348309"/>
          </a:xfrm>
        </p:spPr>
        <p:txBody>
          <a:bodyPr>
            <a:normAutofit/>
          </a:bodyPr>
          <a:lstStyle/>
          <a:p>
            <a:r>
              <a:rPr lang="en-US" sz="3600">
                <a:solidFill>
                  <a:srgbClr val="0E101A"/>
                </a:solidFill>
                <a:ea typeface="+mj-lt"/>
                <a:cs typeface="+mj-lt"/>
              </a:rPr>
              <a:t>Improving Access to Safe Drinking Water from Private Wells </a:t>
            </a:r>
            <a:endParaRPr lang="en-US" sz="3600">
              <a:ea typeface="Source Sans Pro"/>
            </a:endParaRPr>
          </a:p>
        </p:txBody>
      </p:sp>
      <p:sp>
        <p:nvSpPr>
          <p:cNvPr id="3" name="Content Placeholder 2">
            <a:extLst>
              <a:ext uri="{FF2B5EF4-FFF2-40B4-BE49-F238E27FC236}">
                <a16:creationId xmlns:a16="http://schemas.microsoft.com/office/drawing/2014/main" id="{1721A7F0-183A-0102-6E7D-87436E655A2B}"/>
              </a:ext>
            </a:extLst>
          </p:cNvPr>
          <p:cNvSpPr>
            <a:spLocks noGrp="1"/>
          </p:cNvSpPr>
          <p:nvPr>
            <p:ph idx="1"/>
          </p:nvPr>
        </p:nvSpPr>
        <p:spPr>
          <a:xfrm>
            <a:off x="1133902" y="2075834"/>
            <a:ext cx="6080077" cy="3225398"/>
          </a:xfrm>
        </p:spPr>
        <p:txBody>
          <a:bodyPr vert="horz" lIns="91440" tIns="45720" rIns="91440" bIns="45720" rtlCol="0" anchor="t">
            <a:noAutofit/>
          </a:bodyPr>
          <a:lstStyle/>
          <a:p>
            <a:r>
              <a:rPr lang="en-US" sz="2400">
                <a:solidFill>
                  <a:srgbClr val="0E101A"/>
                </a:solidFill>
                <a:ea typeface="+mn-lt"/>
                <a:cs typeface="+mn-lt"/>
              </a:rPr>
              <a:t>Providing funding and training while collaborating with Tribes to:</a:t>
            </a:r>
            <a:endParaRPr lang="en-US" sz="2400">
              <a:solidFill>
                <a:srgbClr val="000000"/>
              </a:solidFill>
              <a:ea typeface="+mn-lt"/>
              <a:cs typeface="+mn-lt"/>
            </a:endParaRPr>
          </a:p>
          <a:p>
            <a:pPr lvl="1"/>
            <a:r>
              <a:rPr lang="en-US">
                <a:solidFill>
                  <a:srgbClr val="0E101A"/>
                </a:solidFill>
                <a:ea typeface="+mn-lt"/>
                <a:cs typeface="+mn-lt"/>
              </a:rPr>
              <a:t>Identify private drinking water wells</a:t>
            </a:r>
          </a:p>
          <a:p>
            <a:pPr lvl="1"/>
            <a:r>
              <a:rPr lang="en-US">
                <a:solidFill>
                  <a:srgbClr val="0E101A"/>
                </a:solidFill>
                <a:ea typeface="+mn-lt"/>
                <a:cs typeface="+mn-lt"/>
              </a:rPr>
              <a:t>Conduct screening sampling for contaminants</a:t>
            </a:r>
          </a:p>
          <a:p>
            <a:pPr lvl="1"/>
            <a:r>
              <a:rPr lang="en-US">
                <a:solidFill>
                  <a:srgbClr val="0E101A"/>
                </a:solidFill>
                <a:ea typeface="+mn-lt"/>
                <a:cs typeface="+mn-lt"/>
              </a:rPr>
              <a:t>Perform risk assessments for improving wellhead protection</a:t>
            </a:r>
            <a:endParaRPr lang="en-US">
              <a:solidFill>
                <a:srgbClr val="0E101A"/>
              </a:solidFill>
              <a:ea typeface="Source Sans Pro"/>
            </a:endParaRPr>
          </a:p>
          <a:p>
            <a:pPr lvl="1"/>
            <a:r>
              <a:rPr lang="en-US">
                <a:solidFill>
                  <a:srgbClr val="0E101A"/>
                </a:solidFill>
                <a:ea typeface="Source Sans Pro"/>
              </a:rPr>
              <a:t>Develop interventions to control hazards </a:t>
            </a:r>
            <a:endParaRPr lang="en-US">
              <a:solidFill>
                <a:srgbClr val="000000"/>
              </a:solidFill>
              <a:ea typeface="Source Sans Pro"/>
            </a:endParaRPr>
          </a:p>
          <a:p>
            <a:pPr lvl="1"/>
            <a:r>
              <a:rPr lang="en-US">
                <a:solidFill>
                  <a:srgbClr val="0E101A"/>
                </a:solidFill>
                <a:ea typeface="Source Sans Pro"/>
              </a:rPr>
              <a:t>Evaluate </a:t>
            </a:r>
            <a:endParaRPr lang="en-US">
              <a:solidFill>
                <a:srgbClr val="000000"/>
              </a:solidFill>
              <a:ea typeface="Source Sans Pro"/>
            </a:endParaRPr>
          </a:p>
          <a:p>
            <a:endParaRPr lang="en-US" sz="2000">
              <a:solidFill>
                <a:srgbClr val="0E101A"/>
              </a:solidFill>
              <a:ea typeface="Source Sans Pro"/>
            </a:endParaRPr>
          </a:p>
        </p:txBody>
      </p:sp>
      <p:pic>
        <p:nvPicPr>
          <p:cNvPr id="5" name="Content Placeholder 3" descr="1Well inspections2">
            <a:extLst>
              <a:ext uri="{FF2B5EF4-FFF2-40B4-BE49-F238E27FC236}">
                <a16:creationId xmlns:a16="http://schemas.microsoft.com/office/drawing/2014/main" id="{5DC8C917-4DB2-1DBB-82BC-6008BD0713F6}"/>
              </a:ext>
            </a:extLst>
          </p:cNvPr>
          <p:cNvPicPr>
            <a:picLocks noChangeAspect="1"/>
          </p:cNvPicPr>
          <p:nvPr/>
        </p:nvPicPr>
        <p:blipFill>
          <a:blip r:embed="rId3"/>
          <a:stretch>
            <a:fillRect/>
          </a:stretch>
        </p:blipFill>
        <p:spPr>
          <a:xfrm>
            <a:off x="7747450" y="2073548"/>
            <a:ext cx="3248025" cy="3810000"/>
          </a:xfrm>
          <a:prstGeom prst="rect">
            <a:avLst/>
          </a:prstGeom>
        </p:spPr>
      </p:pic>
      <p:sp>
        <p:nvSpPr>
          <p:cNvPr id="106" name="TextBox 105">
            <a:extLst>
              <a:ext uri="{FF2B5EF4-FFF2-40B4-BE49-F238E27FC236}">
                <a16:creationId xmlns:a16="http://schemas.microsoft.com/office/drawing/2014/main" id="{84773F5F-A74B-BE0D-CD83-5F749A296C8F}"/>
              </a:ext>
            </a:extLst>
          </p:cNvPr>
          <p:cNvSpPr txBox="1"/>
          <p:nvPr/>
        </p:nvSpPr>
        <p:spPr>
          <a:xfrm>
            <a:off x="711716" y="1296147"/>
            <a:ext cx="1110245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E101A"/>
                </a:solidFill>
                <a:ea typeface="+mn-lt"/>
                <a:cs typeface="+mn-lt"/>
              </a:rPr>
              <a:t>Build and strengthen capacity to identify, evaluate, and improve domestic well water safety programs</a:t>
            </a:r>
            <a:endParaRPr lang="en-US"/>
          </a:p>
        </p:txBody>
      </p:sp>
    </p:spTree>
    <p:extLst>
      <p:ext uri="{BB962C8B-B14F-4D97-AF65-F5344CB8AC3E}">
        <p14:creationId xmlns:p14="http://schemas.microsoft.com/office/powerpoint/2010/main" val="1397301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42118-2599-B41E-FC37-49A60CB2FB85}"/>
              </a:ext>
            </a:extLst>
          </p:cNvPr>
          <p:cNvSpPr>
            <a:spLocks noGrp="1"/>
          </p:cNvSpPr>
          <p:nvPr>
            <p:ph type="title"/>
          </p:nvPr>
        </p:nvSpPr>
        <p:spPr/>
        <p:txBody>
          <a:bodyPr/>
          <a:lstStyle/>
          <a:p>
            <a:r>
              <a:rPr lang="en-US">
                <a:ea typeface="Source Sans Pro"/>
              </a:rPr>
              <a:t>Beginning Steps</a:t>
            </a:r>
            <a:endParaRPr lang="en-US"/>
          </a:p>
        </p:txBody>
      </p:sp>
      <p:sp>
        <p:nvSpPr>
          <p:cNvPr id="3" name="Content Placeholder 2">
            <a:extLst>
              <a:ext uri="{FF2B5EF4-FFF2-40B4-BE49-F238E27FC236}">
                <a16:creationId xmlns:a16="http://schemas.microsoft.com/office/drawing/2014/main" id="{05282987-524A-AB20-F477-409061CA3737}"/>
              </a:ext>
            </a:extLst>
          </p:cNvPr>
          <p:cNvSpPr>
            <a:spLocks noGrp="1"/>
          </p:cNvSpPr>
          <p:nvPr>
            <p:ph idx="1"/>
          </p:nvPr>
        </p:nvSpPr>
        <p:spPr>
          <a:xfrm>
            <a:off x="838200" y="1825625"/>
            <a:ext cx="6625343" cy="4351338"/>
          </a:xfrm>
        </p:spPr>
        <p:txBody>
          <a:bodyPr vert="horz" lIns="91440" tIns="45720" rIns="91440" bIns="45720" rtlCol="0" anchor="t">
            <a:normAutofit/>
          </a:bodyPr>
          <a:lstStyle/>
          <a:p>
            <a:r>
              <a:rPr lang="en-US">
                <a:ea typeface="Source Sans Pro"/>
              </a:rPr>
              <a:t>Facilitated funding through CDC </a:t>
            </a:r>
          </a:p>
          <a:p>
            <a:r>
              <a:rPr lang="en-US">
                <a:ea typeface="Source Sans Pro"/>
              </a:rPr>
              <a:t>Tribe handled all the processes and data</a:t>
            </a:r>
          </a:p>
          <a:p>
            <a:r>
              <a:rPr lang="en-US">
                <a:ea typeface="Source Sans Pro"/>
              </a:rPr>
              <a:t>Requested our help with some of the data</a:t>
            </a:r>
          </a:p>
          <a:p>
            <a:r>
              <a:rPr lang="en-US">
                <a:ea typeface="Source Sans Pro"/>
              </a:rPr>
              <a:t>We mapped the data from the tribe</a:t>
            </a:r>
          </a:p>
          <a:p>
            <a:pPr lvl="1">
              <a:buFont typeface="Courier New" panose="020B0604020202020204" pitchFamily="34" charset="0"/>
              <a:buChar char="o"/>
            </a:pPr>
            <a:r>
              <a:rPr lang="en-US">
                <a:ea typeface="Source Sans Pro"/>
              </a:rPr>
              <a:t>Tribe requested even more assistance!</a:t>
            </a:r>
          </a:p>
          <a:p>
            <a:pPr lvl="1">
              <a:buFont typeface="Courier New" panose="020B0604020202020204" pitchFamily="34" charset="0"/>
              <a:buChar char="o"/>
            </a:pPr>
            <a:r>
              <a:rPr lang="en-US">
                <a:ea typeface="Source Sans Pro"/>
              </a:rPr>
              <a:t>Tribe provided access to the full lab test data</a:t>
            </a:r>
          </a:p>
          <a:p>
            <a:pPr lvl="1">
              <a:buFont typeface="Courier New" panose="020B0604020202020204" pitchFamily="34" charset="0"/>
              <a:buChar char="o"/>
            </a:pPr>
            <a:r>
              <a:rPr lang="en-US">
                <a:ea typeface="Source Sans Pro"/>
              </a:rPr>
              <a:t>Modernizing to digital and integrating into mapping system </a:t>
            </a:r>
          </a:p>
        </p:txBody>
      </p:sp>
      <p:pic>
        <p:nvPicPr>
          <p:cNvPr id="5" name="Picture 4" descr="A round concrete block in grass&#10;&#10;Description automatically generated">
            <a:extLst>
              <a:ext uri="{FF2B5EF4-FFF2-40B4-BE49-F238E27FC236}">
                <a16:creationId xmlns:a16="http://schemas.microsoft.com/office/drawing/2014/main" id="{51C59370-F2D4-DDEC-F613-DB490FF2C362}"/>
              </a:ext>
            </a:extLst>
          </p:cNvPr>
          <p:cNvPicPr>
            <a:picLocks noChangeAspect="1"/>
          </p:cNvPicPr>
          <p:nvPr/>
        </p:nvPicPr>
        <p:blipFill>
          <a:blip r:embed="rId3"/>
          <a:srcRect l="11014" t="6154" r="28116" b="9615"/>
          <a:stretch/>
        </p:blipFill>
        <p:spPr>
          <a:xfrm rot="5400000">
            <a:off x="9277533" y="321720"/>
            <a:ext cx="2504683" cy="2599470"/>
          </a:xfrm>
          <a:prstGeom prst="rect">
            <a:avLst/>
          </a:prstGeom>
        </p:spPr>
      </p:pic>
      <p:pic>
        <p:nvPicPr>
          <p:cNvPr id="7" name="Picture 6" descr="A red fire hydrant with screws&#10;&#10;Description automatically generated">
            <a:extLst>
              <a:ext uri="{FF2B5EF4-FFF2-40B4-BE49-F238E27FC236}">
                <a16:creationId xmlns:a16="http://schemas.microsoft.com/office/drawing/2014/main" id="{E5528295-F2F5-89E4-7308-DBABBAF36ACF}"/>
              </a:ext>
            </a:extLst>
          </p:cNvPr>
          <p:cNvPicPr>
            <a:picLocks noChangeAspect="1"/>
          </p:cNvPicPr>
          <p:nvPr/>
        </p:nvPicPr>
        <p:blipFill>
          <a:blip r:embed="rId4"/>
          <a:srcRect t="6670"/>
          <a:stretch/>
        </p:blipFill>
        <p:spPr>
          <a:xfrm>
            <a:off x="8145226" y="2520977"/>
            <a:ext cx="2394656" cy="2971140"/>
          </a:xfrm>
          <a:prstGeom prst="rect">
            <a:avLst/>
          </a:prstGeom>
        </p:spPr>
      </p:pic>
    </p:spTree>
    <p:extLst>
      <p:ext uri="{BB962C8B-B14F-4D97-AF65-F5344CB8AC3E}">
        <p14:creationId xmlns:p14="http://schemas.microsoft.com/office/powerpoint/2010/main" val="242465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626ED-4A80-528F-B38C-8DC2916C4D9D}"/>
              </a:ext>
            </a:extLst>
          </p:cNvPr>
          <p:cNvSpPr>
            <a:spLocks noGrp="1"/>
          </p:cNvSpPr>
          <p:nvPr>
            <p:ph type="title"/>
          </p:nvPr>
        </p:nvSpPr>
        <p:spPr/>
        <p:txBody>
          <a:bodyPr/>
          <a:lstStyle/>
          <a:p>
            <a:r>
              <a:rPr lang="en-US">
                <a:ea typeface="Source Sans Pro"/>
              </a:rPr>
              <a:t>Partnership with Innovate</a:t>
            </a:r>
            <a:endParaRPr lang="en-US"/>
          </a:p>
        </p:txBody>
      </p:sp>
      <p:sp>
        <p:nvSpPr>
          <p:cNvPr id="5" name="TextBox 4">
            <a:extLst>
              <a:ext uri="{FF2B5EF4-FFF2-40B4-BE49-F238E27FC236}">
                <a16:creationId xmlns:a16="http://schemas.microsoft.com/office/drawing/2014/main" id="{FF367BCD-9FC4-3A37-D420-724592E8C5F0}"/>
              </a:ext>
            </a:extLst>
          </p:cNvPr>
          <p:cNvSpPr txBox="1"/>
          <p:nvPr/>
        </p:nvSpPr>
        <p:spPr>
          <a:xfrm>
            <a:off x="1201530" y="4989443"/>
            <a:ext cx="45322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https://www.innovateteam.com/</a:t>
            </a:r>
          </a:p>
        </p:txBody>
      </p:sp>
      <p:pic>
        <p:nvPicPr>
          <p:cNvPr id="6" name="Picture 5" descr="A qr code with a dinosaur">
            <a:extLst>
              <a:ext uri="{FF2B5EF4-FFF2-40B4-BE49-F238E27FC236}">
                <a16:creationId xmlns:a16="http://schemas.microsoft.com/office/drawing/2014/main" id="{DD4B4338-BA65-1FDC-83FA-59205B77FD21}"/>
              </a:ext>
            </a:extLst>
          </p:cNvPr>
          <p:cNvPicPr>
            <a:picLocks noChangeAspect="1"/>
          </p:cNvPicPr>
          <p:nvPr/>
        </p:nvPicPr>
        <p:blipFill>
          <a:blip r:embed="rId3"/>
          <a:stretch>
            <a:fillRect/>
          </a:stretch>
        </p:blipFill>
        <p:spPr>
          <a:xfrm>
            <a:off x="7210701" y="1716571"/>
            <a:ext cx="4286250" cy="4286250"/>
          </a:xfrm>
          <a:prstGeom prst="rect">
            <a:avLst/>
          </a:prstGeom>
        </p:spPr>
      </p:pic>
      <p:pic>
        <p:nvPicPr>
          <p:cNvPr id="7" name="Picture 6" descr="Innovate! Inc. | LinkedIn">
            <a:extLst>
              <a:ext uri="{FF2B5EF4-FFF2-40B4-BE49-F238E27FC236}">
                <a16:creationId xmlns:a16="http://schemas.microsoft.com/office/drawing/2014/main" id="{18FFCA2B-86AC-6B4D-E167-D15DF8C574F6}"/>
              </a:ext>
            </a:extLst>
          </p:cNvPr>
          <p:cNvPicPr>
            <a:picLocks noChangeAspect="1"/>
          </p:cNvPicPr>
          <p:nvPr/>
        </p:nvPicPr>
        <p:blipFill>
          <a:blip r:embed="rId4"/>
          <a:stretch>
            <a:fillRect/>
          </a:stretch>
        </p:blipFill>
        <p:spPr>
          <a:xfrm>
            <a:off x="1333500" y="1957456"/>
            <a:ext cx="3031434" cy="3031434"/>
          </a:xfrm>
          <a:prstGeom prst="rect">
            <a:avLst/>
          </a:prstGeom>
        </p:spPr>
      </p:pic>
    </p:spTree>
    <p:extLst>
      <p:ext uri="{BB962C8B-B14F-4D97-AF65-F5344CB8AC3E}">
        <p14:creationId xmlns:p14="http://schemas.microsoft.com/office/powerpoint/2010/main" val="616100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7F3F8-B0CB-26A2-FEB2-6632328E7152}"/>
              </a:ext>
            </a:extLst>
          </p:cNvPr>
          <p:cNvSpPr>
            <a:spLocks noGrp="1"/>
          </p:cNvSpPr>
          <p:nvPr>
            <p:ph type="title"/>
          </p:nvPr>
        </p:nvSpPr>
        <p:spPr>
          <a:xfrm>
            <a:off x="838200" y="5691"/>
            <a:ext cx="10515600" cy="1325563"/>
          </a:xfrm>
        </p:spPr>
        <p:txBody>
          <a:bodyPr/>
          <a:lstStyle/>
          <a:p>
            <a:r>
              <a:rPr lang="en-US">
                <a:ea typeface="Source Sans Pro"/>
              </a:rPr>
              <a:t>Testing Breakdown</a:t>
            </a:r>
            <a:endParaRPr lang="en-US"/>
          </a:p>
        </p:txBody>
      </p:sp>
      <p:graphicFrame>
        <p:nvGraphicFramePr>
          <p:cNvPr id="7" name="Content Placeholder 6">
            <a:extLst>
              <a:ext uri="{FF2B5EF4-FFF2-40B4-BE49-F238E27FC236}">
                <a16:creationId xmlns:a16="http://schemas.microsoft.com/office/drawing/2014/main" id="{72254FE3-F430-89BD-39AE-A069E9152BCC}"/>
              </a:ext>
            </a:extLst>
          </p:cNvPr>
          <p:cNvGraphicFramePr>
            <a:graphicFrameLocks noGrp="1"/>
          </p:cNvGraphicFramePr>
          <p:nvPr>
            <p:ph idx="1"/>
            <p:extLst>
              <p:ext uri="{D42A27DB-BD31-4B8C-83A1-F6EECF244321}">
                <p14:modId xmlns:p14="http://schemas.microsoft.com/office/powerpoint/2010/main" val="3136576988"/>
              </p:ext>
            </p:extLst>
          </p:nvPr>
        </p:nvGraphicFramePr>
        <p:xfrm>
          <a:off x="838200" y="1193021"/>
          <a:ext cx="2820816" cy="4389120"/>
        </p:xfrm>
        <a:graphic>
          <a:graphicData uri="http://schemas.openxmlformats.org/drawingml/2006/table">
            <a:tbl>
              <a:tblPr bandRow="1">
                <a:tableStyleId>{5C22544A-7EE6-4342-B048-85BDC9FD1C3A}</a:tableStyleId>
              </a:tblPr>
              <a:tblGrid>
                <a:gridCol w="2820816">
                  <a:extLst>
                    <a:ext uri="{9D8B030D-6E8A-4147-A177-3AD203B41FA5}">
                      <a16:colId xmlns:a16="http://schemas.microsoft.com/office/drawing/2014/main" val="985143112"/>
                    </a:ext>
                  </a:extLst>
                </a:gridCol>
              </a:tblGrid>
              <a:tr h="200025">
                <a:tc>
                  <a:txBody>
                    <a:bodyPr/>
                    <a:lstStyle/>
                    <a:p>
                      <a:pPr marL="285750" indent="-285750">
                        <a:buFont typeface="Arial"/>
                        <a:buChar char="•"/>
                      </a:pPr>
                      <a:r>
                        <a:rPr lang="en-US">
                          <a:effectLst/>
                        </a:rPr>
                        <a:t>Alkalinity (as CaCO3)</a:t>
                      </a:r>
                    </a:p>
                  </a:txBody>
                  <a:tcPr anchor="ctr">
                    <a:lnL>
                      <a:noFill/>
                    </a:lnL>
                    <a:lnR>
                      <a:noFill/>
                    </a:lnR>
                    <a:lnT>
                      <a:noFill/>
                    </a:lnT>
                    <a:lnB>
                      <a:noFill/>
                    </a:lnB>
                    <a:noFill/>
                  </a:tcPr>
                </a:tc>
                <a:extLst>
                  <a:ext uri="{0D108BD9-81ED-4DB2-BD59-A6C34878D82A}">
                    <a16:rowId xmlns:a16="http://schemas.microsoft.com/office/drawing/2014/main" val="294300701"/>
                  </a:ext>
                </a:extLst>
              </a:tr>
              <a:tr h="200025">
                <a:tc>
                  <a:txBody>
                    <a:bodyPr/>
                    <a:lstStyle/>
                    <a:p>
                      <a:pPr marL="285750" indent="-285750">
                        <a:buFont typeface="Arial"/>
                        <a:buChar char="•"/>
                      </a:pPr>
                      <a:r>
                        <a:rPr lang="en-US">
                          <a:effectLst/>
                        </a:rPr>
                        <a:t>Aluminum</a:t>
                      </a:r>
                    </a:p>
                  </a:txBody>
                  <a:tcPr anchor="ctr">
                    <a:lnL>
                      <a:noFill/>
                    </a:lnL>
                    <a:lnR>
                      <a:noFill/>
                    </a:lnR>
                    <a:lnT>
                      <a:noFill/>
                    </a:lnT>
                    <a:lnB>
                      <a:noFill/>
                    </a:lnB>
                    <a:noFill/>
                  </a:tcPr>
                </a:tc>
                <a:extLst>
                  <a:ext uri="{0D108BD9-81ED-4DB2-BD59-A6C34878D82A}">
                    <a16:rowId xmlns:a16="http://schemas.microsoft.com/office/drawing/2014/main" val="62294565"/>
                  </a:ext>
                </a:extLst>
              </a:tr>
              <a:tr h="200025">
                <a:tc>
                  <a:txBody>
                    <a:bodyPr/>
                    <a:lstStyle/>
                    <a:p>
                      <a:pPr marL="285750" indent="-285750">
                        <a:buFont typeface="Arial"/>
                        <a:buChar char="•"/>
                      </a:pPr>
                      <a:r>
                        <a:rPr lang="en-US">
                          <a:effectLst/>
                        </a:rPr>
                        <a:t>Antimony</a:t>
                      </a:r>
                    </a:p>
                  </a:txBody>
                  <a:tcPr anchor="ctr">
                    <a:lnL>
                      <a:noFill/>
                    </a:lnL>
                    <a:lnR>
                      <a:noFill/>
                    </a:lnR>
                    <a:lnT>
                      <a:noFill/>
                    </a:lnT>
                    <a:lnB>
                      <a:noFill/>
                    </a:lnB>
                    <a:noFill/>
                  </a:tcPr>
                </a:tc>
                <a:extLst>
                  <a:ext uri="{0D108BD9-81ED-4DB2-BD59-A6C34878D82A}">
                    <a16:rowId xmlns:a16="http://schemas.microsoft.com/office/drawing/2014/main" val="2839990742"/>
                  </a:ext>
                </a:extLst>
              </a:tr>
              <a:tr h="200025">
                <a:tc>
                  <a:txBody>
                    <a:bodyPr/>
                    <a:lstStyle/>
                    <a:p>
                      <a:pPr marL="285750" indent="-285750">
                        <a:buFont typeface="Arial"/>
                        <a:buChar char="•"/>
                      </a:pPr>
                      <a:r>
                        <a:rPr lang="en-US">
                          <a:effectLst/>
                        </a:rPr>
                        <a:t>Arsenic</a:t>
                      </a:r>
                    </a:p>
                  </a:txBody>
                  <a:tcPr anchor="ctr">
                    <a:lnL>
                      <a:noFill/>
                    </a:lnL>
                    <a:lnR>
                      <a:noFill/>
                    </a:lnR>
                    <a:lnT>
                      <a:noFill/>
                    </a:lnT>
                    <a:lnB>
                      <a:noFill/>
                    </a:lnB>
                    <a:noFill/>
                  </a:tcPr>
                </a:tc>
                <a:extLst>
                  <a:ext uri="{0D108BD9-81ED-4DB2-BD59-A6C34878D82A}">
                    <a16:rowId xmlns:a16="http://schemas.microsoft.com/office/drawing/2014/main" val="2296066237"/>
                  </a:ext>
                </a:extLst>
              </a:tr>
              <a:tr h="200025">
                <a:tc>
                  <a:txBody>
                    <a:bodyPr/>
                    <a:lstStyle/>
                    <a:p>
                      <a:pPr marL="285750" indent="-285750">
                        <a:buFont typeface="Arial"/>
                        <a:buChar char="•"/>
                      </a:pPr>
                      <a:r>
                        <a:rPr lang="en-US">
                          <a:effectLst/>
                        </a:rPr>
                        <a:t>Barium</a:t>
                      </a:r>
                    </a:p>
                  </a:txBody>
                  <a:tcPr anchor="ctr">
                    <a:lnL>
                      <a:noFill/>
                    </a:lnL>
                    <a:lnR>
                      <a:noFill/>
                    </a:lnR>
                    <a:lnT>
                      <a:noFill/>
                    </a:lnT>
                    <a:lnB>
                      <a:noFill/>
                    </a:lnB>
                    <a:noFill/>
                  </a:tcPr>
                </a:tc>
                <a:extLst>
                  <a:ext uri="{0D108BD9-81ED-4DB2-BD59-A6C34878D82A}">
                    <a16:rowId xmlns:a16="http://schemas.microsoft.com/office/drawing/2014/main" val="1555305814"/>
                  </a:ext>
                </a:extLst>
              </a:tr>
              <a:tr h="200025">
                <a:tc>
                  <a:txBody>
                    <a:bodyPr/>
                    <a:lstStyle/>
                    <a:p>
                      <a:pPr marL="285750" indent="-285750">
                        <a:buFont typeface="Arial"/>
                        <a:buChar char="•"/>
                      </a:pPr>
                      <a:r>
                        <a:rPr lang="en-US">
                          <a:effectLst/>
                        </a:rPr>
                        <a:t>Beryllium</a:t>
                      </a:r>
                    </a:p>
                  </a:txBody>
                  <a:tcPr anchor="ctr">
                    <a:lnL>
                      <a:noFill/>
                    </a:lnL>
                    <a:lnR>
                      <a:noFill/>
                    </a:lnR>
                    <a:lnT>
                      <a:noFill/>
                    </a:lnT>
                    <a:lnB>
                      <a:noFill/>
                    </a:lnB>
                    <a:noFill/>
                  </a:tcPr>
                </a:tc>
                <a:extLst>
                  <a:ext uri="{0D108BD9-81ED-4DB2-BD59-A6C34878D82A}">
                    <a16:rowId xmlns:a16="http://schemas.microsoft.com/office/drawing/2014/main" val="1861471626"/>
                  </a:ext>
                </a:extLst>
              </a:tr>
              <a:tr h="200025">
                <a:tc>
                  <a:txBody>
                    <a:bodyPr/>
                    <a:lstStyle/>
                    <a:p>
                      <a:pPr marL="285750" indent="-285750">
                        <a:buFont typeface="Arial"/>
                        <a:buChar char="•"/>
                      </a:pPr>
                      <a:r>
                        <a:rPr lang="en-US">
                          <a:effectLst/>
                        </a:rPr>
                        <a:t>Bicarbonate</a:t>
                      </a:r>
                    </a:p>
                  </a:txBody>
                  <a:tcPr anchor="ctr">
                    <a:lnL>
                      <a:noFill/>
                    </a:lnL>
                    <a:lnR>
                      <a:noFill/>
                    </a:lnR>
                    <a:lnT>
                      <a:noFill/>
                    </a:lnT>
                    <a:lnB>
                      <a:noFill/>
                    </a:lnB>
                    <a:noFill/>
                  </a:tcPr>
                </a:tc>
                <a:extLst>
                  <a:ext uri="{0D108BD9-81ED-4DB2-BD59-A6C34878D82A}">
                    <a16:rowId xmlns:a16="http://schemas.microsoft.com/office/drawing/2014/main" val="2634444169"/>
                  </a:ext>
                </a:extLst>
              </a:tr>
              <a:tr h="200025">
                <a:tc>
                  <a:txBody>
                    <a:bodyPr/>
                    <a:lstStyle/>
                    <a:p>
                      <a:pPr marL="285750" indent="-285750">
                        <a:buFont typeface="Arial"/>
                        <a:buChar char="•"/>
                      </a:pPr>
                      <a:r>
                        <a:rPr lang="en-US">
                          <a:effectLst/>
                        </a:rPr>
                        <a:t>Boron</a:t>
                      </a:r>
                    </a:p>
                  </a:txBody>
                  <a:tcPr anchor="ctr">
                    <a:lnL>
                      <a:noFill/>
                    </a:lnL>
                    <a:lnR>
                      <a:noFill/>
                    </a:lnR>
                    <a:lnT>
                      <a:noFill/>
                    </a:lnT>
                    <a:lnB>
                      <a:noFill/>
                    </a:lnB>
                    <a:noFill/>
                  </a:tcPr>
                </a:tc>
                <a:extLst>
                  <a:ext uri="{0D108BD9-81ED-4DB2-BD59-A6C34878D82A}">
                    <a16:rowId xmlns:a16="http://schemas.microsoft.com/office/drawing/2014/main" val="2243552882"/>
                  </a:ext>
                </a:extLst>
              </a:tr>
              <a:tr h="200025">
                <a:tc>
                  <a:txBody>
                    <a:bodyPr/>
                    <a:lstStyle/>
                    <a:p>
                      <a:pPr marL="285750" indent="-285750">
                        <a:buFont typeface="Arial"/>
                        <a:buChar char="•"/>
                      </a:pPr>
                      <a:r>
                        <a:rPr lang="en-US">
                          <a:effectLst/>
                        </a:rPr>
                        <a:t>Cadmium</a:t>
                      </a:r>
                    </a:p>
                  </a:txBody>
                  <a:tcPr anchor="ctr">
                    <a:lnL>
                      <a:noFill/>
                    </a:lnL>
                    <a:lnR>
                      <a:noFill/>
                    </a:lnR>
                    <a:lnT>
                      <a:noFill/>
                    </a:lnT>
                    <a:lnB>
                      <a:noFill/>
                    </a:lnB>
                    <a:noFill/>
                  </a:tcPr>
                </a:tc>
                <a:extLst>
                  <a:ext uri="{0D108BD9-81ED-4DB2-BD59-A6C34878D82A}">
                    <a16:rowId xmlns:a16="http://schemas.microsoft.com/office/drawing/2014/main" val="3866418619"/>
                  </a:ext>
                </a:extLst>
              </a:tr>
              <a:tr h="200025">
                <a:tc>
                  <a:txBody>
                    <a:bodyPr/>
                    <a:lstStyle/>
                    <a:p>
                      <a:pPr marL="285750" indent="-285750">
                        <a:buFont typeface="Arial"/>
                        <a:buChar char="•"/>
                      </a:pPr>
                      <a:r>
                        <a:rPr lang="en-US">
                          <a:effectLst/>
                        </a:rPr>
                        <a:t>Calcium</a:t>
                      </a:r>
                    </a:p>
                  </a:txBody>
                  <a:tcPr anchor="ctr">
                    <a:lnL>
                      <a:noFill/>
                    </a:lnL>
                    <a:lnR>
                      <a:noFill/>
                    </a:lnR>
                    <a:lnT>
                      <a:noFill/>
                    </a:lnT>
                    <a:lnB>
                      <a:noFill/>
                    </a:lnB>
                    <a:noFill/>
                  </a:tcPr>
                </a:tc>
                <a:extLst>
                  <a:ext uri="{0D108BD9-81ED-4DB2-BD59-A6C34878D82A}">
                    <a16:rowId xmlns:a16="http://schemas.microsoft.com/office/drawing/2014/main" val="2863324063"/>
                  </a:ext>
                </a:extLst>
              </a:tr>
              <a:tr h="200025">
                <a:tc>
                  <a:txBody>
                    <a:bodyPr/>
                    <a:lstStyle/>
                    <a:p>
                      <a:pPr marL="285750" indent="-285750">
                        <a:buFont typeface="Arial"/>
                        <a:buChar char="•"/>
                      </a:pPr>
                      <a:r>
                        <a:rPr lang="en-US">
                          <a:effectLst/>
                        </a:rPr>
                        <a:t>Carbonate</a:t>
                      </a:r>
                    </a:p>
                  </a:txBody>
                  <a:tcPr anchor="ctr">
                    <a:lnL>
                      <a:noFill/>
                    </a:lnL>
                    <a:lnR>
                      <a:noFill/>
                    </a:lnR>
                    <a:lnT>
                      <a:noFill/>
                    </a:lnT>
                    <a:lnB>
                      <a:noFill/>
                    </a:lnB>
                    <a:noFill/>
                  </a:tcPr>
                </a:tc>
                <a:extLst>
                  <a:ext uri="{0D108BD9-81ED-4DB2-BD59-A6C34878D82A}">
                    <a16:rowId xmlns:a16="http://schemas.microsoft.com/office/drawing/2014/main" val="1849158288"/>
                  </a:ext>
                </a:extLst>
              </a:tr>
              <a:tr h="200025">
                <a:tc>
                  <a:txBody>
                    <a:bodyPr/>
                    <a:lstStyle/>
                    <a:p>
                      <a:pPr marL="285750" indent="-285750">
                        <a:buFont typeface="Arial"/>
                        <a:buChar char="•"/>
                      </a:pPr>
                      <a:r>
                        <a:rPr lang="en-US">
                          <a:effectLst/>
                        </a:rPr>
                        <a:t>Chloride</a:t>
                      </a:r>
                    </a:p>
                  </a:txBody>
                  <a:tcPr anchor="ctr">
                    <a:lnL>
                      <a:noFill/>
                    </a:lnL>
                    <a:lnR>
                      <a:noFill/>
                    </a:lnR>
                    <a:lnT>
                      <a:noFill/>
                    </a:lnT>
                    <a:lnB>
                      <a:noFill/>
                    </a:lnB>
                    <a:noFill/>
                  </a:tcPr>
                </a:tc>
                <a:extLst>
                  <a:ext uri="{0D108BD9-81ED-4DB2-BD59-A6C34878D82A}">
                    <a16:rowId xmlns:a16="http://schemas.microsoft.com/office/drawing/2014/main" val="954219758"/>
                  </a:ext>
                </a:extLst>
              </a:tr>
            </a:tbl>
          </a:graphicData>
        </a:graphic>
      </p:graphicFrame>
      <p:graphicFrame>
        <p:nvGraphicFramePr>
          <p:cNvPr id="10" name="Table 9">
            <a:extLst>
              <a:ext uri="{FF2B5EF4-FFF2-40B4-BE49-F238E27FC236}">
                <a16:creationId xmlns:a16="http://schemas.microsoft.com/office/drawing/2014/main" id="{EB95F559-459B-F45C-596B-2E9CCCF417D8}"/>
              </a:ext>
            </a:extLst>
          </p:cNvPr>
          <p:cNvGraphicFramePr>
            <a:graphicFrameLocks noGrp="1"/>
          </p:cNvGraphicFramePr>
          <p:nvPr>
            <p:extLst>
              <p:ext uri="{D42A27DB-BD31-4B8C-83A1-F6EECF244321}">
                <p14:modId xmlns:p14="http://schemas.microsoft.com/office/powerpoint/2010/main" val="3126745364"/>
              </p:ext>
            </p:extLst>
          </p:nvPr>
        </p:nvGraphicFramePr>
        <p:xfrm>
          <a:off x="6397925" y="1193320"/>
          <a:ext cx="3107695" cy="4971788"/>
        </p:xfrm>
        <a:graphic>
          <a:graphicData uri="http://schemas.openxmlformats.org/drawingml/2006/table">
            <a:tbl>
              <a:tblPr bandRow="1">
                <a:tableStyleId>{5C22544A-7EE6-4342-B048-85BDC9FD1C3A}</a:tableStyleId>
              </a:tblPr>
              <a:tblGrid>
                <a:gridCol w="3107695">
                  <a:extLst>
                    <a:ext uri="{9D8B030D-6E8A-4147-A177-3AD203B41FA5}">
                      <a16:colId xmlns:a16="http://schemas.microsoft.com/office/drawing/2014/main" val="407914645"/>
                    </a:ext>
                  </a:extLst>
                </a:gridCol>
              </a:tblGrid>
              <a:tr h="370542">
                <a:tc>
                  <a:txBody>
                    <a:bodyPr/>
                    <a:lstStyle/>
                    <a:p>
                      <a:pPr marL="342900" lvl="0" indent="-342900" algn="l" rtl="0" fontAlgn="base">
                        <a:buFont typeface="Arial" panose="020B0604020202020204" pitchFamily="34" charset="0"/>
                        <a:buChar char="•"/>
                      </a:pPr>
                      <a:r>
                        <a:rPr lang="en-US" sz="1800" b="0" i="0">
                          <a:solidFill>
                            <a:srgbClr val="000000"/>
                          </a:solidFill>
                          <a:effectLst/>
                          <a:latin typeface="Source Sans Pro"/>
                        </a:rPr>
                        <a:t>Lithium</a:t>
                      </a:r>
                      <a:endParaRPr lang="en-US" b="0" i="0">
                        <a:solidFill>
                          <a:srgbClr val="000000"/>
                        </a:solidFill>
                        <a:effectLst/>
                        <a:latin typeface="Source Sans Pro"/>
                      </a:endParaRPr>
                    </a:p>
                    <a:p>
                      <a:pPr marL="342900" lvl="0" indent="-342900" algn="l">
                        <a:buFont typeface="Arial" panose="020B0604020202020204" pitchFamily="34" charset="0"/>
                        <a:buChar char="•"/>
                      </a:pPr>
                      <a:r>
                        <a:rPr lang="en-US" sz="1800" b="0" i="0">
                          <a:solidFill>
                            <a:srgbClr val="000000"/>
                          </a:solidFill>
                          <a:effectLst/>
                          <a:latin typeface="Source Sans Pro"/>
                        </a:rPr>
                        <a:t>Magnesium</a:t>
                      </a:r>
                      <a:endParaRPr lang="en-US" b="0" i="0">
                        <a:solidFill>
                          <a:srgbClr val="000000"/>
                        </a:solidFill>
                        <a:effectLst/>
                        <a:latin typeface="Source Sans Pro"/>
                      </a:endParaRPr>
                    </a:p>
                    <a:p>
                      <a:pPr marL="342900" lvl="0" indent="-342900" algn="l">
                        <a:buFont typeface="Arial" panose="020B0604020202020204" pitchFamily="34" charset="0"/>
                        <a:buChar char="•"/>
                      </a:pPr>
                      <a:r>
                        <a:rPr lang="en-US" sz="1800" b="0" i="0">
                          <a:solidFill>
                            <a:srgbClr val="000000"/>
                          </a:solidFill>
                          <a:effectLst/>
                          <a:latin typeface="Source Sans Pro"/>
                        </a:rPr>
                        <a:t>Manganese</a:t>
                      </a:r>
                      <a:endParaRPr lang="en-US" b="0" i="0">
                        <a:solidFill>
                          <a:srgbClr val="000000"/>
                        </a:solidFill>
                        <a:effectLst/>
                        <a:latin typeface="Source Sans Pro"/>
                      </a:endParaRPr>
                    </a:p>
                  </a:txBody>
                  <a:tcPr marL="72866" marR="72866" marT="36433" marB="364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341902678"/>
                  </a:ext>
                </a:extLst>
              </a:tr>
              <a:tr h="370542">
                <a:tc>
                  <a:txBody>
                    <a:bodyPr/>
                    <a:lstStyle/>
                    <a:p>
                      <a:pPr marL="342900" lvl="0" indent="-342900" algn="l" rtl="0" fontAlgn="base">
                        <a:buFont typeface="Arial" panose="020B0604020202020204" pitchFamily="34" charset="0"/>
                        <a:buChar char="•"/>
                      </a:pPr>
                      <a:r>
                        <a:rPr lang="en-US" sz="1800" b="0" i="0">
                          <a:solidFill>
                            <a:srgbClr val="000000"/>
                          </a:solidFill>
                          <a:effectLst/>
                          <a:latin typeface="Source Sans Pro"/>
                        </a:rPr>
                        <a:t>Mercury</a:t>
                      </a:r>
                      <a:endParaRPr lang="en-US" b="0" i="0">
                        <a:solidFill>
                          <a:srgbClr val="000000"/>
                        </a:solidFill>
                        <a:effectLst/>
                        <a:latin typeface="Source Sans Pro"/>
                      </a:endParaRPr>
                    </a:p>
                  </a:txBody>
                  <a:tcPr marL="72866" marR="72866" marT="36433" marB="364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4108719611"/>
                  </a:ext>
                </a:extLst>
              </a:tr>
              <a:tr h="370542">
                <a:tc>
                  <a:txBody>
                    <a:bodyPr/>
                    <a:lstStyle/>
                    <a:p>
                      <a:pPr marL="342900" lvl="0" indent="-342900" algn="l" rtl="0" fontAlgn="base">
                        <a:buFont typeface="Arial" panose="020B0604020202020204" pitchFamily="34" charset="0"/>
                        <a:buChar char="•"/>
                      </a:pPr>
                      <a:r>
                        <a:rPr lang="en-US" sz="1800" b="0" i="0">
                          <a:solidFill>
                            <a:srgbClr val="000000"/>
                          </a:solidFill>
                          <a:effectLst/>
                          <a:latin typeface="Source Sans Pro"/>
                        </a:rPr>
                        <a:t>Molybdenum</a:t>
                      </a:r>
                      <a:endParaRPr lang="en-US" b="0" i="0">
                        <a:solidFill>
                          <a:srgbClr val="000000"/>
                        </a:solidFill>
                        <a:effectLst/>
                        <a:latin typeface="Source Sans Pro"/>
                      </a:endParaRPr>
                    </a:p>
                  </a:txBody>
                  <a:tcPr marL="72866" marR="72866" marT="36433" marB="364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366872691"/>
                  </a:ext>
                </a:extLst>
              </a:tr>
              <a:tr h="370542">
                <a:tc>
                  <a:txBody>
                    <a:bodyPr/>
                    <a:lstStyle/>
                    <a:p>
                      <a:pPr marL="342900" lvl="0" indent="-342900" algn="l" rtl="0" fontAlgn="base">
                        <a:buFont typeface="Arial" panose="020B0604020202020204" pitchFamily="34" charset="0"/>
                        <a:buChar char="•"/>
                      </a:pPr>
                      <a:r>
                        <a:rPr lang="en-US" sz="1800" b="0" i="0">
                          <a:solidFill>
                            <a:srgbClr val="000000"/>
                          </a:solidFill>
                          <a:effectLst/>
                          <a:latin typeface="Source Sans Pro"/>
                        </a:rPr>
                        <a:t>Nickel</a:t>
                      </a:r>
                      <a:endParaRPr lang="en-US" b="0" i="0">
                        <a:solidFill>
                          <a:srgbClr val="000000"/>
                        </a:solidFill>
                        <a:effectLst/>
                        <a:latin typeface="Source Sans Pro"/>
                      </a:endParaRPr>
                    </a:p>
                  </a:txBody>
                  <a:tcPr marL="72866" marR="72866" marT="36433" marB="364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702636001"/>
                  </a:ext>
                </a:extLst>
              </a:tr>
              <a:tr h="370542">
                <a:tc>
                  <a:txBody>
                    <a:bodyPr/>
                    <a:lstStyle/>
                    <a:p>
                      <a:pPr marL="342900" lvl="0" indent="-342900" algn="l" rtl="0" fontAlgn="base">
                        <a:buFont typeface="Arial" panose="020B0604020202020204" pitchFamily="34" charset="0"/>
                        <a:buChar char="•"/>
                      </a:pPr>
                      <a:r>
                        <a:rPr lang="en-US" sz="1800" b="0" i="0">
                          <a:solidFill>
                            <a:srgbClr val="000000"/>
                          </a:solidFill>
                          <a:effectLst/>
                          <a:latin typeface="Source Sans Pro"/>
                        </a:rPr>
                        <a:t>Nitrate (as N)</a:t>
                      </a:r>
                      <a:endParaRPr lang="en-US" b="0" i="0">
                        <a:solidFill>
                          <a:srgbClr val="000000"/>
                        </a:solidFill>
                        <a:effectLst/>
                        <a:latin typeface="Source Sans Pro"/>
                      </a:endParaRPr>
                    </a:p>
                  </a:txBody>
                  <a:tcPr marL="72866" marR="72866" marT="36433" marB="364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628171905"/>
                  </a:ext>
                </a:extLst>
              </a:tr>
              <a:tr h="370542">
                <a:tc>
                  <a:txBody>
                    <a:bodyPr/>
                    <a:lstStyle/>
                    <a:p>
                      <a:pPr marL="342900" lvl="0" indent="-342900" algn="l" rtl="0" fontAlgn="base">
                        <a:buFont typeface="Arial" panose="020B0604020202020204" pitchFamily="34" charset="0"/>
                        <a:buChar char="•"/>
                      </a:pPr>
                      <a:r>
                        <a:rPr lang="en-US" sz="1800" b="0" i="0">
                          <a:solidFill>
                            <a:srgbClr val="000000"/>
                          </a:solidFill>
                          <a:effectLst/>
                          <a:latin typeface="Source Sans Pro"/>
                        </a:rPr>
                        <a:t>Nitrite (as N)</a:t>
                      </a:r>
                      <a:endParaRPr lang="en-US" b="0" i="0">
                        <a:solidFill>
                          <a:srgbClr val="000000"/>
                        </a:solidFill>
                        <a:effectLst/>
                        <a:latin typeface="Source Sans Pro"/>
                      </a:endParaRPr>
                    </a:p>
                  </a:txBody>
                  <a:tcPr marL="72866" marR="72866" marT="36433" marB="364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604182847"/>
                  </a:ext>
                </a:extLst>
              </a:tr>
              <a:tr h="370542">
                <a:tc>
                  <a:txBody>
                    <a:bodyPr/>
                    <a:lstStyle/>
                    <a:p>
                      <a:pPr marL="342900" lvl="0" indent="-342900" algn="l" rtl="0" fontAlgn="base">
                        <a:buFont typeface="Arial" panose="020B0604020202020204" pitchFamily="34" charset="0"/>
                        <a:buChar char="•"/>
                      </a:pPr>
                      <a:r>
                        <a:rPr lang="en-US" sz="1800" b="0" i="0">
                          <a:solidFill>
                            <a:srgbClr val="000000"/>
                          </a:solidFill>
                          <a:effectLst/>
                          <a:latin typeface="Source Sans Pro"/>
                        </a:rPr>
                        <a:t>pH</a:t>
                      </a:r>
                      <a:endParaRPr lang="en-US" b="0" i="0">
                        <a:solidFill>
                          <a:srgbClr val="000000"/>
                        </a:solidFill>
                        <a:effectLst/>
                        <a:latin typeface="Source Sans Pro"/>
                      </a:endParaRPr>
                    </a:p>
                  </a:txBody>
                  <a:tcPr marL="72866" marR="72866" marT="36433" marB="364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490318986"/>
                  </a:ext>
                </a:extLst>
              </a:tr>
              <a:tr h="370542">
                <a:tc>
                  <a:txBody>
                    <a:bodyPr/>
                    <a:lstStyle/>
                    <a:p>
                      <a:pPr marL="342900" lvl="0" indent="-342900" algn="l" rtl="0" fontAlgn="base">
                        <a:buFont typeface="Arial" panose="020B0604020202020204" pitchFamily="34" charset="0"/>
                        <a:buChar char="•"/>
                      </a:pPr>
                      <a:r>
                        <a:rPr lang="en-US" sz="1800" b="0" i="0">
                          <a:solidFill>
                            <a:srgbClr val="000000"/>
                          </a:solidFill>
                          <a:effectLst/>
                          <a:latin typeface="Source Sans Pro"/>
                        </a:rPr>
                        <a:t>Phosphorus</a:t>
                      </a:r>
                      <a:endParaRPr lang="en-US" b="0" i="0">
                        <a:solidFill>
                          <a:srgbClr val="000000"/>
                        </a:solidFill>
                        <a:effectLst/>
                        <a:latin typeface="Source Sans Pro"/>
                      </a:endParaRPr>
                    </a:p>
                  </a:txBody>
                  <a:tcPr marL="72866" marR="72866" marT="36433" marB="364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273733481"/>
                  </a:ext>
                </a:extLst>
              </a:tr>
              <a:tr h="370542">
                <a:tc>
                  <a:txBody>
                    <a:bodyPr/>
                    <a:lstStyle/>
                    <a:p>
                      <a:pPr marL="342900" lvl="0" indent="-342900" algn="l" rtl="0" fontAlgn="base">
                        <a:buFont typeface="Arial" panose="020B0604020202020204" pitchFamily="34" charset="0"/>
                        <a:buChar char="•"/>
                      </a:pPr>
                      <a:r>
                        <a:rPr lang="en-US" sz="1800" b="0" i="0">
                          <a:solidFill>
                            <a:srgbClr val="000000"/>
                          </a:solidFill>
                          <a:effectLst/>
                          <a:latin typeface="Source Sans Pro"/>
                        </a:rPr>
                        <a:t>Potassium</a:t>
                      </a:r>
                      <a:endParaRPr lang="en-US" b="0" i="0">
                        <a:solidFill>
                          <a:srgbClr val="000000"/>
                        </a:solidFill>
                        <a:effectLst/>
                        <a:latin typeface="Source Sans Pro"/>
                      </a:endParaRPr>
                    </a:p>
                  </a:txBody>
                  <a:tcPr marL="72866" marR="72866" marT="36433" marB="364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226638516"/>
                  </a:ext>
                </a:extLst>
              </a:tr>
              <a:tr h="370542">
                <a:tc>
                  <a:txBody>
                    <a:bodyPr/>
                    <a:lstStyle/>
                    <a:p>
                      <a:pPr marL="342900" lvl="0" indent="-342900" algn="l" rtl="0" fontAlgn="base">
                        <a:buFont typeface="Arial" panose="020B0604020202020204" pitchFamily="34" charset="0"/>
                        <a:buChar char="•"/>
                      </a:pPr>
                      <a:r>
                        <a:rPr lang="en-US" sz="1800" b="0" i="0">
                          <a:solidFill>
                            <a:srgbClr val="000000"/>
                          </a:solidFill>
                          <a:effectLst/>
                          <a:latin typeface="Source Sans Pro"/>
                        </a:rPr>
                        <a:t>Selenium</a:t>
                      </a:r>
                      <a:endParaRPr lang="en-US" b="0" i="0">
                        <a:solidFill>
                          <a:srgbClr val="000000"/>
                        </a:solidFill>
                        <a:effectLst/>
                        <a:latin typeface="Source Sans Pro"/>
                      </a:endParaRPr>
                    </a:p>
                  </a:txBody>
                  <a:tcPr marL="72866" marR="72866" marT="36433" marB="364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675454818"/>
                  </a:ext>
                </a:extLst>
              </a:tr>
              <a:tr h="370542">
                <a:tc>
                  <a:txBody>
                    <a:bodyPr/>
                    <a:lstStyle/>
                    <a:p>
                      <a:pPr marL="342900" lvl="0" indent="-342900" algn="l" rtl="0" fontAlgn="base">
                        <a:buFont typeface="Arial" panose="020B0604020202020204" pitchFamily="34" charset="0"/>
                        <a:buChar char="•"/>
                      </a:pPr>
                      <a:r>
                        <a:rPr lang="en-US" sz="1800" b="0" i="0">
                          <a:solidFill>
                            <a:srgbClr val="000000"/>
                          </a:solidFill>
                          <a:effectLst/>
                          <a:latin typeface="Source Sans Pro"/>
                        </a:rPr>
                        <a:t>Silica</a:t>
                      </a:r>
                      <a:endParaRPr lang="en-US" b="0" i="0">
                        <a:solidFill>
                          <a:srgbClr val="000000"/>
                        </a:solidFill>
                        <a:effectLst/>
                        <a:latin typeface="Source Sans Pro"/>
                      </a:endParaRPr>
                    </a:p>
                  </a:txBody>
                  <a:tcPr marL="72866" marR="72866" marT="36433" marB="364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802934814"/>
                  </a:ext>
                </a:extLst>
              </a:tr>
              <a:tr h="370542">
                <a:tc>
                  <a:txBody>
                    <a:bodyPr/>
                    <a:lstStyle/>
                    <a:p>
                      <a:pPr marL="342900" lvl="0" indent="-342900" algn="l" rtl="0" fontAlgn="base">
                        <a:buFont typeface="Arial" panose="020B0604020202020204" pitchFamily="34" charset="0"/>
                        <a:buChar char="•"/>
                      </a:pPr>
                      <a:r>
                        <a:rPr lang="en-US" sz="1800" b="0" i="0">
                          <a:solidFill>
                            <a:srgbClr val="000000"/>
                          </a:solidFill>
                          <a:effectLst/>
                          <a:latin typeface="Source Sans Pro"/>
                        </a:rPr>
                        <a:t>Silver</a:t>
                      </a:r>
                      <a:endParaRPr lang="en-US" b="0" i="0">
                        <a:solidFill>
                          <a:srgbClr val="000000"/>
                        </a:solidFill>
                        <a:effectLst/>
                        <a:latin typeface="Source Sans Pro"/>
                      </a:endParaRPr>
                    </a:p>
                  </a:txBody>
                  <a:tcPr marL="72866" marR="72866" marT="36433" marB="364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451423390"/>
                  </a:ext>
                </a:extLst>
              </a:tr>
            </a:tbl>
          </a:graphicData>
        </a:graphic>
      </p:graphicFrame>
      <p:graphicFrame>
        <p:nvGraphicFramePr>
          <p:cNvPr id="13" name="Table 12">
            <a:extLst>
              <a:ext uri="{FF2B5EF4-FFF2-40B4-BE49-F238E27FC236}">
                <a16:creationId xmlns:a16="http://schemas.microsoft.com/office/drawing/2014/main" id="{D412F227-8EC9-1E6F-52C0-4DFD9A789090}"/>
              </a:ext>
            </a:extLst>
          </p:cNvPr>
          <p:cNvGraphicFramePr>
            <a:graphicFrameLocks noGrp="1"/>
          </p:cNvGraphicFramePr>
          <p:nvPr>
            <p:extLst>
              <p:ext uri="{D42A27DB-BD31-4B8C-83A1-F6EECF244321}">
                <p14:modId xmlns:p14="http://schemas.microsoft.com/office/powerpoint/2010/main" val="548909886"/>
              </p:ext>
            </p:extLst>
          </p:nvPr>
        </p:nvGraphicFramePr>
        <p:xfrm>
          <a:off x="3393960" y="1194640"/>
          <a:ext cx="3000115" cy="4956986"/>
        </p:xfrm>
        <a:graphic>
          <a:graphicData uri="http://schemas.openxmlformats.org/drawingml/2006/table">
            <a:tbl>
              <a:tblPr bandRow="1">
                <a:tableStyleId>{5C22544A-7EE6-4342-B048-85BDC9FD1C3A}</a:tableStyleId>
              </a:tblPr>
              <a:tblGrid>
                <a:gridCol w="3000115">
                  <a:extLst>
                    <a:ext uri="{9D8B030D-6E8A-4147-A177-3AD203B41FA5}">
                      <a16:colId xmlns:a16="http://schemas.microsoft.com/office/drawing/2014/main" val="1574466575"/>
                    </a:ext>
                  </a:extLst>
                </a:gridCol>
              </a:tblGrid>
              <a:tr h="370542">
                <a:tc>
                  <a:txBody>
                    <a:bodyPr/>
                    <a:lstStyle/>
                    <a:p>
                      <a:pPr marL="342900" lvl="0" indent="-342900" algn="l" rtl="0" fontAlgn="base">
                        <a:buFont typeface="Arial" panose="020B0604020202020204" pitchFamily="34" charset="0"/>
                        <a:buChar char="•"/>
                      </a:pPr>
                      <a:r>
                        <a:rPr lang="en-US" sz="1800" b="0" i="0">
                          <a:solidFill>
                            <a:srgbClr val="000000"/>
                          </a:solidFill>
                          <a:effectLst/>
                          <a:latin typeface="Source Sans Pro"/>
                        </a:rPr>
                        <a:t>Chromium</a:t>
                      </a:r>
                      <a:endParaRPr lang="en-US" b="0" i="0">
                        <a:solidFill>
                          <a:srgbClr val="000000"/>
                        </a:solidFill>
                        <a:effectLst/>
                        <a:latin typeface="Source Sans Pro"/>
                      </a:endParaRPr>
                    </a:p>
                    <a:p>
                      <a:pPr marL="342900" lvl="0" indent="-342900" algn="l">
                        <a:buFont typeface="Arial" panose="020B0604020202020204" pitchFamily="34" charset="0"/>
                        <a:buChar char="•"/>
                      </a:pPr>
                      <a:r>
                        <a:rPr lang="en-US" sz="1800" b="0" i="0">
                          <a:solidFill>
                            <a:srgbClr val="000000"/>
                          </a:solidFill>
                          <a:effectLst/>
                          <a:latin typeface="Source Sans Pro"/>
                        </a:rPr>
                        <a:t>Cobalt</a:t>
                      </a:r>
                      <a:endParaRPr lang="en-US" b="0" i="0">
                        <a:solidFill>
                          <a:srgbClr val="000000"/>
                        </a:solidFill>
                        <a:effectLst/>
                        <a:latin typeface="Source Sans Pro"/>
                      </a:endParaRPr>
                    </a:p>
                    <a:p>
                      <a:pPr marL="342900" lvl="0" indent="-342900" algn="l">
                        <a:buFont typeface="Arial" panose="020B0604020202020204" pitchFamily="34" charset="0"/>
                        <a:buChar char="•"/>
                      </a:pPr>
                      <a:r>
                        <a:rPr lang="en-US" sz="1800" b="0" i="0">
                          <a:solidFill>
                            <a:srgbClr val="000000"/>
                          </a:solidFill>
                          <a:effectLst/>
                          <a:latin typeface="Source Sans Pro"/>
                        </a:rPr>
                        <a:t>Conductivity</a:t>
                      </a:r>
                      <a:endParaRPr lang="en-US" b="0" i="0">
                        <a:solidFill>
                          <a:srgbClr val="000000"/>
                        </a:solidFill>
                        <a:effectLst/>
                        <a:latin typeface="Source Sans Pro"/>
                      </a:endParaRPr>
                    </a:p>
                  </a:txBody>
                  <a:tcPr marL="58064" marR="58064" marT="29032" marB="29032" anchor="ctr">
                    <a:lnL w="10116" cap="flat" cmpd="sng" algn="ctr">
                      <a:solidFill>
                        <a:srgbClr val="FFFFFF"/>
                      </a:solidFill>
                      <a:prstDash val="solid"/>
                      <a:round/>
                      <a:headEnd type="none" w="med" len="med"/>
                      <a:tailEnd type="none" w="med" len="med"/>
                    </a:lnL>
                    <a:lnR w="10116" cap="flat" cmpd="sng" algn="ctr">
                      <a:solidFill>
                        <a:srgbClr val="FFFFFF"/>
                      </a:solidFill>
                      <a:prstDash val="solid"/>
                      <a:round/>
                      <a:headEnd type="none" w="med" len="med"/>
                      <a:tailEnd type="none" w="med" len="med"/>
                    </a:lnR>
                    <a:lnT w="10116" cap="flat" cmpd="sng" algn="ctr">
                      <a:solidFill>
                        <a:srgbClr val="FFFFFF"/>
                      </a:solidFill>
                      <a:prstDash val="solid"/>
                      <a:round/>
                      <a:headEnd type="none" w="med" len="med"/>
                      <a:tailEnd type="none" w="med" len="med"/>
                    </a:lnT>
                    <a:lnB w="10116"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432370071"/>
                  </a:ext>
                </a:extLst>
              </a:tr>
              <a:tr h="370542">
                <a:tc>
                  <a:txBody>
                    <a:bodyPr/>
                    <a:lstStyle/>
                    <a:p>
                      <a:pPr marL="342900" lvl="0" indent="-342900" algn="l" rtl="0" fontAlgn="base">
                        <a:buFont typeface="Arial" panose="020B0604020202020204" pitchFamily="34" charset="0"/>
                        <a:buChar char="•"/>
                      </a:pPr>
                      <a:r>
                        <a:rPr lang="en-US" sz="1800" b="0" i="0">
                          <a:solidFill>
                            <a:srgbClr val="000000"/>
                          </a:solidFill>
                          <a:effectLst/>
                          <a:latin typeface="Source Sans Pro"/>
                        </a:rPr>
                        <a:t>Copper</a:t>
                      </a:r>
                      <a:endParaRPr lang="en-US" b="0" i="0">
                        <a:solidFill>
                          <a:srgbClr val="000000"/>
                        </a:solidFill>
                        <a:effectLst/>
                        <a:latin typeface="Source Sans Pro"/>
                      </a:endParaRPr>
                    </a:p>
                  </a:txBody>
                  <a:tcPr marL="58064" marR="58064" marT="29032" marB="29032" anchor="ctr">
                    <a:lnL w="10116" cap="flat" cmpd="sng" algn="ctr">
                      <a:solidFill>
                        <a:srgbClr val="FFFFFF"/>
                      </a:solidFill>
                      <a:prstDash val="solid"/>
                      <a:round/>
                      <a:headEnd type="none" w="med" len="med"/>
                      <a:tailEnd type="none" w="med" len="med"/>
                    </a:lnL>
                    <a:lnR w="10116" cap="flat" cmpd="sng" algn="ctr">
                      <a:solidFill>
                        <a:srgbClr val="FFFFFF"/>
                      </a:solidFill>
                      <a:prstDash val="solid"/>
                      <a:round/>
                      <a:headEnd type="none" w="med" len="med"/>
                      <a:tailEnd type="none" w="med" len="med"/>
                    </a:lnR>
                    <a:lnT w="10116" cap="flat" cmpd="sng" algn="ctr">
                      <a:solidFill>
                        <a:srgbClr val="FFFFFF"/>
                      </a:solidFill>
                      <a:prstDash val="solid"/>
                      <a:round/>
                      <a:headEnd type="none" w="med" len="med"/>
                      <a:tailEnd type="none" w="med" len="med"/>
                    </a:lnT>
                    <a:lnB w="10116"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996665710"/>
                  </a:ext>
                </a:extLst>
              </a:tr>
              <a:tr h="370542">
                <a:tc>
                  <a:txBody>
                    <a:bodyPr/>
                    <a:lstStyle/>
                    <a:p>
                      <a:pPr marL="342900" lvl="0" indent="-342900" algn="l" rtl="0" fontAlgn="base">
                        <a:buFont typeface="Arial" panose="020B0604020202020204" pitchFamily="34" charset="0"/>
                        <a:buChar char="•"/>
                      </a:pPr>
                      <a:r>
                        <a:rPr lang="en-US" sz="1800" b="0" i="0">
                          <a:solidFill>
                            <a:srgbClr val="000000"/>
                          </a:solidFill>
                          <a:effectLst/>
                          <a:latin typeface="Source Sans Pro"/>
                        </a:rPr>
                        <a:t>CSMR</a:t>
                      </a:r>
                      <a:endParaRPr lang="en-US" b="0" i="0">
                        <a:solidFill>
                          <a:srgbClr val="000000"/>
                        </a:solidFill>
                        <a:effectLst/>
                        <a:latin typeface="Source Sans Pro"/>
                      </a:endParaRPr>
                    </a:p>
                  </a:txBody>
                  <a:tcPr marL="58064" marR="58064" marT="29032" marB="29032" anchor="ctr">
                    <a:lnL w="10116" cap="flat" cmpd="sng" algn="ctr">
                      <a:solidFill>
                        <a:srgbClr val="FFFFFF"/>
                      </a:solidFill>
                      <a:prstDash val="solid"/>
                      <a:round/>
                      <a:headEnd type="none" w="med" len="med"/>
                      <a:tailEnd type="none" w="med" len="med"/>
                    </a:lnL>
                    <a:lnR w="10116" cap="flat" cmpd="sng" algn="ctr">
                      <a:solidFill>
                        <a:srgbClr val="FFFFFF"/>
                      </a:solidFill>
                      <a:prstDash val="solid"/>
                      <a:round/>
                      <a:headEnd type="none" w="med" len="med"/>
                      <a:tailEnd type="none" w="med" len="med"/>
                    </a:lnR>
                    <a:lnT w="10116" cap="flat" cmpd="sng" algn="ctr">
                      <a:solidFill>
                        <a:srgbClr val="FFFFFF"/>
                      </a:solidFill>
                      <a:prstDash val="solid"/>
                      <a:round/>
                      <a:headEnd type="none" w="med" len="med"/>
                      <a:tailEnd type="none" w="med" len="med"/>
                    </a:lnT>
                    <a:lnB w="10116"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795797715"/>
                  </a:ext>
                </a:extLst>
              </a:tr>
              <a:tr h="370542">
                <a:tc>
                  <a:txBody>
                    <a:bodyPr/>
                    <a:lstStyle/>
                    <a:p>
                      <a:pPr marL="342900" lvl="0" indent="-342900" algn="l" rtl="0" fontAlgn="base">
                        <a:buFont typeface="Arial" panose="020B0604020202020204" pitchFamily="34" charset="0"/>
                        <a:buChar char="•"/>
                      </a:pPr>
                      <a:r>
                        <a:rPr lang="en-US" sz="1800" b="0" i="0">
                          <a:solidFill>
                            <a:srgbClr val="000000"/>
                          </a:solidFill>
                          <a:effectLst/>
                          <a:latin typeface="Source Sans Pro"/>
                        </a:rPr>
                        <a:t>E. coli</a:t>
                      </a:r>
                      <a:endParaRPr lang="en-US" b="0" i="0">
                        <a:solidFill>
                          <a:srgbClr val="000000"/>
                        </a:solidFill>
                        <a:effectLst/>
                        <a:latin typeface="Source Sans Pro"/>
                      </a:endParaRPr>
                    </a:p>
                  </a:txBody>
                  <a:tcPr marL="58064" marR="58064" marT="29032" marB="29032" anchor="ctr">
                    <a:lnL w="10116" cap="flat" cmpd="sng" algn="ctr">
                      <a:solidFill>
                        <a:srgbClr val="FFFFFF"/>
                      </a:solidFill>
                      <a:prstDash val="solid"/>
                      <a:round/>
                      <a:headEnd type="none" w="med" len="med"/>
                      <a:tailEnd type="none" w="med" len="med"/>
                    </a:lnL>
                    <a:lnR w="10116" cap="flat" cmpd="sng" algn="ctr">
                      <a:solidFill>
                        <a:srgbClr val="FFFFFF"/>
                      </a:solidFill>
                      <a:prstDash val="solid"/>
                      <a:round/>
                      <a:headEnd type="none" w="med" len="med"/>
                      <a:tailEnd type="none" w="med" len="med"/>
                    </a:lnR>
                    <a:lnT w="10116" cap="flat" cmpd="sng" algn="ctr">
                      <a:solidFill>
                        <a:srgbClr val="FFFFFF"/>
                      </a:solidFill>
                      <a:prstDash val="solid"/>
                      <a:round/>
                      <a:headEnd type="none" w="med" len="med"/>
                      <a:tailEnd type="none" w="med" len="med"/>
                    </a:lnT>
                    <a:lnB w="10116"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254694484"/>
                  </a:ext>
                </a:extLst>
              </a:tr>
              <a:tr h="370542">
                <a:tc>
                  <a:txBody>
                    <a:bodyPr/>
                    <a:lstStyle/>
                    <a:p>
                      <a:pPr marL="342900" lvl="0" indent="-342900" algn="l" rtl="0" fontAlgn="base">
                        <a:buFont typeface="Arial" panose="020B0604020202020204" pitchFamily="34" charset="0"/>
                        <a:buChar char="•"/>
                      </a:pPr>
                      <a:r>
                        <a:rPr lang="en-US" sz="1800" b="0" i="0">
                          <a:solidFill>
                            <a:srgbClr val="000000"/>
                          </a:solidFill>
                          <a:effectLst/>
                          <a:latin typeface="Source Sans Pro"/>
                        </a:rPr>
                        <a:t>Fluoride</a:t>
                      </a:r>
                      <a:endParaRPr lang="en-US" b="0" i="0">
                        <a:solidFill>
                          <a:srgbClr val="000000"/>
                        </a:solidFill>
                        <a:effectLst/>
                        <a:latin typeface="Source Sans Pro"/>
                      </a:endParaRPr>
                    </a:p>
                  </a:txBody>
                  <a:tcPr marL="58064" marR="58064" marT="29032" marB="29032" anchor="ctr">
                    <a:lnL w="10116" cap="flat" cmpd="sng" algn="ctr">
                      <a:solidFill>
                        <a:srgbClr val="FFFFFF"/>
                      </a:solidFill>
                      <a:prstDash val="solid"/>
                      <a:round/>
                      <a:headEnd type="none" w="med" len="med"/>
                      <a:tailEnd type="none" w="med" len="med"/>
                    </a:lnL>
                    <a:lnR w="10116" cap="flat" cmpd="sng" algn="ctr">
                      <a:solidFill>
                        <a:srgbClr val="FFFFFF"/>
                      </a:solidFill>
                      <a:prstDash val="solid"/>
                      <a:round/>
                      <a:headEnd type="none" w="med" len="med"/>
                      <a:tailEnd type="none" w="med" len="med"/>
                    </a:lnR>
                    <a:lnT w="10116" cap="flat" cmpd="sng" algn="ctr">
                      <a:solidFill>
                        <a:srgbClr val="FFFFFF"/>
                      </a:solidFill>
                      <a:prstDash val="solid"/>
                      <a:round/>
                      <a:headEnd type="none" w="med" len="med"/>
                      <a:tailEnd type="none" w="med" len="med"/>
                    </a:lnT>
                    <a:lnB w="10116"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48221100"/>
                  </a:ext>
                </a:extLst>
              </a:tr>
              <a:tr h="370542">
                <a:tc>
                  <a:txBody>
                    <a:bodyPr/>
                    <a:lstStyle/>
                    <a:p>
                      <a:pPr marL="342900" lvl="0" indent="-342900" algn="l" rtl="0" fontAlgn="base">
                        <a:buFont typeface="Arial" panose="020B0604020202020204" pitchFamily="34" charset="0"/>
                        <a:buChar char="•"/>
                      </a:pPr>
                      <a:r>
                        <a:rPr lang="en-US" sz="1800" b="0" i="0">
                          <a:solidFill>
                            <a:srgbClr val="000000"/>
                          </a:solidFill>
                          <a:effectLst/>
                          <a:latin typeface="Source Sans Pro"/>
                        </a:rPr>
                        <a:t>Grains per gallon</a:t>
                      </a:r>
                      <a:endParaRPr lang="en-US" b="0" i="0">
                        <a:solidFill>
                          <a:srgbClr val="000000"/>
                        </a:solidFill>
                        <a:effectLst/>
                        <a:latin typeface="Source Sans Pro"/>
                      </a:endParaRPr>
                    </a:p>
                  </a:txBody>
                  <a:tcPr marL="58064" marR="58064" marT="29032" marB="29032" anchor="ctr">
                    <a:lnL w="10116" cap="flat" cmpd="sng" algn="ctr">
                      <a:solidFill>
                        <a:srgbClr val="FFFFFF"/>
                      </a:solidFill>
                      <a:prstDash val="solid"/>
                      <a:round/>
                      <a:headEnd type="none" w="med" len="med"/>
                      <a:tailEnd type="none" w="med" len="med"/>
                    </a:lnL>
                    <a:lnR w="10116" cap="flat" cmpd="sng" algn="ctr">
                      <a:solidFill>
                        <a:srgbClr val="FFFFFF"/>
                      </a:solidFill>
                      <a:prstDash val="solid"/>
                      <a:round/>
                      <a:headEnd type="none" w="med" len="med"/>
                      <a:tailEnd type="none" w="med" len="med"/>
                    </a:lnR>
                    <a:lnT w="10116" cap="flat" cmpd="sng" algn="ctr">
                      <a:solidFill>
                        <a:srgbClr val="FFFFFF"/>
                      </a:solidFill>
                      <a:prstDash val="solid"/>
                      <a:round/>
                      <a:headEnd type="none" w="med" len="med"/>
                      <a:tailEnd type="none" w="med" len="med"/>
                    </a:lnT>
                    <a:lnB w="10116"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611027645"/>
                  </a:ext>
                </a:extLst>
              </a:tr>
              <a:tr h="370542">
                <a:tc>
                  <a:txBody>
                    <a:bodyPr/>
                    <a:lstStyle/>
                    <a:p>
                      <a:pPr marL="342900" lvl="0" indent="-342900" algn="l" rtl="0" fontAlgn="base">
                        <a:buFont typeface="Arial" panose="020B0604020202020204" pitchFamily="34" charset="0"/>
                        <a:buChar char="•"/>
                      </a:pPr>
                      <a:r>
                        <a:rPr lang="en-US" sz="1800" b="0" i="0">
                          <a:solidFill>
                            <a:srgbClr val="000000"/>
                          </a:solidFill>
                          <a:effectLst/>
                          <a:latin typeface="Source Sans Pro"/>
                        </a:rPr>
                        <a:t>Hardness</a:t>
                      </a:r>
                      <a:endParaRPr lang="en-US" b="0" i="0">
                        <a:solidFill>
                          <a:srgbClr val="000000"/>
                        </a:solidFill>
                        <a:effectLst/>
                        <a:latin typeface="Source Sans Pro"/>
                      </a:endParaRPr>
                    </a:p>
                  </a:txBody>
                  <a:tcPr marL="58064" marR="58064" marT="29032" marB="29032" anchor="ctr">
                    <a:lnL w="10116" cap="flat" cmpd="sng" algn="ctr">
                      <a:solidFill>
                        <a:srgbClr val="FFFFFF"/>
                      </a:solidFill>
                      <a:prstDash val="solid"/>
                      <a:round/>
                      <a:headEnd type="none" w="med" len="med"/>
                      <a:tailEnd type="none" w="med" len="med"/>
                    </a:lnL>
                    <a:lnR w="10116" cap="flat" cmpd="sng" algn="ctr">
                      <a:solidFill>
                        <a:srgbClr val="FFFFFF"/>
                      </a:solidFill>
                      <a:prstDash val="solid"/>
                      <a:round/>
                      <a:headEnd type="none" w="med" len="med"/>
                      <a:tailEnd type="none" w="med" len="med"/>
                    </a:lnR>
                    <a:lnT w="10116" cap="flat" cmpd="sng" algn="ctr">
                      <a:solidFill>
                        <a:srgbClr val="FFFFFF"/>
                      </a:solidFill>
                      <a:prstDash val="solid"/>
                      <a:round/>
                      <a:headEnd type="none" w="med" len="med"/>
                      <a:tailEnd type="none" w="med" len="med"/>
                    </a:lnT>
                    <a:lnB w="10116"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674409369"/>
                  </a:ext>
                </a:extLst>
              </a:tr>
              <a:tr h="370542">
                <a:tc>
                  <a:txBody>
                    <a:bodyPr/>
                    <a:lstStyle/>
                    <a:p>
                      <a:pPr marL="342900" lvl="0" indent="-342900" algn="l" rtl="0" fontAlgn="base">
                        <a:buFont typeface="Arial" panose="020B0604020202020204" pitchFamily="34" charset="0"/>
                        <a:buChar char="•"/>
                      </a:pPr>
                      <a:r>
                        <a:rPr lang="en-US" sz="1800" b="0" i="0">
                          <a:solidFill>
                            <a:srgbClr val="000000"/>
                          </a:solidFill>
                          <a:effectLst/>
                          <a:latin typeface="Source Sans Pro"/>
                        </a:rPr>
                        <a:t>Hardness (</a:t>
                      </a:r>
                      <a:r>
                        <a:rPr lang="en-US" sz="1800" b="0" i="0" err="1">
                          <a:solidFill>
                            <a:srgbClr val="000000"/>
                          </a:solidFill>
                          <a:effectLst/>
                          <a:latin typeface="Source Sans Pro"/>
                        </a:rPr>
                        <a:t>Ca,Mg</a:t>
                      </a:r>
                      <a:r>
                        <a:rPr lang="en-US" sz="1800" b="0" i="0">
                          <a:solidFill>
                            <a:srgbClr val="000000"/>
                          </a:solidFill>
                          <a:effectLst/>
                          <a:latin typeface="Source Sans Pro"/>
                        </a:rPr>
                        <a:t>)</a:t>
                      </a:r>
                      <a:endParaRPr lang="en-US" b="0" i="0">
                        <a:solidFill>
                          <a:srgbClr val="000000"/>
                        </a:solidFill>
                        <a:effectLst/>
                        <a:latin typeface="Source Sans Pro"/>
                      </a:endParaRPr>
                    </a:p>
                  </a:txBody>
                  <a:tcPr marL="58064" marR="58064" marT="29032" marB="29032" anchor="ctr">
                    <a:lnL w="10116" cap="flat" cmpd="sng" algn="ctr">
                      <a:solidFill>
                        <a:srgbClr val="FFFFFF"/>
                      </a:solidFill>
                      <a:prstDash val="solid"/>
                      <a:round/>
                      <a:headEnd type="none" w="med" len="med"/>
                      <a:tailEnd type="none" w="med" len="med"/>
                    </a:lnL>
                    <a:lnR w="10116" cap="flat" cmpd="sng" algn="ctr">
                      <a:solidFill>
                        <a:srgbClr val="FFFFFF"/>
                      </a:solidFill>
                      <a:prstDash val="solid"/>
                      <a:round/>
                      <a:headEnd type="none" w="med" len="med"/>
                      <a:tailEnd type="none" w="med" len="med"/>
                    </a:lnR>
                    <a:lnT w="10116" cap="flat" cmpd="sng" algn="ctr">
                      <a:solidFill>
                        <a:srgbClr val="FFFFFF"/>
                      </a:solidFill>
                      <a:prstDash val="solid"/>
                      <a:round/>
                      <a:headEnd type="none" w="med" len="med"/>
                      <a:tailEnd type="none" w="med" len="med"/>
                    </a:lnT>
                    <a:lnB w="10116"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173281921"/>
                  </a:ext>
                </a:extLst>
              </a:tr>
              <a:tr h="370542">
                <a:tc>
                  <a:txBody>
                    <a:bodyPr/>
                    <a:lstStyle/>
                    <a:p>
                      <a:pPr marL="342900" lvl="0" indent="-342900" algn="l" rtl="0" fontAlgn="base">
                        <a:buFont typeface="Arial" panose="020B0604020202020204" pitchFamily="34" charset="0"/>
                        <a:buChar char="•"/>
                      </a:pPr>
                      <a:r>
                        <a:rPr lang="en-US" sz="1800" b="0" i="0">
                          <a:solidFill>
                            <a:srgbClr val="000000"/>
                          </a:solidFill>
                          <a:effectLst/>
                          <a:latin typeface="Source Sans Pro"/>
                        </a:rPr>
                        <a:t>Hardness </a:t>
                      </a:r>
                      <a:endParaRPr lang="en-US" b="0" i="0">
                        <a:solidFill>
                          <a:srgbClr val="000000"/>
                        </a:solidFill>
                        <a:effectLst/>
                        <a:latin typeface="Source Sans Pro"/>
                      </a:endParaRPr>
                    </a:p>
                  </a:txBody>
                  <a:tcPr marL="58064" marR="58064" marT="29032" marB="29032" anchor="ctr">
                    <a:lnL w="10116" cap="flat" cmpd="sng" algn="ctr">
                      <a:solidFill>
                        <a:srgbClr val="FFFFFF"/>
                      </a:solidFill>
                      <a:prstDash val="solid"/>
                      <a:round/>
                      <a:headEnd type="none" w="med" len="med"/>
                      <a:tailEnd type="none" w="med" len="med"/>
                    </a:lnL>
                    <a:lnR w="10116" cap="flat" cmpd="sng" algn="ctr">
                      <a:solidFill>
                        <a:srgbClr val="FFFFFF"/>
                      </a:solidFill>
                      <a:prstDash val="solid"/>
                      <a:round/>
                      <a:headEnd type="none" w="med" len="med"/>
                      <a:tailEnd type="none" w="med" len="med"/>
                    </a:lnR>
                    <a:lnT w="10116" cap="flat" cmpd="sng" algn="ctr">
                      <a:solidFill>
                        <a:srgbClr val="FFFFFF"/>
                      </a:solidFill>
                      <a:prstDash val="solid"/>
                      <a:round/>
                      <a:headEnd type="none" w="med" len="med"/>
                      <a:tailEnd type="none" w="med" len="med"/>
                    </a:lnT>
                    <a:lnB w="10116"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947044726"/>
                  </a:ext>
                </a:extLst>
              </a:tr>
              <a:tr h="370542">
                <a:tc>
                  <a:txBody>
                    <a:bodyPr/>
                    <a:lstStyle/>
                    <a:p>
                      <a:pPr marL="342900" lvl="0" indent="-342900" algn="l" rtl="0" fontAlgn="base">
                        <a:buFont typeface="Arial" panose="020B0604020202020204" pitchFamily="34" charset="0"/>
                        <a:buChar char="•"/>
                      </a:pPr>
                      <a:r>
                        <a:rPr lang="en-US" sz="1800" b="0" i="0">
                          <a:solidFill>
                            <a:srgbClr val="000000"/>
                          </a:solidFill>
                          <a:effectLst/>
                          <a:latin typeface="Source Sans Pro"/>
                        </a:rPr>
                        <a:t>Iron</a:t>
                      </a:r>
                      <a:endParaRPr lang="en-US" b="0" i="0">
                        <a:solidFill>
                          <a:srgbClr val="000000"/>
                        </a:solidFill>
                        <a:effectLst/>
                        <a:latin typeface="Source Sans Pro"/>
                      </a:endParaRPr>
                    </a:p>
                  </a:txBody>
                  <a:tcPr marL="58064" marR="58064" marT="29032" marB="29032" anchor="ctr">
                    <a:lnL w="10116" cap="flat" cmpd="sng" algn="ctr">
                      <a:solidFill>
                        <a:srgbClr val="FFFFFF"/>
                      </a:solidFill>
                      <a:prstDash val="solid"/>
                      <a:round/>
                      <a:headEnd type="none" w="med" len="med"/>
                      <a:tailEnd type="none" w="med" len="med"/>
                    </a:lnL>
                    <a:lnR w="10116" cap="flat" cmpd="sng" algn="ctr">
                      <a:solidFill>
                        <a:srgbClr val="FFFFFF"/>
                      </a:solidFill>
                      <a:prstDash val="solid"/>
                      <a:round/>
                      <a:headEnd type="none" w="med" len="med"/>
                      <a:tailEnd type="none" w="med" len="med"/>
                    </a:lnR>
                    <a:lnT w="10116" cap="flat" cmpd="sng" algn="ctr">
                      <a:solidFill>
                        <a:srgbClr val="FFFFFF"/>
                      </a:solidFill>
                      <a:prstDash val="solid"/>
                      <a:round/>
                      <a:headEnd type="none" w="med" len="med"/>
                      <a:tailEnd type="none" w="med" len="med"/>
                    </a:lnT>
                    <a:lnB w="10116"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699998675"/>
                  </a:ext>
                </a:extLst>
              </a:tr>
              <a:tr h="370542">
                <a:tc>
                  <a:txBody>
                    <a:bodyPr/>
                    <a:lstStyle/>
                    <a:p>
                      <a:pPr marL="342900" lvl="0" indent="-342900" algn="l" rtl="0" fontAlgn="base">
                        <a:buFont typeface="Arial" panose="020B0604020202020204" pitchFamily="34" charset="0"/>
                        <a:buChar char="•"/>
                      </a:pPr>
                      <a:r>
                        <a:rPr lang="en-US" sz="1800" b="0" i="0">
                          <a:solidFill>
                            <a:srgbClr val="000000"/>
                          </a:solidFill>
                          <a:effectLst/>
                          <a:latin typeface="Source Sans Pro"/>
                        </a:rPr>
                        <a:t>Langelier Saturation Index</a:t>
                      </a:r>
                      <a:endParaRPr lang="en-US" b="0" i="0">
                        <a:solidFill>
                          <a:srgbClr val="000000"/>
                        </a:solidFill>
                        <a:effectLst/>
                        <a:latin typeface="Source Sans Pro"/>
                      </a:endParaRPr>
                    </a:p>
                  </a:txBody>
                  <a:tcPr marL="58064" marR="58064" marT="29032" marB="29032" anchor="ctr">
                    <a:lnL w="10116" cap="flat" cmpd="sng" algn="ctr">
                      <a:solidFill>
                        <a:srgbClr val="FFFFFF"/>
                      </a:solidFill>
                      <a:prstDash val="solid"/>
                      <a:round/>
                      <a:headEnd type="none" w="med" len="med"/>
                      <a:tailEnd type="none" w="med" len="med"/>
                    </a:lnL>
                    <a:lnR w="10116" cap="flat" cmpd="sng" algn="ctr">
                      <a:solidFill>
                        <a:srgbClr val="FFFFFF"/>
                      </a:solidFill>
                      <a:prstDash val="solid"/>
                      <a:round/>
                      <a:headEnd type="none" w="med" len="med"/>
                      <a:tailEnd type="none" w="med" len="med"/>
                    </a:lnR>
                    <a:lnT w="10116" cap="flat" cmpd="sng" algn="ctr">
                      <a:solidFill>
                        <a:srgbClr val="FFFFFF"/>
                      </a:solidFill>
                      <a:prstDash val="solid"/>
                      <a:round/>
                      <a:headEnd type="none" w="med" len="med"/>
                      <a:tailEnd type="none" w="med" len="med"/>
                    </a:lnT>
                    <a:lnB w="10116"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439262483"/>
                  </a:ext>
                </a:extLst>
              </a:tr>
              <a:tr h="370542">
                <a:tc>
                  <a:txBody>
                    <a:bodyPr/>
                    <a:lstStyle/>
                    <a:p>
                      <a:pPr marL="342900" lvl="0" indent="-342900" algn="l" rtl="0" fontAlgn="base">
                        <a:buFont typeface="Arial" panose="020B0604020202020204" pitchFamily="34" charset="0"/>
                        <a:buChar char="•"/>
                      </a:pPr>
                      <a:r>
                        <a:rPr lang="en-US" sz="1800" b="0" i="0">
                          <a:solidFill>
                            <a:srgbClr val="000000"/>
                          </a:solidFill>
                          <a:effectLst/>
                          <a:latin typeface="Source Sans Pro"/>
                        </a:rPr>
                        <a:t>Lead</a:t>
                      </a:r>
                      <a:endParaRPr lang="en-US" b="0" i="0">
                        <a:solidFill>
                          <a:srgbClr val="000000"/>
                        </a:solidFill>
                        <a:effectLst/>
                        <a:latin typeface="Source Sans Pro"/>
                      </a:endParaRPr>
                    </a:p>
                  </a:txBody>
                  <a:tcPr marL="58064" marR="58064" marT="29032" marB="29032" anchor="ctr">
                    <a:lnL w="10116" cap="flat" cmpd="sng" algn="ctr">
                      <a:solidFill>
                        <a:srgbClr val="FFFFFF"/>
                      </a:solidFill>
                      <a:prstDash val="solid"/>
                      <a:round/>
                      <a:headEnd type="none" w="med" len="med"/>
                      <a:tailEnd type="none" w="med" len="med"/>
                    </a:lnL>
                    <a:lnR w="10116" cap="flat" cmpd="sng" algn="ctr">
                      <a:solidFill>
                        <a:srgbClr val="FFFFFF"/>
                      </a:solidFill>
                      <a:prstDash val="solid"/>
                      <a:round/>
                      <a:headEnd type="none" w="med" len="med"/>
                      <a:tailEnd type="none" w="med" len="med"/>
                    </a:lnR>
                    <a:lnT w="10116" cap="flat" cmpd="sng" algn="ctr">
                      <a:solidFill>
                        <a:srgbClr val="FFFFFF"/>
                      </a:solidFill>
                      <a:prstDash val="solid"/>
                      <a:round/>
                      <a:headEnd type="none" w="med" len="med"/>
                      <a:tailEnd type="none" w="med" len="med"/>
                    </a:lnT>
                    <a:lnB w="10116"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842466870"/>
                  </a:ext>
                </a:extLst>
              </a:tr>
            </a:tbl>
          </a:graphicData>
        </a:graphic>
      </p:graphicFrame>
      <p:graphicFrame>
        <p:nvGraphicFramePr>
          <p:cNvPr id="18" name="Table 17">
            <a:extLst>
              <a:ext uri="{FF2B5EF4-FFF2-40B4-BE49-F238E27FC236}">
                <a16:creationId xmlns:a16="http://schemas.microsoft.com/office/drawing/2014/main" id="{7BF8F4EF-EB58-78B2-26DE-38A02446A155}"/>
              </a:ext>
            </a:extLst>
          </p:cNvPr>
          <p:cNvGraphicFramePr>
            <a:graphicFrameLocks noGrp="1"/>
          </p:cNvGraphicFramePr>
          <p:nvPr>
            <p:extLst>
              <p:ext uri="{D42A27DB-BD31-4B8C-83A1-F6EECF244321}">
                <p14:modId xmlns:p14="http://schemas.microsoft.com/office/powerpoint/2010/main" val="4146080704"/>
              </p:ext>
            </p:extLst>
          </p:nvPr>
        </p:nvGraphicFramePr>
        <p:xfrm>
          <a:off x="9209779" y="1189736"/>
          <a:ext cx="2916441" cy="4586444"/>
        </p:xfrm>
        <a:graphic>
          <a:graphicData uri="http://schemas.openxmlformats.org/drawingml/2006/table">
            <a:tbl>
              <a:tblPr bandRow="1">
                <a:tableStyleId>{5C22544A-7EE6-4342-B048-85BDC9FD1C3A}</a:tableStyleId>
              </a:tblPr>
              <a:tblGrid>
                <a:gridCol w="2916441">
                  <a:extLst>
                    <a:ext uri="{9D8B030D-6E8A-4147-A177-3AD203B41FA5}">
                      <a16:colId xmlns:a16="http://schemas.microsoft.com/office/drawing/2014/main" val="4051649738"/>
                    </a:ext>
                  </a:extLst>
                </a:gridCol>
              </a:tblGrid>
              <a:tr h="370542">
                <a:tc>
                  <a:txBody>
                    <a:bodyPr/>
                    <a:lstStyle/>
                    <a:p>
                      <a:pPr marL="342900" lvl="0" indent="-342900" algn="l" rtl="0">
                        <a:buFont typeface="Arial" panose="020B0604020202020204" pitchFamily="34" charset="0"/>
                        <a:buChar char="•"/>
                      </a:pPr>
                      <a:r>
                        <a:rPr lang="en-US" sz="1800" b="0" i="0">
                          <a:solidFill>
                            <a:srgbClr val="000000"/>
                          </a:solidFill>
                          <a:effectLst/>
                          <a:latin typeface="Source Sans Pro"/>
                        </a:rPr>
                        <a:t>Sodium</a:t>
                      </a:r>
                    </a:p>
                    <a:p>
                      <a:pPr marL="342900" lvl="0" indent="-342900" algn="l">
                        <a:buFont typeface="Arial" panose="020B0604020202020204" pitchFamily="34" charset="0"/>
                        <a:buChar char="•"/>
                      </a:pPr>
                      <a:r>
                        <a:rPr lang="en-US" sz="1800" b="0" i="0">
                          <a:solidFill>
                            <a:srgbClr val="000000"/>
                          </a:solidFill>
                          <a:effectLst/>
                          <a:latin typeface="Source Sans Pro"/>
                        </a:rPr>
                        <a:t>Sodium Adsorption Ratio</a:t>
                      </a:r>
                    </a:p>
                    <a:p>
                      <a:pPr marL="342900" lvl="0" indent="-342900" algn="l">
                        <a:buFont typeface="Arial" panose="020B0604020202020204" pitchFamily="34" charset="0"/>
                        <a:buChar char="•"/>
                      </a:pPr>
                      <a:r>
                        <a:rPr lang="en-US" sz="1800" b="0" i="0">
                          <a:solidFill>
                            <a:srgbClr val="000000"/>
                          </a:solidFill>
                          <a:effectLst/>
                          <a:latin typeface="Source Sans Pro"/>
                        </a:rPr>
                        <a:t>Strontium</a:t>
                      </a:r>
                      <a:endParaRPr lang="en-US" b="0" i="0">
                        <a:solidFill>
                          <a:srgbClr val="000000"/>
                        </a:solidFill>
                        <a:effectLst/>
                        <a:latin typeface="Arial"/>
                      </a:endParaRPr>
                    </a:p>
                  </a:txBody>
                  <a:tcPr marL="58063" marR="58063" marT="29032" marB="2903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53172068"/>
                  </a:ext>
                </a:extLst>
              </a:tr>
              <a:tr h="370542">
                <a:tc>
                  <a:txBody>
                    <a:bodyPr/>
                    <a:lstStyle/>
                    <a:p>
                      <a:pPr marL="342900" lvl="0" indent="-342900" algn="l" rtl="0">
                        <a:buFont typeface="Arial" panose="020B0604020202020204" pitchFamily="34" charset="0"/>
                        <a:buChar char="•"/>
                      </a:pPr>
                      <a:r>
                        <a:rPr lang="en-US" sz="1800" b="0" i="0">
                          <a:solidFill>
                            <a:srgbClr val="000000"/>
                          </a:solidFill>
                          <a:effectLst/>
                          <a:latin typeface="Source Sans Pro"/>
                        </a:rPr>
                        <a:t>Sulfate</a:t>
                      </a:r>
                      <a:endParaRPr lang="en-US" b="0" i="0">
                        <a:solidFill>
                          <a:srgbClr val="000000"/>
                        </a:solidFill>
                        <a:effectLst/>
                        <a:latin typeface="Arial"/>
                      </a:endParaRPr>
                    </a:p>
                  </a:txBody>
                  <a:tcPr marL="58063" marR="58063" marT="29032" marB="2903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726087925"/>
                  </a:ext>
                </a:extLst>
              </a:tr>
              <a:tr h="370542">
                <a:tc>
                  <a:txBody>
                    <a:bodyPr/>
                    <a:lstStyle/>
                    <a:p>
                      <a:pPr marL="342900" lvl="0" indent="-342900" algn="l" rtl="0" fontAlgn="base">
                        <a:buFont typeface="Arial" panose="020B0604020202020204" pitchFamily="34" charset="0"/>
                        <a:buChar char="•"/>
                      </a:pPr>
                      <a:r>
                        <a:rPr lang="en-US" sz="1800" b="0" i="0">
                          <a:solidFill>
                            <a:srgbClr val="000000"/>
                          </a:solidFill>
                          <a:effectLst/>
                          <a:latin typeface="Source Sans Pro"/>
                        </a:rPr>
                        <a:t>Thallium</a:t>
                      </a:r>
                      <a:endParaRPr lang="en-US" b="0" i="0">
                        <a:solidFill>
                          <a:srgbClr val="000000"/>
                        </a:solidFill>
                        <a:effectLst/>
                        <a:latin typeface="Source Sans Pro"/>
                      </a:endParaRPr>
                    </a:p>
                  </a:txBody>
                  <a:tcPr marL="58064" marR="58064" marT="29032" marB="29032" anchor="ctr">
                    <a:lnL w="10116" cap="flat" cmpd="sng" algn="ctr">
                      <a:solidFill>
                        <a:srgbClr val="FFFFFF"/>
                      </a:solidFill>
                      <a:prstDash val="solid"/>
                      <a:round/>
                      <a:headEnd type="none" w="med" len="med"/>
                      <a:tailEnd type="none" w="med" len="med"/>
                    </a:lnL>
                    <a:lnR w="10116"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0116"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766403777"/>
                  </a:ext>
                </a:extLst>
              </a:tr>
              <a:tr h="370542">
                <a:tc>
                  <a:txBody>
                    <a:bodyPr/>
                    <a:lstStyle/>
                    <a:p>
                      <a:pPr marL="342900" lvl="0" indent="-342900" algn="l" rtl="0" fontAlgn="base">
                        <a:buFont typeface="Arial" panose="020B0604020202020204" pitchFamily="34" charset="0"/>
                        <a:buChar char="•"/>
                      </a:pPr>
                      <a:r>
                        <a:rPr lang="en-US" sz="1800" b="0" i="0">
                          <a:solidFill>
                            <a:srgbClr val="000000"/>
                          </a:solidFill>
                          <a:effectLst/>
                          <a:latin typeface="Source Sans Pro"/>
                        </a:rPr>
                        <a:t>Tin</a:t>
                      </a:r>
                      <a:endParaRPr lang="en-US" b="0" i="0">
                        <a:solidFill>
                          <a:srgbClr val="000000"/>
                        </a:solidFill>
                        <a:effectLst/>
                        <a:latin typeface="Source Sans Pro"/>
                      </a:endParaRPr>
                    </a:p>
                  </a:txBody>
                  <a:tcPr marL="58064" marR="58064" marT="29032" marB="29032" anchor="ctr">
                    <a:lnL w="10116" cap="flat" cmpd="sng" algn="ctr">
                      <a:solidFill>
                        <a:srgbClr val="FFFFFF"/>
                      </a:solidFill>
                      <a:prstDash val="solid"/>
                      <a:round/>
                      <a:headEnd type="none" w="med" len="med"/>
                      <a:tailEnd type="none" w="med" len="med"/>
                    </a:lnL>
                    <a:lnR w="10116" cap="flat" cmpd="sng" algn="ctr">
                      <a:solidFill>
                        <a:srgbClr val="FFFFFF"/>
                      </a:solidFill>
                      <a:prstDash val="solid"/>
                      <a:round/>
                      <a:headEnd type="none" w="med" len="med"/>
                      <a:tailEnd type="none" w="med" len="med"/>
                    </a:lnR>
                    <a:lnT w="10116" cap="flat" cmpd="sng" algn="ctr">
                      <a:solidFill>
                        <a:srgbClr val="FFFFFF"/>
                      </a:solidFill>
                      <a:prstDash val="solid"/>
                      <a:round/>
                      <a:headEnd type="none" w="med" len="med"/>
                      <a:tailEnd type="none" w="med" len="med"/>
                    </a:lnT>
                    <a:lnB w="10116"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833774543"/>
                  </a:ext>
                </a:extLst>
              </a:tr>
              <a:tr h="370542">
                <a:tc>
                  <a:txBody>
                    <a:bodyPr/>
                    <a:lstStyle/>
                    <a:p>
                      <a:pPr marL="342900" lvl="0" indent="-342900" algn="l" rtl="0" fontAlgn="base">
                        <a:buFont typeface="Arial" panose="020B0604020202020204" pitchFamily="34" charset="0"/>
                        <a:buChar char="•"/>
                      </a:pPr>
                      <a:r>
                        <a:rPr lang="en-US" sz="1800" b="0" i="0">
                          <a:solidFill>
                            <a:srgbClr val="000000"/>
                          </a:solidFill>
                          <a:effectLst/>
                          <a:latin typeface="Source Sans Pro"/>
                        </a:rPr>
                        <a:t>Titanium</a:t>
                      </a:r>
                      <a:endParaRPr lang="en-US" b="0" i="0">
                        <a:solidFill>
                          <a:srgbClr val="000000"/>
                        </a:solidFill>
                        <a:effectLst/>
                        <a:latin typeface="Source Sans Pro"/>
                      </a:endParaRPr>
                    </a:p>
                  </a:txBody>
                  <a:tcPr marL="58064" marR="58064" marT="29032" marB="29032" anchor="ctr">
                    <a:lnL w="10116" cap="flat" cmpd="sng" algn="ctr">
                      <a:solidFill>
                        <a:srgbClr val="FFFFFF"/>
                      </a:solidFill>
                      <a:prstDash val="solid"/>
                      <a:round/>
                      <a:headEnd type="none" w="med" len="med"/>
                      <a:tailEnd type="none" w="med" len="med"/>
                    </a:lnL>
                    <a:lnR w="10116" cap="flat" cmpd="sng" algn="ctr">
                      <a:solidFill>
                        <a:srgbClr val="FFFFFF"/>
                      </a:solidFill>
                      <a:prstDash val="solid"/>
                      <a:round/>
                      <a:headEnd type="none" w="med" len="med"/>
                      <a:tailEnd type="none" w="med" len="med"/>
                    </a:lnR>
                    <a:lnT w="10116" cap="flat" cmpd="sng" algn="ctr">
                      <a:solidFill>
                        <a:srgbClr val="FFFFFF"/>
                      </a:solidFill>
                      <a:prstDash val="solid"/>
                      <a:round/>
                      <a:headEnd type="none" w="med" len="med"/>
                      <a:tailEnd type="none" w="med" len="med"/>
                    </a:lnT>
                    <a:lnB w="10116"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253654894"/>
                  </a:ext>
                </a:extLst>
              </a:tr>
              <a:tr h="370542">
                <a:tc>
                  <a:txBody>
                    <a:bodyPr/>
                    <a:lstStyle/>
                    <a:p>
                      <a:pPr marL="342900" lvl="0" indent="-342900" algn="l" rtl="0" fontAlgn="base">
                        <a:buFont typeface="Arial" panose="020B0604020202020204" pitchFamily="34" charset="0"/>
                        <a:buChar char="•"/>
                      </a:pPr>
                      <a:r>
                        <a:rPr lang="en-US" sz="1800" b="0" i="0">
                          <a:solidFill>
                            <a:srgbClr val="000000"/>
                          </a:solidFill>
                          <a:effectLst/>
                          <a:latin typeface="Source Sans Pro"/>
                        </a:rPr>
                        <a:t>Total Coliform</a:t>
                      </a:r>
                      <a:endParaRPr lang="en-US" b="0" i="0">
                        <a:solidFill>
                          <a:srgbClr val="000000"/>
                        </a:solidFill>
                        <a:effectLst/>
                        <a:latin typeface="Source Sans Pro"/>
                      </a:endParaRPr>
                    </a:p>
                  </a:txBody>
                  <a:tcPr marL="58064" marR="58064" marT="29032" marB="29032" anchor="ctr">
                    <a:lnL w="10116" cap="flat" cmpd="sng" algn="ctr">
                      <a:solidFill>
                        <a:srgbClr val="FFFFFF"/>
                      </a:solidFill>
                      <a:prstDash val="solid"/>
                      <a:round/>
                      <a:headEnd type="none" w="med" len="med"/>
                      <a:tailEnd type="none" w="med" len="med"/>
                    </a:lnL>
                    <a:lnR w="10116" cap="flat" cmpd="sng" algn="ctr">
                      <a:solidFill>
                        <a:srgbClr val="FFFFFF"/>
                      </a:solidFill>
                      <a:prstDash val="solid"/>
                      <a:round/>
                      <a:headEnd type="none" w="med" len="med"/>
                      <a:tailEnd type="none" w="med" len="med"/>
                    </a:lnR>
                    <a:lnT w="10116" cap="flat" cmpd="sng" algn="ctr">
                      <a:solidFill>
                        <a:srgbClr val="FFFFFF"/>
                      </a:solidFill>
                      <a:prstDash val="solid"/>
                      <a:round/>
                      <a:headEnd type="none" w="med" len="med"/>
                      <a:tailEnd type="none" w="med" len="med"/>
                    </a:lnT>
                    <a:lnB w="10116"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794794813"/>
                  </a:ext>
                </a:extLst>
              </a:tr>
              <a:tr h="370542">
                <a:tc>
                  <a:txBody>
                    <a:bodyPr/>
                    <a:lstStyle/>
                    <a:p>
                      <a:pPr marL="342900" lvl="0" indent="-342900" algn="l" rtl="0" fontAlgn="base">
                        <a:buFont typeface="Arial" panose="020B0604020202020204" pitchFamily="34" charset="0"/>
                        <a:buChar char="•"/>
                      </a:pPr>
                      <a:r>
                        <a:rPr lang="en-US" sz="1800" b="0" i="0">
                          <a:solidFill>
                            <a:srgbClr val="000000"/>
                          </a:solidFill>
                          <a:effectLst/>
                          <a:latin typeface="Source Sans Pro"/>
                        </a:rPr>
                        <a:t>Total Dissolved Solids</a:t>
                      </a:r>
                      <a:endParaRPr lang="en-US" b="0" i="0">
                        <a:solidFill>
                          <a:srgbClr val="000000"/>
                        </a:solidFill>
                        <a:effectLst/>
                        <a:latin typeface="Source Sans Pro"/>
                      </a:endParaRPr>
                    </a:p>
                  </a:txBody>
                  <a:tcPr marL="58064" marR="58064" marT="29032" marB="29032" anchor="ctr">
                    <a:lnL w="10116" cap="flat" cmpd="sng" algn="ctr">
                      <a:solidFill>
                        <a:srgbClr val="FFFFFF"/>
                      </a:solidFill>
                      <a:prstDash val="solid"/>
                      <a:round/>
                      <a:headEnd type="none" w="med" len="med"/>
                      <a:tailEnd type="none" w="med" len="med"/>
                    </a:lnL>
                    <a:lnR w="10116" cap="flat" cmpd="sng" algn="ctr">
                      <a:solidFill>
                        <a:srgbClr val="FFFFFF"/>
                      </a:solidFill>
                      <a:prstDash val="solid"/>
                      <a:round/>
                      <a:headEnd type="none" w="med" len="med"/>
                      <a:tailEnd type="none" w="med" len="med"/>
                    </a:lnR>
                    <a:lnT w="10116" cap="flat" cmpd="sng" algn="ctr">
                      <a:solidFill>
                        <a:srgbClr val="FFFFFF"/>
                      </a:solidFill>
                      <a:prstDash val="solid"/>
                      <a:round/>
                      <a:headEnd type="none" w="med" len="med"/>
                      <a:tailEnd type="none" w="med" len="med"/>
                    </a:lnT>
                    <a:lnB w="10116"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338979692"/>
                  </a:ext>
                </a:extLst>
              </a:tr>
              <a:tr h="370542">
                <a:tc>
                  <a:txBody>
                    <a:bodyPr/>
                    <a:lstStyle/>
                    <a:p>
                      <a:pPr marL="342900" lvl="0" indent="-342900" algn="l" rtl="0" fontAlgn="base">
                        <a:buFont typeface="Arial" panose="020B0604020202020204" pitchFamily="34" charset="0"/>
                        <a:buChar char="•"/>
                      </a:pPr>
                      <a:r>
                        <a:rPr lang="en-US" sz="1800" b="0" i="0">
                          <a:solidFill>
                            <a:srgbClr val="000000"/>
                          </a:solidFill>
                          <a:effectLst/>
                          <a:latin typeface="Source Sans Pro"/>
                        </a:rPr>
                        <a:t>Turbidity</a:t>
                      </a:r>
                      <a:endParaRPr lang="en-US" b="0" i="0">
                        <a:solidFill>
                          <a:srgbClr val="000000"/>
                        </a:solidFill>
                        <a:effectLst/>
                        <a:latin typeface="Source Sans Pro"/>
                      </a:endParaRPr>
                    </a:p>
                  </a:txBody>
                  <a:tcPr marL="58064" marR="58064" marT="29032" marB="29032" anchor="ctr">
                    <a:lnL w="10116" cap="flat" cmpd="sng" algn="ctr">
                      <a:solidFill>
                        <a:srgbClr val="FFFFFF"/>
                      </a:solidFill>
                      <a:prstDash val="solid"/>
                      <a:round/>
                      <a:headEnd type="none" w="med" len="med"/>
                      <a:tailEnd type="none" w="med" len="med"/>
                    </a:lnL>
                    <a:lnR w="10116" cap="flat" cmpd="sng" algn="ctr">
                      <a:solidFill>
                        <a:srgbClr val="FFFFFF"/>
                      </a:solidFill>
                      <a:prstDash val="solid"/>
                      <a:round/>
                      <a:headEnd type="none" w="med" len="med"/>
                      <a:tailEnd type="none" w="med" len="med"/>
                    </a:lnR>
                    <a:lnT w="10116" cap="flat" cmpd="sng" algn="ctr">
                      <a:solidFill>
                        <a:srgbClr val="FFFFFF"/>
                      </a:solidFill>
                      <a:prstDash val="solid"/>
                      <a:round/>
                      <a:headEnd type="none" w="med" len="med"/>
                      <a:tailEnd type="none" w="med" len="med"/>
                    </a:lnT>
                    <a:lnB w="10116"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885979399"/>
                  </a:ext>
                </a:extLst>
              </a:tr>
              <a:tr h="370542">
                <a:tc>
                  <a:txBody>
                    <a:bodyPr/>
                    <a:lstStyle/>
                    <a:p>
                      <a:pPr marL="342900" lvl="0" indent="-342900" algn="l" rtl="0" fontAlgn="base">
                        <a:buFont typeface="Arial" panose="020B0604020202020204" pitchFamily="34" charset="0"/>
                        <a:buChar char="•"/>
                      </a:pPr>
                      <a:r>
                        <a:rPr lang="en-US" sz="1800" b="0" i="0">
                          <a:solidFill>
                            <a:srgbClr val="000000"/>
                          </a:solidFill>
                          <a:effectLst/>
                          <a:latin typeface="Source Sans Pro"/>
                        </a:rPr>
                        <a:t>Uranium</a:t>
                      </a:r>
                      <a:endParaRPr lang="en-US" b="0" i="0">
                        <a:solidFill>
                          <a:srgbClr val="000000"/>
                        </a:solidFill>
                        <a:effectLst/>
                        <a:latin typeface="Source Sans Pro"/>
                      </a:endParaRPr>
                    </a:p>
                  </a:txBody>
                  <a:tcPr marL="58064" marR="58064" marT="29032" marB="29032" anchor="ctr">
                    <a:lnL w="10116" cap="flat" cmpd="sng" algn="ctr">
                      <a:solidFill>
                        <a:srgbClr val="FFFFFF"/>
                      </a:solidFill>
                      <a:prstDash val="solid"/>
                      <a:round/>
                      <a:headEnd type="none" w="med" len="med"/>
                      <a:tailEnd type="none" w="med" len="med"/>
                    </a:lnL>
                    <a:lnR w="10116" cap="flat" cmpd="sng" algn="ctr">
                      <a:solidFill>
                        <a:srgbClr val="FFFFFF"/>
                      </a:solidFill>
                      <a:prstDash val="solid"/>
                      <a:round/>
                      <a:headEnd type="none" w="med" len="med"/>
                      <a:tailEnd type="none" w="med" len="med"/>
                    </a:lnR>
                    <a:lnT w="10116" cap="flat" cmpd="sng" algn="ctr">
                      <a:solidFill>
                        <a:srgbClr val="FFFFFF"/>
                      </a:solidFill>
                      <a:prstDash val="solid"/>
                      <a:round/>
                      <a:headEnd type="none" w="med" len="med"/>
                      <a:tailEnd type="none" w="med" len="med"/>
                    </a:lnT>
                    <a:lnB w="10116"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298942738"/>
                  </a:ext>
                </a:extLst>
              </a:tr>
              <a:tr h="370542">
                <a:tc>
                  <a:txBody>
                    <a:bodyPr/>
                    <a:lstStyle/>
                    <a:p>
                      <a:pPr marL="342900" lvl="0" indent="-342900" algn="l" rtl="0" fontAlgn="base">
                        <a:buFont typeface="Arial" panose="020B0604020202020204" pitchFamily="34" charset="0"/>
                        <a:buChar char="•"/>
                      </a:pPr>
                      <a:r>
                        <a:rPr lang="en-US" sz="1800" b="0" i="0">
                          <a:solidFill>
                            <a:srgbClr val="000000"/>
                          </a:solidFill>
                          <a:effectLst/>
                          <a:latin typeface="Source Sans Pro"/>
                        </a:rPr>
                        <a:t>Vanadium</a:t>
                      </a:r>
                      <a:endParaRPr lang="en-US" b="0" i="0">
                        <a:solidFill>
                          <a:srgbClr val="000000"/>
                        </a:solidFill>
                        <a:effectLst/>
                        <a:latin typeface="Source Sans Pro"/>
                      </a:endParaRPr>
                    </a:p>
                  </a:txBody>
                  <a:tcPr marL="58064" marR="58064" marT="29032" marB="29032" anchor="ctr">
                    <a:lnL w="10116" cap="flat" cmpd="sng" algn="ctr">
                      <a:solidFill>
                        <a:srgbClr val="FFFFFF"/>
                      </a:solidFill>
                      <a:prstDash val="solid"/>
                      <a:round/>
                      <a:headEnd type="none" w="med" len="med"/>
                      <a:tailEnd type="none" w="med" len="med"/>
                    </a:lnL>
                    <a:lnR w="10116" cap="flat" cmpd="sng" algn="ctr">
                      <a:solidFill>
                        <a:srgbClr val="FFFFFF"/>
                      </a:solidFill>
                      <a:prstDash val="solid"/>
                      <a:round/>
                      <a:headEnd type="none" w="med" len="med"/>
                      <a:tailEnd type="none" w="med" len="med"/>
                    </a:lnR>
                    <a:lnT w="10116" cap="flat" cmpd="sng" algn="ctr">
                      <a:solidFill>
                        <a:srgbClr val="FFFFFF"/>
                      </a:solidFill>
                      <a:prstDash val="solid"/>
                      <a:round/>
                      <a:headEnd type="none" w="med" len="med"/>
                      <a:tailEnd type="none" w="med" len="med"/>
                    </a:lnT>
                    <a:lnB w="10116"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4042793619"/>
                  </a:ext>
                </a:extLst>
              </a:tr>
              <a:tr h="370542">
                <a:tc>
                  <a:txBody>
                    <a:bodyPr/>
                    <a:lstStyle/>
                    <a:p>
                      <a:pPr marL="342900" lvl="0" indent="-342900" algn="l" rtl="0" fontAlgn="base">
                        <a:buFont typeface="Arial" panose="020B0604020202020204" pitchFamily="34" charset="0"/>
                        <a:buChar char="•"/>
                      </a:pPr>
                      <a:r>
                        <a:rPr lang="en-US" sz="1800" b="0" i="0">
                          <a:solidFill>
                            <a:srgbClr val="000000"/>
                          </a:solidFill>
                          <a:effectLst/>
                          <a:latin typeface="Source Sans Pro"/>
                        </a:rPr>
                        <a:t>Zinc</a:t>
                      </a:r>
                      <a:endParaRPr lang="en-US" b="0" i="0">
                        <a:solidFill>
                          <a:srgbClr val="000000"/>
                        </a:solidFill>
                        <a:effectLst/>
                        <a:latin typeface="Source Sans Pro"/>
                      </a:endParaRPr>
                    </a:p>
                  </a:txBody>
                  <a:tcPr marL="58064" marR="58064" marT="29032" marB="29032" anchor="ctr">
                    <a:lnL w="10116" cap="flat" cmpd="sng" algn="ctr">
                      <a:solidFill>
                        <a:srgbClr val="FFFFFF"/>
                      </a:solidFill>
                      <a:prstDash val="solid"/>
                      <a:round/>
                      <a:headEnd type="none" w="med" len="med"/>
                      <a:tailEnd type="none" w="med" len="med"/>
                    </a:lnL>
                    <a:lnR w="10116" cap="flat" cmpd="sng" algn="ctr">
                      <a:solidFill>
                        <a:srgbClr val="FFFFFF"/>
                      </a:solidFill>
                      <a:prstDash val="solid"/>
                      <a:round/>
                      <a:headEnd type="none" w="med" len="med"/>
                      <a:tailEnd type="none" w="med" len="med"/>
                    </a:lnR>
                    <a:lnT w="10116" cap="flat" cmpd="sng" algn="ctr">
                      <a:solidFill>
                        <a:srgbClr val="FFFFFF"/>
                      </a:solidFill>
                      <a:prstDash val="solid"/>
                      <a:round/>
                      <a:headEnd type="none" w="med" len="med"/>
                      <a:tailEnd type="none" w="med" len="med"/>
                    </a:lnT>
                    <a:lnB w="10116"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557879056"/>
                  </a:ext>
                </a:extLst>
              </a:tr>
            </a:tbl>
          </a:graphicData>
        </a:graphic>
      </p:graphicFrame>
    </p:spTree>
    <p:extLst>
      <p:ext uri="{BB962C8B-B14F-4D97-AF65-F5344CB8AC3E}">
        <p14:creationId xmlns:p14="http://schemas.microsoft.com/office/powerpoint/2010/main" val="3297448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6B818-BC34-195A-671C-2F2518EFFF1C}"/>
              </a:ext>
            </a:extLst>
          </p:cNvPr>
          <p:cNvSpPr>
            <a:spLocks noGrp="1"/>
          </p:cNvSpPr>
          <p:nvPr>
            <p:ph type="title"/>
          </p:nvPr>
        </p:nvSpPr>
        <p:spPr>
          <a:xfrm>
            <a:off x="983562" y="112143"/>
            <a:ext cx="3932237" cy="1600200"/>
          </a:xfrm>
        </p:spPr>
        <p:txBody>
          <a:bodyPr anchor="b">
            <a:normAutofit/>
          </a:bodyPr>
          <a:lstStyle/>
          <a:p>
            <a:r>
              <a:rPr lang="en-US" sz="4000"/>
              <a:t>Modernizing Data Collection</a:t>
            </a:r>
          </a:p>
        </p:txBody>
      </p:sp>
      <p:sp>
        <p:nvSpPr>
          <p:cNvPr id="16" name="Text Placeholder 3">
            <a:extLst>
              <a:ext uri="{FF2B5EF4-FFF2-40B4-BE49-F238E27FC236}">
                <a16:creationId xmlns:a16="http://schemas.microsoft.com/office/drawing/2014/main" id="{8628E9BF-2559-3F01-8680-CEF6F79017D7}"/>
              </a:ext>
            </a:extLst>
          </p:cNvPr>
          <p:cNvSpPr>
            <a:spLocks noGrp="1"/>
          </p:cNvSpPr>
          <p:nvPr>
            <p:ph type="body" sz="half" idx="2"/>
          </p:nvPr>
        </p:nvSpPr>
        <p:spPr>
          <a:xfrm>
            <a:off x="839788" y="2057400"/>
            <a:ext cx="3932237" cy="3811588"/>
          </a:xfrm>
        </p:spPr>
        <p:txBody>
          <a:bodyPr vert="horz" lIns="91440" tIns="45720" rIns="91440" bIns="45720" rtlCol="0" anchor="t">
            <a:normAutofit fontScale="92500"/>
          </a:bodyPr>
          <a:lstStyle/>
          <a:p>
            <a:pPr marL="285750" indent="-285750">
              <a:buChar char="•"/>
            </a:pPr>
            <a:r>
              <a:rPr lang="en-US" sz="2000">
                <a:ea typeface="Source Sans Pro"/>
              </a:rPr>
              <a:t>Converting Well Water testing and</a:t>
            </a:r>
            <a:r>
              <a:rPr lang="en-US">
                <a:ea typeface="Source Sans Pro"/>
              </a:rPr>
              <a:t> </a:t>
            </a:r>
            <a:r>
              <a:rPr lang="en-US" sz="2000">
                <a:ea typeface="Source Sans Pro"/>
              </a:rPr>
              <a:t>evaluation from paper copy to digital</a:t>
            </a:r>
          </a:p>
          <a:p>
            <a:pPr marL="285750" indent="-285750">
              <a:buChar char="•"/>
            </a:pPr>
            <a:r>
              <a:rPr lang="en-US" sz="2000">
                <a:ea typeface="Source Sans Pro"/>
              </a:rPr>
              <a:t>Add photos to assessment</a:t>
            </a:r>
          </a:p>
          <a:p>
            <a:pPr marL="285750" indent="-285750">
              <a:buChar char="•"/>
            </a:pPr>
            <a:r>
              <a:rPr lang="en-US" sz="2000">
                <a:ea typeface="Source Sans Pro"/>
              </a:rPr>
              <a:t>More accurate location info</a:t>
            </a:r>
          </a:p>
          <a:p>
            <a:pPr marL="285750" indent="-285750">
              <a:buChar char="•"/>
            </a:pPr>
            <a:r>
              <a:rPr lang="en-US" sz="2000">
                <a:ea typeface="Source Sans Pro"/>
              </a:rPr>
              <a:t>Integrate with other map layers  - soil layers and flood plain info</a:t>
            </a:r>
          </a:p>
          <a:p>
            <a:pPr marL="285750" indent="-285750">
              <a:buChar char="•"/>
            </a:pPr>
            <a:r>
              <a:rPr lang="en-US" sz="2000">
                <a:ea typeface="Source Sans Pro"/>
              </a:rPr>
              <a:t>Faster integration with lab results</a:t>
            </a:r>
          </a:p>
          <a:p>
            <a:pPr marL="285750" indent="-285750">
              <a:buChar char="•"/>
            </a:pPr>
            <a:r>
              <a:rPr lang="en-US" sz="2000">
                <a:ea typeface="Source Sans Pro"/>
              </a:rPr>
              <a:t>Syncs data with well water testing map</a:t>
            </a:r>
          </a:p>
          <a:p>
            <a:pPr marL="285750" indent="-285750">
              <a:buChar char="•"/>
            </a:pPr>
            <a:r>
              <a:rPr lang="en-US" sz="2000">
                <a:ea typeface="Source Sans Pro"/>
              </a:rPr>
              <a:t>Easier sharing ability</a:t>
            </a:r>
          </a:p>
        </p:txBody>
      </p:sp>
      <p:pic>
        <p:nvPicPr>
          <p:cNvPr id="4" name="Picture 3" descr="A screenshot of a phone&#10;&#10;Description automatically generated">
            <a:extLst>
              <a:ext uri="{FF2B5EF4-FFF2-40B4-BE49-F238E27FC236}">
                <a16:creationId xmlns:a16="http://schemas.microsoft.com/office/drawing/2014/main" id="{5BF34859-1584-B52C-A623-2B9531261EF8}"/>
              </a:ext>
            </a:extLst>
          </p:cNvPr>
          <p:cNvPicPr>
            <a:picLocks noChangeAspect="1"/>
          </p:cNvPicPr>
          <p:nvPr/>
        </p:nvPicPr>
        <p:blipFill>
          <a:blip r:embed="rId3"/>
          <a:stretch>
            <a:fillRect/>
          </a:stretch>
        </p:blipFill>
        <p:spPr>
          <a:xfrm>
            <a:off x="9155041" y="996874"/>
            <a:ext cx="2670717" cy="4741838"/>
          </a:xfrm>
          <a:prstGeom prst="rect">
            <a:avLst/>
          </a:prstGeom>
        </p:spPr>
      </p:pic>
      <p:pic>
        <p:nvPicPr>
          <p:cNvPr id="5" name="Picture 4" descr="A blue paper with writing on it&#10;&#10;Description automatically generated">
            <a:extLst>
              <a:ext uri="{FF2B5EF4-FFF2-40B4-BE49-F238E27FC236}">
                <a16:creationId xmlns:a16="http://schemas.microsoft.com/office/drawing/2014/main" id="{0FCA298C-B3FC-DB17-E399-DD243F0248CE}"/>
              </a:ext>
            </a:extLst>
          </p:cNvPr>
          <p:cNvPicPr>
            <a:picLocks noChangeAspect="1"/>
          </p:cNvPicPr>
          <p:nvPr/>
        </p:nvPicPr>
        <p:blipFill rotWithShape="1">
          <a:blip r:embed="rId4"/>
          <a:srcRect l="18146" t="11257" r="25049" b="-262"/>
          <a:stretch/>
        </p:blipFill>
        <p:spPr>
          <a:xfrm rot="5400000">
            <a:off x="5242597" y="1526677"/>
            <a:ext cx="3440968" cy="4065881"/>
          </a:xfrm>
          <a:prstGeom prst="rect">
            <a:avLst/>
          </a:prstGeom>
        </p:spPr>
      </p:pic>
    </p:spTree>
    <p:extLst>
      <p:ext uri="{BB962C8B-B14F-4D97-AF65-F5344CB8AC3E}">
        <p14:creationId xmlns:p14="http://schemas.microsoft.com/office/powerpoint/2010/main" val="1569915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E3925-7611-ED5E-9929-79EC272247A9}"/>
              </a:ext>
            </a:extLst>
          </p:cNvPr>
          <p:cNvSpPr>
            <a:spLocks noGrp="1"/>
          </p:cNvSpPr>
          <p:nvPr>
            <p:ph type="title"/>
          </p:nvPr>
        </p:nvSpPr>
        <p:spPr>
          <a:xfrm>
            <a:off x="838200" y="365125"/>
            <a:ext cx="10515600" cy="1325563"/>
          </a:xfrm>
        </p:spPr>
        <p:txBody>
          <a:bodyPr anchor="ctr">
            <a:normAutofit/>
          </a:bodyPr>
          <a:lstStyle/>
          <a:p>
            <a:r>
              <a:rPr lang="en-US"/>
              <a:t>Well Water Mapping</a:t>
            </a:r>
          </a:p>
        </p:txBody>
      </p:sp>
      <p:pic>
        <p:nvPicPr>
          <p:cNvPr id="3" name="Picture 2" descr="A screenshot of a map&#10;&#10;Description automatically generated">
            <a:extLst>
              <a:ext uri="{FF2B5EF4-FFF2-40B4-BE49-F238E27FC236}">
                <a16:creationId xmlns:a16="http://schemas.microsoft.com/office/drawing/2014/main" id="{35E2851A-C2D0-952F-66DA-0BAF169DE5C8}"/>
              </a:ext>
            </a:extLst>
          </p:cNvPr>
          <p:cNvPicPr>
            <a:picLocks noChangeAspect="1"/>
          </p:cNvPicPr>
          <p:nvPr/>
        </p:nvPicPr>
        <p:blipFill>
          <a:blip r:embed="rId3"/>
          <a:stretch>
            <a:fillRect/>
          </a:stretch>
        </p:blipFill>
        <p:spPr>
          <a:xfrm>
            <a:off x="5210521" y="1710606"/>
            <a:ext cx="5940392" cy="4351338"/>
          </a:xfrm>
          <a:prstGeom prst="rect">
            <a:avLst/>
          </a:prstGeom>
          <a:noFill/>
        </p:spPr>
      </p:pic>
      <p:pic>
        <p:nvPicPr>
          <p:cNvPr id="4" name="Picture 3" descr="A green object in the grass&#10;&#10;Description automatically generated">
            <a:extLst>
              <a:ext uri="{FF2B5EF4-FFF2-40B4-BE49-F238E27FC236}">
                <a16:creationId xmlns:a16="http://schemas.microsoft.com/office/drawing/2014/main" id="{1DD48598-B40E-4437-C46A-550C04910AEC}"/>
              </a:ext>
            </a:extLst>
          </p:cNvPr>
          <p:cNvPicPr>
            <a:picLocks noChangeAspect="1"/>
          </p:cNvPicPr>
          <p:nvPr/>
        </p:nvPicPr>
        <p:blipFill>
          <a:blip r:embed="rId4"/>
          <a:srcRect r="8411" b="-357"/>
          <a:stretch/>
        </p:blipFill>
        <p:spPr>
          <a:xfrm>
            <a:off x="514794" y="2036134"/>
            <a:ext cx="4457880" cy="3202272"/>
          </a:xfrm>
          <a:prstGeom prst="rect">
            <a:avLst/>
          </a:prstGeom>
        </p:spPr>
      </p:pic>
    </p:spTree>
    <p:extLst>
      <p:ext uri="{BB962C8B-B14F-4D97-AF65-F5344CB8AC3E}">
        <p14:creationId xmlns:p14="http://schemas.microsoft.com/office/powerpoint/2010/main" val="111442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964C3-0908-23BD-A2AF-76A1224CE5C6}"/>
              </a:ext>
            </a:extLst>
          </p:cNvPr>
          <p:cNvSpPr>
            <a:spLocks noGrp="1"/>
          </p:cNvSpPr>
          <p:nvPr>
            <p:ph type="title"/>
          </p:nvPr>
        </p:nvSpPr>
        <p:spPr>
          <a:xfrm>
            <a:off x="553872" y="1185"/>
            <a:ext cx="10515600" cy="1325563"/>
          </a:xfrm>
        </p:spPr>
        <p:txBody>
          <a:bodyPr/>
          <a:lstStyle/>
          <a:p>
            <a:r>
              <a:rPr lang="en-US">
                <a:ea typeface="Source Sans Pro"/>
              </a:rPr>
              <a:t>Testing in the Field – First Draft</a:t>
            </a:r>
            <a:endParaRPr lang="en-US"/>
          </a:p>
        </p:txBody>
      </p:sp>
      <p:sp>
        <p:nvSpPr>
          <p:cNvPr id="4" name="Text Placeholder 3">
            <a:extLst>
              <a:ext uri="{FF2B5EF4-FFF2-40B4-BE49-F238E27FC236}">
                <a16:creationId xmlns:a16="http://schemas.microsoft.com/office/drawing/2014/main" id="{BC87E7FE-2893-0F61-2110-2B2224306A80}"/>
              </a:ext>
            </a:extLst>
          </p:cNvPr>
          <p:cNvSpPr>
            <a:spLocks noGrp="1"/>
          </p:cNvSpPr>
          <p:nvPr>
            <p:ph idx="1"/>
          </p:nvPr>
        </p:nvSpPr>
        <p:spPr>
          <a:xfrm>
            <a:off x="349155" y="1518550"/>
            <a:ext cx="3839571" cy="3441488"/>
          </a:xfrm>
        </p:spPr>
        <p:txBody>
          <a:bodyPr vert="horz" lIns="91440" tIns="45720" rIns="91440" bIns="45720" rtlCol="0" anchor="t">
            <a:normAutofit/>
          </a:bodyPr>
          <a:lstStyle/>
          <a:p>
            <a:r>
              <a:rPr lang="en-US">
                <a:ea typeface="Source Sans Pro"/>
              </a:rPr>
              <a:t>Both paper and digital</a:t>
            </a:r>
          </a:p>
          <a:p>
            <a:r>
              <a:rPr lang="en-US">
                <a:ea typeface="Source Sans Pro"/>
              </a:rPr>
              <a:t>Tested capability:</a:t>
            </a:r>
          </a:p>
          <a:p>
            <a:pPr lvl="1">
              <a:buFont typeface="Courier New" panose="020B0604020202020204" pitchFamily="34" charset="0"/>
              <a:buChar char="o"/>
            </a:pPr>
            <a:r>
              <a:rPr lang="en-US">
                <a:ea typeface="Source Sans Pro"/>
              </a:rPr>
              <a:t>Photos</a:t>
            </a:r>
          </a:p>
          <a:p>
            <a:pPr lvl="1">
              <a:buFont typeface="Courier New" panose="020B0604020202020204" pitchFamily="34" charset="0"/>
              <a:buChar char="o"/>
            </a:pPr>
            <a:r>
              <a:rPr lang="en-US">
                <a:ea typeface="Source Sans Pro"/>
              </a:rPr>
              <a:t>Location &amp; GPS</a:t>
            </a:r>
          </a:p>
          <a:p>
            <a:pPr lvl="1">
              <a:buFont typeface="Courier New" panose="020B0604020202020204" pitchFamily="34" charset="0"/>
              <a:buChar char="o"/>
            </a:pPr>
            <a:r>
              <a:rPr lang="en-US">
                <a:ea typeface="Source Sans Pro"/>
              </a:rPr>
              <a:t>Mapping</a:t>
            </a:r>
          </a:p>
          <a:p>
            <a:pPr lvl="1">
              <a:buFont typeface="Courier New" panose="020B0604020202020204" pitchFamily="34" charset="0"/>
              <a:buChar char="o"/>
            </a:pPr>
            <a:r>
              <a:rPr lang="en-US">
                <a:ea typeface="Source Sans Pro"/>
              </a:rPr>
              <a:t>Questionnaire Layout</a:t>
            </a:r>
          </a:p>
          <a:p>
            <a:pPr lvl="1">
              <a:buFont typeface="Courier New" panose="020B0604020202020204" pitchFamily="34" charset="0"/>
              <a:buChar char="o"/>
            </a:pPr>
            <a:r>
              <a:rPr lang="en-US">
                <a:ea typeface="Source Sans Pro"/>
              </a:rPr>
              <a:t>Resource Information</a:t>
            </a:r>
            <a:endParaRPr lang="en-US"/>
          </a:p>
        </p:txBody>
      </p:sp>
      <p:pic>
        <p:nvPicPr>
          <p:cNvPr id="6" name="Picture 5" descr="20240401_112627">
            <a:extLst>
              <a:ext uri="{FF2B5EF4-FFF2-40B4-BE49-F238E27FC236}">
                <a16:creationId xmlns:a16="http://schemas.microsoft.com/office/drawing/2014/main" id="{1315D566-752C-0292-BC63-20AC34CFC5D2}"/>
              </a:ext>
            </a:extLst>
          </p:cNvPr>
          <p:cNvPicPr>
            <a:picLocks noChangeAspect="1"/>
          </p:cNvPicPr>
          <p:nvPr/>
        </p:nvPicPr>
        <p:blipFill>
          <a:blip r:embed="rId3"/>
          <a:stretch>
            <a:fillRect/>
          </a:stretch>
        </p:blipFill>
        <p:spPr>
          <a:xfrm>
            <a:off x="8483554" y="1519784"/>
            <a:ext cx="3067050" cy="3810000"/>
          </a:xfrm>
          <a:prstGeom prst="rect">
            <a:avLst/>
          </a:prstGeom>
        </p:spPr>
      </p:pic>
      <p:pic>
        <p:nvPicPr>
          <p:cNvPr id="3" name="Picture 2" descr="A group of men standing in a grassy area&#10;&#10;Description automatically generated">
            <a:extLst>
              <a:ext uri="{FF2B5EF4-FFF2-40B4-BE49-F238E27FC236}">
                <a16:creationId xmlns:a16="http://schemas.microsoft.com/office/drawing/2014/main" id="{B7B26045-8A57-245D-E6F8-CE068CA14DEE}"/>
              </a:ext>
            </a:extLst>
          </p:cNvPr>
          <p:cNvPicPr>
            <a:picLocks noChangeAspect="1"/>
          </p:cNvPicPr>
          <p:nvPr/>
        </p:nvPicPr>
        <p:blipFill>
          <a:blip r:embed="rId4"/>
          <a:stretch>
            <a:fillRect/>
          </a:stretch>
        </p:blipFill>
        <p:spPr>
          <a:xfrm>
            <a:off x="4382354" y="1178257"/>
            <a:ext cx="3813980" cy="5138382"/>
          </a:xfrm>
          <a:prstGeom prst="rect">
            <a:avLst/>
          </a:prstGeom>
        </p:spPr>
      </p:pic>
    </p:spTree>
    <p:extLst>
      <p:ext uri="{BB962C8B-B14F-4D97-AF65-F5344CB8AC3E}">
        <p14:creationId xmlns:p14="http://schemas.microsoft.com/office/powerpoint/2010/main" val="2981544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0A3B1614-C19C-91E8-E7CA-68AA6E1F9E97}"/>
              </a:ext>
            </a:extLst>
          </p:cNvPr>
          <p:cNvSpPr/>
          <p:nvPr/>
        </p:nvSpPr>
        <p:spPr>
          <a:xfrm>
            <a:off x="9532138" y="5801087"/>
            <a:ext cx="2662989" cy="97322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orthwest Portland Area Indian Health Board: Indian Leadership for Indian Health">
            <a:extLst>
              <a:ext uri="{FF2B5EF4-FFF2-40B4-BE49-F238E27FC236}">
                <a16:creationId xmlns:a16="http://schemas.microsoft.com/office/drawing/2014/main" id="{0A91660D-B344-F0BF-C2D5-6F877E2174F5}"/>
              </a:ext>
            </a:extLst>
          </p:cNvPr>
          <p:cNvPicPr>
            <a:picLocks noChangeAspect="1"/>
          </p:cNvPicPr>
          <p:nvPr/>
        </p:nvPicPr>
        <p:blipFill>
          <a:blip r:embed="rId3"/>
          <a:srcRect l="25541" t="357" r="-433" b="-1515"/>
          <a:stretch/>
        </p:blipFill>
        <p:spPr>
          <a:xfrm>
            <a:off x="1216257" y="2253026"/>
            <a:ext cx="3004977" cy="1184385"/>
          </a:xfrm>
          <a:prstGeom prst="rect">
            <a:avLst/>
          </a:prstGeom>
        </p:spPr>
      </p:pic>
      <p:cxnSp>
        <p:nvCxnSpPr>
          <p:cNvPr id="20" name="Straight Connector 19">
            <a:extLst>
              <a:ext uri="{FF2B5EF4-FFF2-40B4-BE49-F238E27FC236}">
                <a16:creationId xmlns:a16="http://schemas.microsoft.com/office/drawing/2014/main" id="{D4BDCD00-BA97-40D8-93CD-0A9CA931BE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2080" y="3429000"/>
            <a:ext cx="263652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0" name="Picture 9" descr="Northwest Portland Area Indian Health Board: Indian Leadership for Indian Health">
            <a:extLst>
              <a:ext uri="{FF2B5EF4-FFF2-40B4-BE49-F238E27FC236}">
                <a16:creationId xmlns:a16="http://schemas.microsoft.com/office/drawing/2014/main" id="{A9EDB09A-A479-0F29-ED03-563F69FA54B5}"/>
              </a:ext>
            </a:extLst>
          </p:cNvPr>
          <p:cNvPicPr>
            <a:picLocks noChangeAspect="1"/>
          </p:cNvPicPr>
          <p:nvPr/>
        </p:nvPicPr>
        <p:blipFill>
          <a:blip r:embed="rId3"/>
          <a:srcRect r="71861" b="-1515"/>
          <a:stretch/>
        </p:blipFill>
        <p:spPr>
          <a:xfrm>
            <a:off x="1957712" y="3355014"/>
            <a:ext cx="1521190" cy="1582558"/>
          </a:xfrm>
          <a:prstGeom prst="rect">
            <a:avLst/>
          </a:prstGeom>
        </p:spPr>
      </p:pic>
      <p:cxnSp>
        <p:nvCxnSpPr>
          <p:cNvPr id="21" name="Straight Connector 20">
            <a:extLst>
              <a:ext uri="{FF2B5EF4-FFF2-40B4-BE49-F238E27FC236}">
                <a16:creationId xmlns:a16="http://schemas.microsoft.com/office/drawing/2014/main" id="{2D631E40-F51C-4828-B23B-DF90351329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Picture 4" descr="A map of the state of washington&#10;&#10;Description automatically generated">
            <a:extLst>
              <a:ext uri="{FF2B5EF4-FFF2-40B4-BE49-F238E27FC236}">
                <a16:creationId xmlns:a16="http://schemas.microsoft.com/office/drawing/2014/main" id="{A19522BA-3065-1215-7C0A-36449C6A98E0}"/>
              </a:ext>
            </a:extLst>
          </p:cNvPr>
          <p:cNvPicPr>
            <a:picLocks noChangeAspect="1"/>
          </p:cNvPicPr>
          <p:nvPr/>
        </p:nvPicPr>
        <p:blipFill>
          <a:blip r:embed="rId4"/>
          <a:srcRect l="2407" r="3148"/>
          <a:stretch/>
        </p:blipFill>
        <p:spPr>
          <a:xfrm>
            <a:off x="4725344" y="361528"/>
            <a:ext cx="7335756" cy="6143175"/>
          </a:xfrm>
          <a:prstGeom prst="rect">
            <a:avLst/>
          </a:prstGeom>
        </p:spPr>
      </p:pic>
    </p:spTree>
    <p:extLst>
      <p:ext uri="{BB962C8B-B14F-4D97-AF65-F5344CB8AC3E}">
        <p14:creationId xmlns:p14="http://schemas.microsoft.com/office/powerpoint/2010/main" val="789185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1284A3-4AD3-C771-089E-62E4A1CE8E97}"/>
              </a:ext>
            </a:extLst>
          </p:cNvPr>
          <p:cNvSpPr>
            <a:spLocks noGrp="1"/>
          </p:cNvSpPr>
          <p:nvPr>
            <p:ph type="title"/>
          </p:nvPr>
        </p:nvSpPr>
        <p:spPr>
          <a:xfrm>
            <a:off x="4619880" y="568517"/>
            <a:ext cx="6863206" cy="886379"/>
          </a:xfrm>
        </p:spPr>
        <p:txBody>
          <a:bodyPr>
            <a:noAutofit/>
          </a:bodyPr>
          <a:lstStyle/>
          <a:p>
            <a:r>
              <a:rPr lang="en-US" dirty="0">
                <a:ea typeface="Source Sans Pro"/>
              </a:rPr>
              <a:t>Adjustments – Second Draft</a:t>
            </a:r>
            <a:endParaRPr lang="en-US">
              <a:ea typeface="Source Sans Pro"/>
            </a:endParaRPr>
          </a:p>
        </p:txBody>
      </p:sp>
      <p:pic>
        <p:nvPicPr>
          <p:cNvPr id="4" name="Picture 3" descr="Health Team and Umatilla Staff photo by tall rocks">
            <a:extLst>
              <a:ext uri="{FF2B5EF4-FFF2-40B4-BE49-F238E27FC236}">
                <a16:creationId xmlns:a16="http://schemas.microsoft.com/office/drawing/2014/main" id="{9E21B897-4CB3-E472-F0C6-256742E8FD0E}"/>
              </a:ext>
            </a:extLst>
          </p:cNvPr>
          <p:cNvPicPr>
            <a:picLocks noChangeAspect="1"/>
          </p:cNvPicPr>
          <p:nvPr/>
        </p:nvPicPr>
        <p:blipFill>
          <a:blip r:embed="rId3"/>
          <a:srcRect l="6600" r="18401" b="1"/>
          <a:stretch/>
        </p:blipFill>
        <p:spPr>
          <a:xfrm>
            <a:off x="739959" y="109540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11" name="Group 10">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12" name="Freeform: Shape 11">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3" name="Freeform: Shape 12">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15" name="Group 14">
            <a:extLst>
              <a:ext uri="{FF2B5EF4-FFF2-40B4-BE49-F238E27FC236}">
                <a16:creationId xmlns:a16="http://schemas.microsoft.com/office/drawing/2014/main" id="{C28CAB86-AA69-4EF8-A4E2-4E020497D0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alpha val="20000"/>
            </a:schemeClr>
          </a:solidFill>
        </p:grpSpPr>
        <p:sp>
          <p:nvSpPr>
            <p:cNvPr id="16" name="Freeform: Shape 15">
              <a:extLst>
                <a:ext uri="{FF2B5EF4-FFF2-40B4-BE49-F238E27FC236}">
                  <a16:creationId xmlns:a16="http://schemas.microsoft.com/office/drawing/2014/main" id="{29A36BEE-5544-45FB-88F3-9E156F32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7" name="Freeform: Shape 16">
              <a:extLst>
                <a:ext uri="{FF2B5EF4-FFF2-40B4-BE49-F238E27FC236}">
                  <a16:creationId xmlns:a16="http://schemas.microsoft.com/office/drawing/2014/main" id="{5B49ECF4-1585-4D6B-AB63-D49C92945E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3" name="Content Placeholder 2">
            <a:extLst>
              <a:ext uri="{FF2B5EF4-FFF2-40B4-BE49-F238E27FC236}">
                <a16:creationId xmlns:a16="http://schemas.microsoft.com/office/drawing/2014/main" id="{C1CE58A8-8714-EC61-3BDE-7EDE150885BE}"/>
              </a:ext>
            </a:extLst>
          </p:cNvPr>
          <p:cNvSpPr>
            <a:spLocks noGrp="1"/>
          </p:cNvSpPr>
          <p:nvPr>
            <p:ph idx="1"/>
          </p:nvPr>
        </p:nvSpPr>
        <p:spPr>
          <a:xfrm>
            <a:off x="6234868" y="1820369"/>
            <a:ext cx="5217173" cy="4351338"/>
          </a:xfrm>
        </p:spPr>
        <p:txBody>
          <a:bodyPr vert="horz" lIns="91440" tIns="45720" rIns="91440" bIns="45720" rtlCol="0">
            <a:normAutofit/>
          </a:bodyPr>
          <a:lstStyle/>
          <a:p>
            <a:r>
              <a:rPr lang="en-US">
                <a:ea typeface="Source Sans Pro"/>
              </a:rPr>
              <a:t>Restructured the layout</a:t>
            </a:r>
          </a:p>
          <a:p>
            <a:r>
              <a:rPr lang="en-US">
                <a:ea typeface="Source Sans Pro"/>
              </a:rPr>
              <a:t>Fixed errors and made more realistic for out in the field</a:t>
            </a:r>
          </a:p>
          <a:p>
            <a:r>
              <a:rPr lang="en-US">
                <a:ea typeface="Source Sans Pro"/>
              </a:rPr>
              <a:t>Updated information already inputted</a:t>
            </a:r>
          </a:p>
          <a:p>
            <a:r>
              <a:rPr lang="en-US">
                <a:ea typeface="Source Sans Pro"/>
              </a:rPr>
              <a:t>Plan to use this new template as we partner with more tribes</a:t>
            </a:r>
          </a:p>
        </p:txBody>
      </p:sp>
      <p:grpSp>
        <p:nvGrpSpPr>
          <p:cNvPr id="19"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0" name="Freeform: Shape 19">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grpSp>
        <p:nvGrpSpPr>
          <p:cNvPr id="26" name="Graphic 185">
            <a:extLst>
              <a:ext uri="{FF2B5EF4-FFF2-40B4-BE49-F238E27FC236}">
                <a16:creationId xmlns:a16="http://schemas.microsoft.com/office/drawing/2014/main" id="{617CAA5F-37E3-4DF6-9DD0-68A40D2161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alpha val="20000"/>
            </a:schemeClr>
          </a:solidFill>
        </p:grpSpPr>
        <p:sp>
          <p:nvSpPr>
            <p:cNvPr id="27" name="Freeform: Shape 26">
              <a:extLst>
                <a:ext uri="{FF2B5EF4-FFF2-40B4-BE49-F238E27FC236}">
                  <a16:creationId xmlns:a16="http://schemas.microsoft.com/office/drawing/2014/main" id="{2FCF03A3-80B7-45BC-AA40-A335CC8168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9D3C77A-275B-4C9E-A407-B09450E564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C6C5B5B-80BB-41D8-A377-C653EF1B0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CA5D93A-E913-46A0-9684-20B6B4B8C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FE6EFE8A-51D2-4AF6-A18C-29A9E5EF5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537842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CE86D8-C8AD-43D7-358C-E2166D043A4D}"/>
              </a:ext>
            </a:extLst>
          </p:cNvPr>
          <p:cNvSpPr>
            <a:spLocks noGrp="1"/>
          </p:cNvSpPr>
          <p:nvPr>
            <p:ph type="title"/>
          </p:nvPr>
        </p:nvSpPr>
        <p:spPr>
          <a:xfrm>
            <a:off x="2741717" y="380960"/>
            <a:ext cx="5248221" cy="886379"/>
          </a:xfrm>
        </p:spPr>
        <p:txBody>
          <a:bodyPr>
            <a:normAutofit/>
          </a:bodyPr>
          <a:lstStyle/>
          <a:p>
            <a:r>
              <a:rPr lang="en-US">
                <a:ea typeface="Source Sans Pro"/>
              </a:rPr>
              <a:t>Next Steps</a:t>
            </a:r>
            <a:endParaRPr lang="en-US"/>
          </a:p>
        </p:txBody>
      </p:sp>
      <p:grpSp>
        <p:nvGrpSpPr>
          <p:cNvPr id="7" name="Group 6">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12" name="Freeform: Shape 11">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8" name="Freeform: Shape 7">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10" name="Group 9">
            <a:extLst>
              <a:ext uri="{FF2B5EF4-FFF2-40B4-BE49-F238E27FC236}">
                <a16:creationId xmlns:a16="http://schemas.microsoft.com/office/drawing/2014/main" id="{C28CAB86-AA69-4EF8-A4E2-4E020497D0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alpha val="20000"/>
            </a:schemeClr>
          </a:solidFill>
        </p:grpSpPr>
        <p:sp>
          <p:nvSpPr>
            <p:cNvPr id="16" name="Freeform: Shape 15">
              <a:extLst>
                <a:ext uri="{FF2B5EF4-FFF2-40B4-BE49-F238E27FC236}">
                  <a16:creationId xmlns:a16="http://schemas.microsoft.com/office/drawing/2014/main" id="{29A36BEE-5544-45FB-88F3-9E156F32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5B49ECF4-1585-4D6B-AB63-D49C92945E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aphicFrame>
        <p:nvGraphicFramePr>
          <p:cNvPr id="34" name="Content Placeholder 2">
            <a:extLst>
              <a:ext uri="{FF2B5EF4-FFF2-40B4-BE49-F238E27FC236}">
                <a16:creationId xmlns:a16="http://schemas.microsoft.com/office/drawing/2014/main" id="{F73A5736-0BFC-C500-DBD4-7C9468A6F565}"/>
              </a:ext>
            </a:extLst>
          </p:cNvPr>
          <p:cNvGraphicFramePr>
            <a:graphicFrameLocks noGrp="1"/>
          </p:cNvGraphicFramePr>
          <p:nvPr>
            <p:ph idx="1"/>
            <p:extLst>
              <p:ext uri="{D42A27DB-BD31-4B8C-83A1-F6EECF244321}">
                <p14:modId xmlns:p14="http://schemas.microsoft.com/office/powerpoint/2010/main" val="3520958965"/>
              </p:ext>
            </p:extLst>
          </p:nvPr>
        </p:nvGraphicFramePr>
        <p:xfrm>
          <a:off x="465298" y="1670324"/>
          <a:ext cx="6592522" cy="4372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8"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0" name="Freeform: Shape 19">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grpSp>
        <p:nvGrpSpPr>
          <p:cNvPr id="26" name="Graphic 185">
            <a:extLst>
              <a:ext uri="{FF2B5EF4-FFF2-40B4-BE49-F238E27FC236}">
                <a16:creationId xmlns:a16="http://schemas.microsoft.com/office/drawing/2014/main" id="{617CAA5F-37E3-4DF6-9DD0-68A40D2161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alpha val="20000"/>
            </a:schemeClr>
          </a:solidFill>
        </p:grpSpPr>
        <p:sp>
          <p:nvSpPr>
            <p:cNvPr id="27" name="Freeform: Shape 26">
              <a:extLst>
                <a:ext uri="{FF2B5EF4-FFF2-40B4-BE49-F238E27FC236}">
                  <a16:creationId xmlns:a16="http://schemas.microsoft.com/office/drawing/2014/main" id="{2FCF03A3-80B7-45BC-AA40-A335CC8168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9D3C77A-275B-4C9E-A407-B09450E564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C6C5B5B-80BB-41D8-A377-C653EF1B0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CA5D93A-E913-46A0-9684-20B6B4B8C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FE6EFE8A-51D2-4AF6-A18C-29A9E5EF5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Oval 4">
            <a:extLst>
              <a:ext uri="{FF2B5EF4-FFF2-40B4-BE49-F238E27FC236}">
                <a16:creationId xmlns:a16="http://schemas.microsoft.com/office/drawing/2014/main" id="{115C568B-8025-358D-28D0-60B0D0E8A575}"/>
              </a:ext>
            </a:extLst>
          </p:cNvPr>
          <p:cNvSpPr/>
          <p:nvPr/>
        </p:nvSpPr>
        <p:spPr>
          <a:xfrm>
            <a:off x="8168105" y="2732505"/>
            <a:ext cx="4021221" cy="3999831"/>
          </a:xfrm>
          <a:prstGeom prst="ellips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ay 2 Notes">
            <a:extLst>
              <a:ext uri="{FF2B5EF4-FFF2-40B4-BE49-F238E27FC236}">
                <a16:creationId xmlns:a16="http://schemas.microsoft.com/office/drawing/2014/main" id="{EDD7D967-68BA-7EFE-B249-782649012EB9}"/>
              </a:ext>
            </a:extLst>
          </p:cNvPr>
          <p:cNvPicPr>
            <a:picLocks noChangeAspect="1"/>
          </p:cNvPicPr>
          <p:nvPr/>
        </p:nvPicPr>
        <p:blipFill>
          <a:blip r:embed="rId7"/>
          <a:srcRect l="41724" r="20777" b="1"/>
          <a:stretch/>
        </p:blipFill>
        <p:spPr>
          <a:xfrm>
            <a:off x="7624696" y="1917063"/>
            <a:ext cx="4313790" cy="4313790"/>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spTree>
    <p:extLst>
      <p:ext uri="{BB962C8B-B14F-4D97-AF65-F5344CB8AC3E}">
        <p14:creationId xmlns:p14="http://schemas.microsoft.com/office/powerpoint/2010/main" val="3039895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iver running through a valley&#10;&#10;Description automatically generated">
            <a:extLst>
              <a:ext uri="{FF2B5EF4-FFF2-40B4-BE49-F238E27FC236}">
                <a16:creationId xmlns:a16="http://schemas.microsoft.com/office/drawing/2014/main" id="{5D2E3B83-34EE-0F3B-D068-F519555F8EC4}"/>
              </a:ext>
            </a:extLst>
          </p:cNvPr>
          <p:cNvPicPr>
            <a:picLocks noChangeAspect="1"/>
          </p:cNvPicPr>
          <p:nvPr/>
        </p:nvPicPr>
        <p:blipFill>
          <a:blip r:embed="rId3"/>
          <a:srcRect l="12381" r="21120" b="1"/>
          <a:stretch/>
        </p:blipFill>
        <p:spPr>
          <a:xfrm>
            <a:off x="6402042" y="735574"/>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12" name="Group 11">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13" name="Freeform: Shape 12">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16" name="Group 15">
            <a:extLst>
              <a:ext uri="{FF2B5EF4-FFF2-40B4-BE49-F238E27FC236}">
                <a16:creationId xmlns:a16="http://schemas.microsoft.com/office/drawing/2014/main" id="{C28CAB86-AA69-4EF8-A4E2-4E020497D0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alpha val="20000"/>
            </a:schemeClr>
          </a:solidFill>
        </p:grpSpPr>
        <p:sp>
          <p:nvSpPr>
            <p:cNvPr id="17" name="Freeform: Shape 16">
              <a:extLst>
                <a:ext uri="{FF2B5EF4-FFF2-40B4-BE49-F238E27FC236}">
                  <a16:creationId xmlns:a16="http://schemas.microsoft.com/office/drawing/2014/main" id="{29A36BEE-5544-45FB-88F3-9E156F32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5B49ECF4-1585-4D6B-AB63-D49C92945E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3" name="Content Placeholder 2">
            <a:extLst>
              <a:ext uri="{FF2B5EF4-FFF2-40B4-BE49-F238E27FC236}">
                <a16:creationId xmlns:a16="http://schemas.microsoft.com/office/drawing/2014/main" id="{06939AF8-6F4F-B3E0-BDDA-752FEDAAB768}"/>
              </a:ext>
            </a:extLst>
          </p:cNvPr>
          <p:cNvSpPr>
            <a:spLocks noGrp="1"/>
          </p:cNvSpPr>
          <p:nvPr>
            <p:ph idx="1"/>
          </p:nvPr>
        </p:nvSpPr>
        <p:spPr>
          <a:xfrm>
            <a:off x="265868" y="2109294"/>
            <a:ext cx="5693423" cy="3872971"/>
          </a:xfrm>
        </p:spPr>
        <p:txBody>
          <a:bodyPr vert="horz" lIns="91440" tIns="45720" rIns="91440" bIns="45720" rtlCol="0" anchor="t">
            <a:normAutofit/>
          </a:bodyPr>
          <a:lstStyle/>
          <a:p>
            <a:pPr marL="0" indent="0" algn="ctr">
              <a:lnSpc>
                <a:spcPct val="150000"/>
              </a:lnSpc>
              <a:buNone/>
            </a:pPr>
            <a:r>
              <a:rPr lang="en-US" dirty="0">
                <a:ea typeface="+mn-lt"/>
                <a:cs typeface="+mn-lt"/>
              </a:rPr>
              <a:t>“</a:t>
            </a:r>
            <a:r>
              <a:rPr lang="en-US" dirty="0">
                <a:latin typeface="Source Sans Pro"/>
                <a:ea typeface="+mn-lt"/>
                <a:cs typeface="+mn-lt"/>
              </a:rPr>
              <a:t>The only way we're going to create miracles is by us. Taking sovereignty and taking it seriously.</a:t>
            </a:r>
            <a:r>
              <a:rPr lang="en-US" dirty="0">
                <a:ea typeface="+mn-lt"/>
                <a:cs typeface="+mn-lt"/>
              </a:rPr>
              <a:t>”</a:t>
            </a:r>
            <a:endParaRPr lang="en-US" dirty="0">
              <a:ea typeface="Source Sans Pro"/>
            </a:endParaRPr>
          </a:p>
          <a:p>
            <a:endParaRPr lang="en-US" sz="2400">
              <a:ea typeface="Source Sans Pro"/>
            </a:endParaRPr>
          </a:p>
        </p:txBody>
      </p:sp>
      <p:grpSp>
        <p:nvGrpSpPr>
          <p:cNvPr id="20"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1" name="Freeform: Shape 20">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grpSp>
        <p:nvGrpSpPr>
          <p:cNvPr id="27" name="Graphic 185">
            <a:extLst>
              <a:ext uri="{FF2B5EF4-FFF2-40B4-BE49-F238E27FC236}">
                <a16:creationId xmlns:a16="http://schemas.microsoft.com/office/drawing/2014/main" id="{617CAA5F-37E3-4DF6-9DD0-68A40D2161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alpha val="20000"/>
            </a:schemeClr>
          </a:solidFill>
        </p:grpSpPr>
        <p:sp>
          <p:nvSpPr>
            <p:cNvPr id="28" name="Freeform: Shape 27">
              <a:extLst>
                <a:ext uri="{FF2B5EF4-FFF2-40B4-BE49-F238E27FC236}">
                  <a16:creationId xmlns:a16="http://schemas.microsoft.com/office/drawing/2014/main" id="{2FCF03A3-80B7-45BC-AA40-A335CC8168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9D3C77A-275B-4C9E-A407-B09450E564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C6C5B5B-80BB-41D8-A377-C653EF1B0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CA5D93A-E913-46A0-9684-20B6B4B8C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FE6EFE8A-51D2-4AF6-A18C-29A9E5EF5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931088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26908-A9D2-4E42-81A4-0140CB73CCB5}"/>
              </a:ext>
            </a:extLst>
          </p:cNvPr>
          <p:cNvSpPr>
            <a:spLocks noGrp="1"/>
          </p:cNvSpPr>
          <p:nvPr>
            <p:ph type="title"/>
          </p:nvPr>
        </p:nvSpPr>
        <p:spPr/>
        <p:txBody>
          <a:bodyPr>
            <a:normAutofit/>
          </a:bodyPr>
          <a:lstStyle/>
          <a:p>
            <a:pPr algn="ctr"/>
            <a:r>
              <a:rPr lang="en-US" sz="4000">
                <a:ea typeface="Source Sans Pro"/>
              </a:rPr>
              <a:t>Review &amp; Closing</a:t>
            </a:r>
            <a:endParaRPr lang="en-US"/>
          </a:p>
        </p:txBody>
      </p:sp>
      <p:pic>
        <p:nvPicPr>
          <p:cNvPr id="3" name="Content Placeholder 2" descr="A close-up of a website&#10;&#10;Description automatically generated">
            <a:extLst>
              <a:ext uri="{FF2B5EF4-FFF2-40B4-BE49-F238E27FC236}">
                <a16:creationId xmlns:a16="http://schemas.microsoft.com/office/drawing/2014/main" id="{DB7EF14B-5C22-A4B6-973F-496B97597934}"/>
              </a:ext>
            </a:extLst>
          </p:cNvPr>
          <p:cNvPicPr>
            <a:picLocks noGrp="1" noChangeAspect="1"/>
          </p:cNvPicPr>
          <p:nvPr>
            <p:ph idx="1"/>
          </p:nvPr>
        </p:nvPicPr>
        <p:blipFill>
          <a:blip r:embed="rId4"/>
          <a:stretch>
            <a:fillRect/>
          </a:stretch>
        </p:blipFill>
        <p:spPr>
          <a:xfrm>
            <a:off x="3531691" y="1768116"/>
            <a:ext cx="5128617" cy="2884847"/>
          </a:xfrm>
        </p:spPr>
      </p:pic>
      <p:pic>
        <p:nvPicPr>
          <p:cNvPr id="4" name="Picture 3" descr="A close-up of a website&#10;&#10;Description automatically generated">
            <a:extLst>
              <a:ext uri="{FF2B5EF4-FFF2-40B4-BE49-F238E27FC236}">
                <a16:creationId xmlns:a16="http://schemas.microsoft.com/office/drawing/2014/main" id="{67B32905-CEE0-D11A-3F40-3EA7FFA928E1}"/>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3395208"/>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11" name="Freeform: Shape 10">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7" name="Oval 16">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19" name="Rectangle 18">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4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5" name="Picture 4">
            <a:extLst>
              <a:ext uri="{FF2B5EF4-FFF2-40B4-BE49-F238E27FC236}">
                <a16:creationId xmlns:a16="http://schemas.microsoft.com/office/drawing/2014/main" id="{D42578E1-68B0-6213-B0BC-0437B2956EA4}"/>
              </a:ext>
            </a:extLst>
          </p:cNvPr>
          <p:cNvPicPr>
            <a:picLocks noChangeAspect="1"/>
          </p:cNvPicPr>
          <p:nvPr/>
        </p:nvPicPr>
        <p:blipFill rotWithShape="1">
          <a:blip r:embed="rId3"/>
          <a:srcRect b="25000"/>
          <a:stretch/>
        </p:blipFill>
        <p:spPr>
          <a:xfrm>
            <a:off x="-1" y="10"/>
            <a:ext cx="12191997" cy="6857990"/>
          </a:xfrm>
          <a:prstGeom prst="rect">
            <a:avLst/>
          </a:prstGeom>
        </p:spPr>
      </p:pic>
      <p:sp>
        <p:nvSpPr>
          <p:cNvPr id="21" name="Rectangle 20">
            <a:extLst>
              <a:ext uri="{FF2B5EF4-FFF2-40B4-BE49-F238E27FC236}">
                <a16:creationId xmlns:a16="http://schemas.microsoft.com/office/drawing/2014/main" id="{55E902CB-1D4C-4599-B01D-A1CD4D2D9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603955" cy="6858000"/>
          </a:xfrm>
          <a:prstGeom prst="rect">
            <a:avLst/>
          </a:prstGeom>
          <a:gradFill>
            <a:gsLst>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aphic 190">
            <a:extLst>
              <a:ext uri="{FF2B5EF4-FFF2-40B4-BE49-F238E27FC236}">
                <a16:creationId xmlns:a16="http://schemas.microsoft.com/office/drawing/2014/main" id="{F3F5D407-83EF-4D7F-9DAF-4C3CEB778F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982" y="827494"/>
            <a:ext cx="1291642" cy="429215"/>
            <a:chOff x="2504802" y="1755501"/>
            <a:chExt cx="1598829" cy="531293"/>
          </a:xfrm>
          <a:solidFill>
            <a:schemeClr val="tx1"/>
          </a:solidFill>
        </p:grpSpPr>
        <p:sp>
          <p:nvSpPr>
            <p:cNvPr id="24" name="Freeform: Shape 23">
              <a:extLst>
                <a:ext uri="{FF2B5EF4-FFF2-40B4-BE49-F238E27FC236}">
                  <a16:creationId xmlns:a16="http://schemas.microsoft.com/office/drawing/2014/main" id="{CC07906A-A83F-47F2-975A-C1756F44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C38730D-4164-41D4-81C0-E9A070EA84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7" name="Group 26">
            <a:extLst>
              <a:ext uri="{FF2B5EF4-FFF2-40B4-BE49-F238E27FC236}">
                <a16:creationId xmlns:a16="http://schemas.microsoft.com/office/drawing/2014/main" id="{D2539C73-C848-4608-957A-D6C0169139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736" y="533549"/>
            <a:ext cx="5356040" cy="5343028"/>
            <a:chOff x="739960" y="1925092"/>
            <a:chExt cx="4376696" cy="4366063"/>
          </a:xfrm>
        </p:grpSpPr>
        <p:sp>
          <p:nvSpPr>
            <p:cNvPr id="28" name="Oval 27">
              <a:extLst>
                <a:ext uri="{FF2B5EF4-FFF2-40B4-BE49-F238E27FC236}">
                  <a16:creationId xmlns:a16="http://schemas.microsoft.com/office/drawing/2014/main" id="{253EEDFE-1D2D-4938-9DF2-97FB4F709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8562" y="2003061"/>
              <a:ext cx="4288094" cy="4288094"/>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EA4CF2D-570F-4529-ADDA-B37CF05B6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7929" y="2003061"/>
              <a:ext cx="4288094" cy="4288094"/>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Oval 29">
              <a:extLst>
                <a:ext uri="{FF2B5EF4-FFF2-40B4-BE49-F238E27FC236}">
                  <a16:creationId xmlns:a16="http://schemas.microsoft.com/office/drawing/2014/main" id="{CBE92B83-AFA7-40B1-9D3C-502840BAD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960" y="1925092"/>
              <a:ext cx="4288094" cy="4288094"/>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5FA98B5-9A25-0D7C-9388-FE03F1119FDA}"/>
              </a:ext>
            </a:extLst>
          </p:cNvPr>
          <p:cNvSpPr>
            <a:spLocks noGrp="1"/>
          </p:cNvSpPr>
          <p:nvPr>
            <p:ph type="title"/>
          </p:nvPr>
        </p:nvSpPr>
        <p:spPr>
          <a:xfrm>
            <a:off x="920987" y="1260909"/>
            <a:ext cx="4343739" cy="2822713"/>
          </a:xfrm>
        </p:spPr>
        <p:txBody>
          <a:bodyPr vert="horz" lIns="91440" tIns="45720" rIns="91440" bIns="45720" rtlCol="0" anchor="b">
            <a:normAutofit/>
          </a:bodyPr>
          <a:lstStyle/>
          <a:p>
            <a:pPr algn="ctr"/>
            <a:r>
              <a:rPr lang="en-US" sz="3000" b="1" cap="all" spc="1500">
                <a:ea typeface="Source Sans Pro SemiBold" panose="020B0603030403020204" pitchFamily="34" charset="0"/>
              </a:rPr>
              <a:t>questions?</a:t>
            </a:r>
          </a:p>
        </p:txBody>
      </p:sp>
      <p:sp>
        <p:nvSpPr>
          <p:cNvPr id="32" name="Graphic 212">
            <a:extLst>
              <a:ext uri="{FF2B5EF4-FFF2-40B4-BE49-F238E27FC236}">
                <a16:creationId xmlns:a16="http://schemas.microsoft.com/office/drawing/2014/main" id="{19A55484-B97B-45ED-A47D-EBECAC290D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4" name="Graphic 212">
            <a:extLst>
              <a:ext uri="{FF2B5EF4-FFF2-40B4-BE49-F238E27FC236}">
                <a16:creationId xmlns:a16="http://schemas.microsoft.com/office/drawing/2014/main" id="{B31CB7B9-2B8F-4AD6-9FFE-5DAE8E1322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386852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iver running through a valley&#10;&#10;Description automatically generated">
            <a:extLst>
              <a:ext uri="{FF2B5EF4-FFF2-40B4-BE49-F238E27FC236}">
                <a16:creationId xmlns:a16="http://schemas.microsoft.com/office/drawing/2014/main" id="{5D2E3B83-34EE-0F3B-D068-F519555F8EC4}"/>
              </a:ext>
            </a:extLst>
          </p:cNvPr>
          <p:cNvPicPr>
            <a:picLocks noChangeAspect="1"/>
          </p:cNvPicPr>
          <p:nvPr/>
        </p:nvPicPr>
        <p:blipFill>
          <a:blip r:embed="rId3"/>
          <a:srcRect l="12381" r="21120" b="1"/>
          <a:stretch/>
        </p:blipFill>
        <p:spPr>
          <a:xfrm>
            <a:off x="6402042" y="735574"/>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12" name="Group 11">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13" name="Freeform: Shape 12">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16" name="Group 15">
            <a:extLst>
              <a:ext uri="{FF2B5EF4-FFF2-40B4-BE49-F238E27FC236}">
                <a16:creationId xmlns:a16="http://schemas.microsoft.com/office/drawing/2014/main" id="{C28CAB86-AA69-4EF8-A4E2-4E020497D0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alpha val="20000"/>
            </a:schemeClr>
          </a:solidFill>
        </p:grpSpPr>
        <p:sp>
          <p:nvSpPr>
            <p:cNvPr id="17" name="Freeform: Shape 16">
              <a:extLst>
                <a:ext uri="{FF2B5EF4-FFF2-40B4-BE49-F238E27FC236}">
                  <a16:creationId xmlns:a16="http://schemas.microsoft.com/office/drawing/2014/main" id="{29A36BEE-5544-45FB-88F3-9E156F32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5B49ECF4-1585-4D6B-AB63-D49C92945E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3" name="Content Placeholder 2">
            <a:extLst>
              <a:ext uri="{FF2B5EF4-FFF2-40B4-BE49-F238E27FC236}">
                <a16:creationId xmlns:a16="http://schemas.microsoft.com/office/drawing/2014/main" id="{06939AF8-6F4F-B3E0-BDDA-752FEDAAB768}"/>
              </a:ext>
            </a:extLst>
          </p:cNvPr>
          <p:cNvSpPr>
            <a:spLocks noGrp="1"/>
          </p:cNvSpPr>
          <p:nvPr>
            <p:ph idx="1"/>
          </p:nvPr>
        </p:nvSpPr>
        <p:spPr>
          <a:xfrm>
            <a:off x="265868" y="1471119"/>
            <a:ext cx="5693423" cy="4520671"/>
          </a:xfrm>
        </p:spPr>
        <p:txBody>
          <a:bodyPr vert="horz" lIns="91440" tIns="45720" rIns="91440" bIns="45720" rtlCol="0" anchor="t">
            <a:noAutofit/>
          </a:bodyPr>
          <a:lstStyle/>
          <a:p>
            <a:pPr marL="0" indent="0" algn="ctr">
              <a:lnSpc>
                <a:spcPct val="150000"/>
              </a:lnSpc>
              <a:buNone/>
            </a:pPr>
            <a:r>
              <a:rPr lang="en-US" sz="2000" dirty="0">
                <a:ea typeface="+mn-lt"/>
                <a:cs typeface="+mn-lt"/>
              </a:rPr>
              <a:t>“</a:t>
            </a:r>
            <a:r>
              <a:rPr lang="en-US" sz="2000" dirty="0">
                <a:latin typeface="Source Sans Pro"/>
                <a:ea typeface="+mn-lt"/>
                <a:cs typeface="+mn-lt"/>
              </a:rPr>
              <a:t>This (water) is really dirty. All the pollution from all the cities are in the stream you're swimming in. The fish don't have a choice. Neither do the birds that live with the water, or the insects. They have no choice in this matter. Chemicals do scale up on the food chain. If you don't believe it, there's plenty of studies out there that can show you that there's accumulations.</a:t>
            </a:r>
            <a:r>
              <a:rPr lang="en-US" sz="2000" dirty="0">
                <a:ea typeface="+mn-lt"/>
                <a:cs typeface="+mn-lt"/>
              </a:rPr>
              <a:t>”</a:t>
            </a:r>
            <a:endParaRPr lang="en-US" sz="2000" dirty="0">
              <a:ea typeface="Source Sans Pro"/>
            </a:endParaRPr>
          </a:p>
          <a:p>
            <a:endParaRPr lang="en-US" sz="2400">
              <a:ea typeface="Source Sans Pro"/>
            </a:endParaRPr>
          </a:p>
        </p:txBody>
      </p:sp>
      <p:grpSp>
        <p:nvGrpSpPr>
          <p:cNvPr id="20"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1" name="Freeform: Shape 20">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grpSp>
        <p:nvGrpSpPr>
          <p:cNvPr id="27" name="Graphic 185">
            <a:extLst>
              <a:ext uri="{FF2B5EF4-FFF2-40B4-BE49-F238E27FC236}">
                <a16:creationId xmlns:a16="http://schemas.microsoft.com/office/drawing/2014/main" id="{617CAA5F-37E3-4DF6-9DD0-68A40D2161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alpha val="20000"/>
            </a:schemeClr>
          </a:solidFill>
        </p:grpSpPr>
        <p:sp>
          <p:nvSpPr>
            <p:cNvPr id="28" name="Freeform: Shape 27">
              <a:extLst>
                <a:ext uri="{FF2B5EF4-FFF2-40B4-BE49-F238E27FC236}">
                  <a16:creationId xmlns:a16="http://schemas.microsoft.com/office/drawing/2014/main" id="{2FCF03A3-80B7-45BC-AA40-A335CC8168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9D3C77A-275B-4C9E-A407-B09450E564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C6C5B5B-80BB-41D8-A377-C653EF1B0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CA5D93A-E913-46A0-9684-20B6B4B8C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FE6EFE8A-51D2-4AF6-A18C-29A9E5EF5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053057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CB7406-C0E9-40A9-94F5-E940F0E2C665}"/>
              </a:ext>
            </a:extLst>
          </p:cNvPr>
          <p:cNvSpPr>
            <a:spLocks noGrp="1"/>
          </p:cNvSpPr>
          <p:nvPr>
            <p:ph sz="half" idx="1"/>
          </p:nvPr>
        </p:nvSpPr>
        <p:spPr>
          <a:xfrm>
            <a:off x="7952922" y="1859824"/>
            <a:ext cx="4171406" cy="5959248"/>
          </a:xfrm>
        </p:spPr>
        <p:txBody>
          <a:bodyPr>
            <a:normAutofit/>
          </a:bodyPr>
          <a:lstStyle/>
          <a:p>
            <a:pPr marL="0" indent="0">
              <a:buNone/>
            </a:pPr>
            <a:r>
              <a:rPr lang="en-US">
                <a:latin typeface="+mn-lt"/>
              </a:rPr>
              <a:t>The EPH team supports PNW Tribes by providing comprehensive environmental public health services grounded in culturally-informed science</a:t>
            </a:r>
          </a:p>
          <a:p>
            <a:endParaRPr lang="en-US">
              <a:latin typeface="+mn-lt"/>
            </a:endParaRPr>
          </a:p>
          <a:p>
            <a:endParaRPr lang="en-US"/>
          </a:p>
        </p:txBody>
      </p:sp>
      <p:pic>
        <p:nvPicPr>
          <p:cNvPr id="9" name="Picture 8">
            <a:extLst>
              <a:ext uri="{FF2B5EF4-FFF2-40B4-BE49-F238E27FC236}">
                <a16:creationId xmlns:a16="http://schemas.microsoft.com/office/drawing/2014/main" id="{19C43FE1-18C8-455E-86A3-F344BFDA9BBD}"/>
              </a:ext>
            </a:extLst>
          </p:cNvPr>
          <p:cNvPicPr>
            <a:picLocks noChangeAspect="1"/>
          </p:cNvPicPr>
          <p:nvPr/>
        </p:nvPicPr>
        <p:blipFill rotWithShape="1">
          <a:blip r:embed="rId3"/>
          <a:srcRect r="20297"/>
          <a:stretch/>
        </p:blipFill>
        <p:spPr>
          <a:xfrm>
            <a:off x="0" y="0"/>
            <a:ext cx="7850406" cy="5791869"/>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763035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in a striped shirt&#10;&#10;Description automatically generated">
            <a:extLst>
              <a:ext uri="{FF2B5EF4-FFF2-40B4-BE49-F238E27FC236}">
                <a16:creationId xmlns:a16="http://schemas.microsoft.com/office/drawing/2014/main" id="{59D5D254-015D-95E1-E546-680BA584C079}"/>
              </a:ext>
            </a:extLst>
          </p:cNvPr>
          <p:cNvPicPr>
            <a:picLocks noChangeAspect="1"/>
          </p:cNvPicPr>
          <p:nvPr/>
        </p:nvPicPr>
        <p:blipFill>
          <a:blip r:embed="rId3"/>
          <a:srcRect l="27925" t="19676" r="28841" b="14783"/>
          <a:stretch/>
        </p:blipFill>
        <p:spPr>
          <a:xfrm>
            <a:off x="1292455" y="1487459"/>
            <a:ext cx="2009975" cy="2170386"/>
          </a:xfrm>
          <a:prstGeom prst="rect">
            <a:avLst/>
          </a:prstGeom>
        </p:spPr>
      </p:pic>
      <p:sp>
        <p:nvSpPr>
          <p:cNvPr id="2" name="Title 1">
            <a:extLst>
              <a:ext uri="{FF2B5EF4-FFF2-40B4-BE49-F238E27FC236}">
                <a16:creationId xmlns:a16="http://schemas.microsoft.com/office/drawing/2014/main" id="{7814513A-ED34-1340-9EE7-7C2A43EED073}"/>
              </a:ext>
            </a:extLst>
          </p:cNvPr>
          <p:cNvSpPr>
            <a:spLocks noGrp="1"/>
          </p:cNvSpPr>
          <p:nvPr>
            <p:ph type="title"/>
          </p:nvPr>
        </p:nvSpPr>
        <p:spPr>
          <a:xfrm>
            <a:off x="1192274" y="162017"/>
            <a:ext cx="10515600" cy="1325563"/>
          </a:xfrm>
        </p:spPr>
        <p:txBody>
          <a:bodyPr/>
          <a:lstStyle/>
          <a:p>
            <a:r>
              <a:rPr lang="en-US">
                <a:solidFill>
                  <a:schemeClr val="accent3">
                    <a:lumMod val="50000"/>
                  </a:schemeClr>
                </a:solidFill>
                <a:latin typeface="+mj-lt"/>
              </a:rPr>
              <a:t>NPAIHB Environmental Public Health Team</a:t>
            </a:r>
          </a:p>
        </p:txBody>
      </p:sp>
      <p:pic>
        <p:nvPicPr>
          <p:cNvPr id="7" name="Picture 6" descr="A person with blonde hair&#10;&#10;Description automatically generated with low confidence">
            <a:extLst>
              <a:ext uri="{FF2B5EF4-FFF2-40B4-BE49-F238E27FC236}">
                <a16:creationId xmlns:a16="http://schemas.microsoft.com/office/drawing/2014/main" id="{75121C6D-9A29-4E4E-9E0F-C9170DE9B4DE}"/>
              </a:ext>
            </a:extLst>
          </p:cNvPr>
          <p:cNvPicPr>
            <a:picLocks noChangeAspect="1"/>
          </p:cNvPicPr>
          <p:nvPr/>
        </p:nvPicPr>
        <p:blipFill rotWithShape="1">
          <a:blip r:embed="rId4"/>
          <a:srcRect b="13914"/>
          <a:stretch/>
        </p:blipFill>
        <p:spPr>
          <a:xfrm>
            <a:off x="7465299" y="3580201"/>
            <a:ext cx="2113555" cy="2078351"/>
          </a:xfrm>
          <a:prstGeom prst="rect">
            <a:avLst/>
          </a:prstGeom>
        </p:spPr>
      </p:pic>
      <p:pic>
        <p:nvPicPr>
          <p:cNvPr id="8" name="Picture 7">
            <a:extLst>
              <a:ext uri="{FF2B5EF4-FFF2-40B4-BE49-F238E27FC236}">
                <a16:creationId xmlns:a16="http://schemas.microsoft.com/office/drawing/2014/main" id="{B1B11DF5-4C4B-4F0C-B342-922B749A6B2B}"/>
              </a:ext>
            </a:extLst>
          </p:cNvPr>
          <p:cNvPicPr>
            <a:picLocks noChangeAspect="1"/>
          </p:cNvPicPr>
          <p:nvPr/>
        </p:nvPicPr>
        <p:blipFill>
          <a:blip r:embed="rId5"/>
          <a:stretch>
            <a:fillRect/>
          </a:stretch>
        </p:blipFill>
        <p:spPr>
          <a:xfrm>
            <a:off x="5347047" y="3580533"/>
            <a:ext cx="2113555" cy="2078351"/>
          </a:xfrm>
          <a:prstGeom prst="rect">
            <a:avLst/>
          </a:prstGeom>
        </p:spPr>
      </p:pic>
      <p:pic>
        <p:nvPicPr>
          <p:cNvPr id="11" name="Picture 10">
            <a:extLst>
              <a:ext uri="{FF2B5EF4-FFF2-40B4-BE49-F238E27FC236}">
                <a16:creationId xmlns:a16="http://schemas.microsoft.com/office/drawing/2014/main" id="{277B42F1-B0D6-4CCC-B750-F2068D8B0BDA}"/>
              </a:ext>
            </a:extLst>
          </p:cNvPr>
          <p:cNvPicPr>
            <a:picLocks noChangeAspect="1"/>
          </p:cNvPicPr>
          <p:nvPr/>
        </p:nvPicPr>
        <p:blipFill rotWithShape="1">
          <a:blip r:embed="rId6"/>
          <a:srcRect l="9218" t="8312" r="39584" b="50729"/>
          <a:stretch/>
        </p:blipFill>
        <p:spPr>
          <a:xfrm>
            <a:off x="5351761" y="1502364"/>
            <a:ext cx="2113555" cy="2078352"/>
          </a:xfrm>
          <a:prstGeom prst="rect">
            <a:avLst/>
          </a:prstGeom>
        </p:spPr>
      </p:pic>
      <p:pic>
        <p:nvPicPr>
          <p:cNvPr id="1026" name="Picture 2" descr="http://shobannews.com/images/July14/Rebecca%20Washakie%20feature.jpg">
            <a:extLst>
              <a:ext uri="{FF2B5EF4-FFF2-40B4-BE49-F238E27FC236}">
                <a16:creationId xmlns:a16="http://schemas.microsoft.com/office/drawing/2014/main" id="{5BFC1A79-95F5-4D74-8570-1775788927BF}"/>
              </a:ext>
            </a:extLst>
          </p:cNvPr>
          <p:cNvPicPr>
            <a:picLocks noChangeArrowheads="1"/>
          </p:cNvPicPr>
          <p:nvPr/>
        </p:nvPicPr>
        <p:blipFill rotWithShape="1">
          <a:blip r:embed="rId7">
            <a:extLst>
              <a:ext uri="{28A0092B-C50C-407E-A947-70E740481C1C}">
                <a14:useLocalDpi xmlns:a14="http://schemas.microsoft.com/office/drawing/2010/main" val="0"/>
              </a:ext>
            </a:extLst>
          </a:blip>
          <a:srcRect t="4989" r="64706" b="36511"/>
          <a:stretch/>
        </p:blipFill>
        <p:spPr bwMode="auto">
          <a:xfrm>
            <a:off x="9583551" y="1487473"/>
            <a:ext cx="2113555" cy="20783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erson with long hair smiling&#10;&#10;Description automatically generated">
            <a:extLst>
              <a:ext uri="{FF2B5EF4-FFF2-40B4-BE49-F238E27FC236}">
                <a16:creationId xmlns:a16="http://schemas.microsoft.com/office/drawing/2014/main" id="{4AFDF69D-75CB-173A-1579-F6980016B69B}"/>
              </a:ext>
            </a:extLst>
          </p:cNvPr>
          <p:cNvPicPr>
            <a:picLocks noChangeAspect="1"/>
          </p:cNvPicPr>
          <p:nvPr/>
        </p:nvPicPr>
        <p:blipFill>
          <a:blip r:embed="rId8"/>
          <a:stretch>
            <a:fillRect/>
          </a:stretch>
        </p:blipFill>
        <p:spPr>
          <a:xfrm>
            <a:off x="3239761" y="3569496"/>
            <a:ext cx="2108936" cy="2071537"/>
          </a:xfrm>
          <a:prstGeom prst="rect">
            <a:avLst/>
          </a:prstGeom>
        </p:spPr>
      </p:pic>
      <p:pic>
        <p:nvPicPr>
          <p:cNvPr id="4" name="Picture 3" descr="A person with long curly hair wearing glasses&#10;&#10;Description automatically generated">
            <a:extLst>
              <a:ext uri="{FF2B5EF4-FFF2-40B4-BE49-F238E27FC236}">
                <a16:creationId xmlns:a16="http://schemas.microsoft.com/office/drawing/2014/main" id="{67145DBC-3434-3564-1697-522833049664}"/>
              </a:ext>
            </a:extLst>
          </p:cNvPr>
          <p:cNvPicPr>
            <a:picLocks noChangeAspect="1"/>
          </p:cNvPicPr>
          <p:nvPr/>
        </p:nvPicPr>
        <p:blipFill rotWithShape="1">
          <a:blip r:embed="rId9"/>
          <a:srcRect l="11864" t="-436" r="15735" b="-7831"/>
          <a:stretch/>
        </p:blipFill>
        <p:spPr>
          <a:xfrm>
            <a:off x="7402142" y="1485736"/>
            <a:ext cx="2187872" cy="2263993"/>
          </a:xfrm>
          <a:prstGeom prst="rect">
            <a:avLst/>
          </a:prstGeom>
        </p:spPr>
      </p:pic>
      <p:pic>
        <p:nvPicPr>
          <p:cNvPr id="5" name="Picture 4" descr="A person in a uniform&#10;&#10;Description automatically generated">
            <a:extLst>
              <a:ext uri="{FF2B5EF4-FFF2-40B4-BE49-F238E27FC236}">
                <a16:creationId xmlns:a16="http://schemas.microsoft.com/office/drawing/2014/main" id="{939AED1B-1864-1FB6-087E-0661E2973E3D}"/>
              </a:ext>
            </a:extLst>
          </p:cNvPr>
          <p:cNvPicPr>
            <a:picLocks noChangeAspect="1"/>
          </p:cNvPicPr>
          <p:nvPr/>
        </p:nvPicPr>
        <p:blipFill rotWithShape="1">
          <a:blip r:embed="rId10"/>
          <a:srcRect l="16000" t="5047" r="17308" b="18601"/>
          <a:stretch/>
        </p:blipFill>
        <p:spPr>
          <a:xfrm>
            <a:off x="3285467" y="1485736"/>
            <a:ext cx="2059060" cy="2079793"/>
          </a:xfrm>
          <a:prstGeom prst="rect">
            <a:avLst/>
          </a:prstGeom>
        </p:spPr>
      </p:pic>
      <p:pic>
        <p:nvPicPr>
          <p:cNvPr id="3" name="Picture 2" descr="A person taking a selfie in the snow&#10;&#10;Description automatically generated">
            <a:extLst>
              <a:ext uri="{FF2B5EF4-FFF2-40B4-BE49-F238E27FC236}">
                <a16:creationId xmlns:a16="http://schemas.microsoft.com/office/drawing/2014/main" id="{3381DEA9-10D4-398F-082D-56CBC3E16230}"/>
              </a:ext>
            </a:extLst>
          </p:cNvPr>
          <p:cNvPicPr>
            <a:picLocks noChangeAspect="1"/>
          </p:cNvPicPr>
          <p:nvPr/>
        </p:nvPicPr>
        <p:blipFill rotWithShape="1">
          <a:blip r:embed="rId11"/>
          <a:srcRect l="9056" t="1681" r="7073"/>
          <a:stretch/>
        </p:blipFill>
        <p:spPr>
          <a:xfrm>
            <a:off x="9587956" y="3569496"/>
            <a:ext cx="2110130" cy="2072882"/>
          </a:xfrm>
          <a:prstGeom prst="rect">
            <a:avLst/>
          </a:prstGeom>
        </p:spPr>
      </p:pic>
      <p:pic>
        <p:nvPicPr>
          <p:cNvPr id="10" name="Picture 9" descr="A person wearing glasses and smiling&#10;&#10;Description automatically generated">
            <a:extLst>
              <a:ext uri="{FF2B5EF4-FFF2-40B4-BE49-F238E27FC236}">
                <a16:creationId xmlns:a16="http://schemas.microsoft.com/office/drawing/2014/main" id="{76BDDDC2-20AC-8839-7A29-6B00CE1A1FF9}"/>
              </a:ext>
            </a:extLst>
          </p:cNvPr>
          <p:cNvPicPr>
            <a:picLocks noChangeAspect="1"/>
          </p:cNvPicPr>
          <p:nvPr/>
        </p:nvPicPr>
        <p:blipFill>
          <a:blip r:embed="rId12"/>
          <a:srcRect r="-877" b="12587"/>
          <a:stretch/>
        </p:blipFill>
        <p:spPr>
          <a:xfrm>
            <a:off x="1300523" y="3600090"/>
            <a:ext cx="1999846" cy="2058478"/>
          </a:xfrm>
          <a:prstGeom prst="rect">
            <a:avLst/>
          </a:prstGeom>
        </p:spPr>
      </p:pic>
    </p:spTree>
    <p:extLst>
      <p:ext uri="{BB962C8B-B14F-4D97-AF65-F5344CB8AC3E}">
        <p14:creationId xmlns:p14="http://schemas.microsoft.com/office/powerpoint/2010/main" val="1707602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2" name="Rectangle 131">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D651CCC-6075-F877-1A8B-67583B21CFA3}"/>
              </a:ext>
            </a:extLst>
          </p:cNvPr>
          <p:cNvPicPr>
            <a:picLocks noChangeAspect="1"/>
          </p:cNvPicPr>
          <p:nvPr/>
        </p:nvPicPr>
        <p:blipFill rotWithShape="1">
          <a:blip r:embed="rId3"/>
          <a:srcRect l="19572" r="5429" b="1"/>
          <a:stretch/>
        </p:blipFill>
        <p:spPr>
          <a:xfrm>
            <a:off x="739959" y="109540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134" name="Group 133">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135" name="Freeform: Shape 134">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36" name="Freeform: Shape 135">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138" name="Group 137">
            <a:extLst>
              <a:ext uri="{FF2B5EF4-FFF2-40B4-BE49-F238E27FC236}">
                <a16:creationId xmlns:a16="http://schemas.microsoft.com/office/drawing/2014/main" id="{C28CAB86-AA69-4EF8-A4E2-4E020497D0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alpha val="20000"/>
            </a:schemeClr>
          </a:solidFill>
        </p:grpSpPr>
        <p:sp>
          <p:nvSpPr>
            <p:cNvPr id="139" name="Freeform: Shape 138">
              <a:extLst>
                <a:ext uri="{FF2B5EF4-FFF2-40B4-BE49-F238E27FC236}">
                  <a16:creationId xmlns:a16="http://schemas.microsoft.com/office/drawing/2014/main" id="{29A36BEE-5544-45FB-88F3-9E156F32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40" name="Freeform: Shape 139">
              <a:extLst>
                <a:ext uri="{FF2B5EF4-FFF2-40B4-BE49-F238E27FC236}">
                  <a16:creationId xmlns:a16="http://schemas.microsoft.com/office/drawing/2014/main" id="{5B49ECF4-1585-4D6B-AB63-D49C92945E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6" name="Content Placeholder 5">
            <a:extLst>
              <a:ext uri="{FF2B5EF4-FFF2-40B4-BE49-F238E27FC236}">
                <a16:creationId xmlns:a16="http://schemas.microsoft.com/office/drawing/2014/main" id="{FACA32D3-5D12-A068-680D-A7413498884E}"/>
              </a:ext>
            </a:extLst>
          </p:cNvPr>
          <p:cNvSpPr>
            <a:spLocks noGrp="1"/>
          </p:cNvSpPr>
          <p:nvPr>
            <p:ph idx="1"/>
          </p:nvPr>
        </p:nvSpPr>
        <p:spPr>
          <a:xfrm>
            <a:off x="6234868" y="1820369"/>
            <a:ext cx="5217173" cy="4351338"/>
          </a:xfrm>
        </p:spPr>
        <p:txBody>
          <a:bodyPr>
            <a:normAutofit/>
          </a:bodyPr>
          <a:lstStyle/>
          <a:p>
            <a:pPr marL="0" indent="0" rtl="0" fontAlgn="base">
              <a:buNone/>
            </a:pPr>
            <a:r>
              <a:rPr lang="en-US" b="1" i="0">
                <a:effectLst/>
                <a:latin typeface="Georgia" panose="02040502050405020303" pitchFamily="18" charset="0"/>
              </a:rPr>
              <a:t>Tribal Environmental Public Health Definition:</a:t>
            </a:r>
            <a:endParaRPr lang="en-US" b="0" i="0">
              <a:effectLst/>
              <a:latin typeface="Segoe UI" panose="020B0502040204020203" pitchFamily="34" charset="0"/>
            </a:endParaRPr>
          </a:p>
          <a:p>
            <a:pPr marL="0" indent="0" rtl="0" fontAlgn="base">
              <a:buNone/>
            </a:pPr>
            <a:r>
              <a:rPr lang="en-US" b="0" i="0">
                <a:effectLst/>
                <a:latin typeface="Georgia" panose="02040502050405020303" pitchFamily="18" charset="0"/>
              </a:rPr>
              <a:t>Environmental public health focuses on the relationship and the interdependence between people and their environment for the seventh generation. </a:t>
            </a:r>
            <a:endParaRPr lang="en-US" b="0" i="0">
              <a:effectLst/>
              <a:latin typeface="Segoe UI" panose="020B0502040204020203" pitchFamily="34" charset="0"/>
            </a:endParaRPr>
          </a:p>
        </p:txBody>
      </p:sp>
      <p:grpSp>
        <p:nvGrpSpPr>
          <p:cNvPr id="142"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143" name="Freeform: Shape 142">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grpSp>
        <p:nvGrpSpPr>
          <p:cNvPr id="149" name="Graphic 185">
            <a:extLst>
              <a:ext uri="{FF2B5EF4-FFF2-40B4-BE49-F238E27FC236}">
                <a16:creationId xmlns:a16="http://schemas.microsoft.com/office/drawing/2014/main" id="{617CAA5F-37E3-4DF6-9DD0-68A40D2161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alpha val="20000"/>
            </a:schemeClr>
          </a:solidFill>
        </p:grpSpPr>
        <p:sp>
          <p:nvSpPr>
            <p:cNvPr id="150" name="Freeform: Shape 149">
              <a:extLst>
                <a:ext uri="{FF2B5EF4-FFF2-40B4-BE49-F238E27FC236}">
                  <a16:creationId xmlns:a16="http://schemas.microsoft.com/office/drawing/2014/main" id="{2FCF03A3-80B7-45BC-AA40-A335CC8168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E9D3C77A-275B-4C9E-A407-B09450E564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DC6C5B5B-80BB-41D8-A377-C653EF1B0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DCA5D93A-E913-46A0-9684-20B6B4B8C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FE6EFE8A-51D2-4AF6-A18C-29A9E5EF5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736491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0EB055-AF41-4C1C-CF61-C023C0651401}"/>
              </a:ext>
            </a:extLst>
          </p:cNvPr>
          <p:cNvSpPr>
            <a:spLocks noGrp="1"/>
          </p:cNvSpPr>
          <p:nvPr>
            <p:ph type="title"/>
          </p:nvPr>
        </p:nvSpPr>
        <p:spPr>
          <a:xfrm>
            <a:off x="6234865" y="568517"/>
            <a:ext cx="5248221" cy="886379"/>
          </a:xfrm>
        </p:spPr>
        <p:txBody>
          <a:bodyPr>
            <a:normAutofit/>
          </a:bodyPr>
          <a:lstStyle/>
          <a:p>
            <a:r>
              <a:rPr lang="en-US"/>
              <a:t>Outline </a:t>
            </a:r>
            <a:endParaRPr lang="en-US">
              <a:ea typeface="Source Sans Pro"/>
            </a:endParaRPr>
          </a:p>
        </p:txBody>
      </p:sp>
      <p:pic>
        <p:nvPicPr>
          <p:cNvPr id="4" name="Picture 3" descr="A drawing of a river with text&#10;&#10;Description automatically generated">
            <a:extLst>
              <a:ext uri="{FF2B5EF4-FFF2-40B4-BE49-F238E27FC236}">
                <a16:creationId xmlns:a16="http://schemas.microsoft.com/office/drawing/2014/main" id="{91920CC9-87EC-414D-51BB-2351A8F35840}"/>
              </a:ext>
            </a:extLst>
          </p:cNvPr>
          <p:cNvPicPr>
            <a:picLocks noChangeAspect="1"/>
          </p:cNvPicPr>
          <p:nvPr/>
        </p:nvPicPr>
        <p:blipFill>
          <a:blip r:embed="rId3"/>
          <a:srcRect l="11831" r="47919" b="1"/>
          <a:stretch/>
        </p:blipFill>
        <p:spPr>
          <a:xfrm>
            <a:off x="739959" y="109540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37" name="Group 36">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38" name="Freeform: Shape 37">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51" name="Freeform: Shape 50">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41" name="Group 40">
            <a:extLst>
              <a:ext uri="{FF2B5EF4-FFF2-40B4-BE49-F238E27FC236}">
                <a16:creationId xmlns:a16="http://schemas.microsoft.com/office/drawing/2014/main" id="{C28CAB86-AA69-4EF8-A4E2-4E020497D0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alpha val="20000"/>
            </a:schemeClr>
          </a:solidFill>
        </p:grpSpPr>
        <p:sp>
          <p:nvSpPr>
            <p:cNvPr id="59" name="Freeform: Shape 58">
              <a:extLst>
                <a:ext uri="{FF2B5EF4-FFF2-40B4-BE49-F238E27FC236}">
                  <a16:creationId xmlns:a16="http://schemas.microsoft.com/office/drawing/2014/main" id="{29A36BEE-5544-45FB-88F3-9E156F32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43" name="Freeform: Shape 42">
              <a:extLst>
                <a:ext uri="{FF2B5EF4-FFF2-40B4-BE49-F238E27FC236}">
                  <a16:creationId xmlns:a16="http://schemas.microsoft.com/office/drawing/2014/main" id="{5B49ECF4-1585-4D6B-AB63-D49C92945E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3" name="Content Placeholder 2">
            <a:extLst>
              <a:ext uri="{FF2B5EF4-FFF2-40B4-BE49-F238E27FC236}">
                <a16:creationId xmlns:a16="http://schemas.microsoft.com/office/drawing/2014/main" id="{429AA31C-4BED-3A61-4E1C-DB7D5386B6E1}"/>
              </a:ext>
            </a:extLst>
          </p:cNvPr>
          <p:cNvSpPr>
            <a:spLocks noGrp="1"/>
          </p:cNvSpPr>
          <p:nvPr>
            <p:ph idx="1"/>
          </p:nvPr>
        </p:nvSpPr>
        <p:spPr>
          <a:xfrm>
            <a:off x="6234868" y="1820369"/>
            <a:ext cx="5217173" cy="4351338"/>
          </a:xfrm>
        </p:spPr>
        <p:txBody>
          <a:bodyPr vert="horz" lIns="91440" tIns="45720" rIns="91440" bIns="45720" rtlCol="0" anchor="t">
            <a:normAutofit/>
          </a:bodyPr>
          <a:lstStyle/>
          <a:p>
            <a:pPr marL="457200" indent="-457200"/>
            <a:r>
              <a:rPr lang="en-US">
                <a:ea typeface="Source Sans Pro"/>
              </a:rPr>
              <a:t>Who we are</a:t>
            </a:r>
          </a:p>
          <a:p>
            <a:pPr marL="457200" indent="-457200"/>
            <a:r>
              <a:rPr lang="en-US">
                <a:ea typeface="Source Sans Pro"/>
              </a:rPr>
              <a:t>Need</a:t>
            </a:r>
          </a:p>
          <a:p>
            <a:pPr marL="914400" lvl="1">
              <a:buFont typeface="Courier New" panose="020B0604020202020204" pitchFamily="34" charset="0"/>
              <a:buChar char="o"/>
            </a:pPr>
            <a:r>
              <a:rPr lang="en-US">
                <a:ea typeface="Source Sans Pro"/>
              </a:rPr>
              <a:t>Flooding</a:t>
            </a:r>
          </a:p>
          <a:p>
            <a:pPr marL="914400" lvl="1">
              <a:buFont typeface="Courier New" panose="020B0604020202020204" pitchFamily="34" charset="0"/>
              <a:buChar char="o"/>
            </a:pPr>
            <a:r>
              <a:rPr lang="en-US">
                <a:ea typeface="Source Sans Pro"/>
              </a:rPr>
              <a:t>Agricultural Soil Contamination</a:t>
            </a:r>
          </a:p>
          <a:p>
            <a:pPr marL="457200" indent="-457200"/>
            <a:r>
              <a:rPr lang="en-US">
                <a:ea typeface="Source Sans Pro"/>
              </a:rPr>
              <a:t>Response</a:t>
            </a:r>
          </a:p>
          <a:p>
            <a:pPr marL="914400" lvl="1">
              <a:buFont typeface="Courier New" panose="020B0604020202020204" pitchFamily="34" charset="0"/>
              <a:buChar char="o"/>
            </a:pPr>
            <a:r>
              <a:rPr lang="en-US">
                <a:ea typeface="Source Sans Pro"/>
              </a:rPr>
              <a:t>Well Water Sampling and Testing</a:t>
            </a:r>
          </a:p>
          <a:p>
            <a:pPr lvl="1">
              <a:buFont typeface="Courier New" panose="020B0604020202020204" pitchFamily="34" charset="0"/>
              <a:buChar char="o"/>
            </a:pPr>
            <a:endParaRPr lang="en-US">
              <a:ea typeface="Source Sans Pro"/>
            </a:endParaRPr>
          </a:p>
        </p:txBody>
      </p:sp>
      <p:grpSp>
        <p:nvGrpSpPr>
          <p:cNvPr id="45"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46" name="Freeform: Shape 45">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grpSp>
        <p:nvGrpSpPr>
          <p:cNvPr id="61" name="Graphic 185">
            <a:extLst>
              <a:ext uri="{FF2B5EF4-FFF2-40B4-BE49-F238E27FC236}">
                <a16:creationId xmlns:a16="http://schemas.microsoft.com/office/drawing/2014/main" id="{617CAA5F-37E3-4DF6-9DD0-68A40D2161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alpha val="20000"/>
            </a:schemeClr>
          </a:solidFill>
        </p:grpSpPr>
        <p:sp>
          <p:nvSpPr>
            <p:cNvPr id="53" name="Freeform: Shape 52">
              <a:extLst>
                <a:ext uri="{FF2B5EF4-FFF2-40B4-BE49-F238E27FC236}">
                  <a16:creationId xmlns:a16="http://schemas.microsoft.com/office/drawing/2014/main" id="{2FCF03A3-80B7-45BC-AA40-A335CC8168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E9D3C77A-275B-4C9E-A407-B09450E564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DC6C5B5B-80BB-41D8-A377-C653EF1B0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DCA5D93A-E913-46A0-9684-20B6B4B8C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E6EFE8A-51D2-4AF6-A18C-29A9E5EF5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287130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1C758-79E5-39B3-DEE1-D11F6255FB3C}"/>
              </a:ext>
            </a:extLst>
          </p:cNvPr>
          <p:cNvSpPr>
            <a:spLocks noGrp="1"/>
          </p:cNvSpPr>
          <p:nvPr>
            <p:ph type="title" idx="4294967295"/>
          </p:nvPr>
        </p:nvSpPr>
        <p:spPr>
          <a:xfrm>
            <a:off x="1132417" y="404283"/>
            <a:ext cx="4975754" cy="1816099"/>
          </a:xfrm>
        </p:spPr>
        <p:txBody>
          <a:bodyPr anchor="b">
            <a:normAutofit/>
          </a:bodyPr>
          <a:lstStyle/>
          <a:p>
            <a:r>
              <a:rPr lang="en-US" sz="4800">
                <a:ea typeface="Source Sans Pro"/>
              </a:rPr>
              <a:t>Regionwide Flooding</a:t>
            </a:r>
          </a:p>
        </p:txBody>
      </p:sp>
      <p:sp>
        <p:nvSpPr>
          <p:cNvPr id="3" name="Content Placeholder 2">
            <a:extLst>
              <a:ext uri="{FF2B5EF4-FFF2-40B4-BE49-F238E27FC236}">
                <a16:creationId xmlns:a16="http://schemas.microsoft.com/office/drawing/2014/main" id="{52244118-39B1-8F86-5812-439120C7B0DC}"/>
              </a:ext>
            </a:extLst>
          </p:cNvPr>
          <p:cNvSpPr>
            <a:spLocks noGrp="1"/>
          </p:cNvSpPr>
          <p:nvPr>
            <p:ph idx="4294967295"/>
          </p:nvPr>
        </p:nvSpPr>
        <p:spPr>
          <a:xfrm>
            <a:off x="423333" y="1951038"/>
            <a:ext cx="6144683" cy="4090987"/>
          </a:xfrm>
        </p:spPr>
        <p:txBody>
          <a:bodyPr vert="horz" lIns="91440" tIns="45720" rIns="91440" bIns="45720" rtlCol="0" anchor="t">
            <a:noAutofit/>
          </a:bodyPr>
          <a:lstStyle/>
          <a:p>
            <a:endParaRPr lang="en-US">
              <a:ea typeface="Source Sans Pro"/>
            </a:endParaRPr>
          </a:p>
          <a:p>
            <a:r>
              <a:rPr lang="en-US" sz="3200">
                <a:ea typeface="Source Sans Pro"/>
              </a:rPr>
              <a:t>Across northeast Oregon and southeast Washington in February 2020</a:t>
            </a:r>
          </a:p>
          <a:p>
            <a:pPr lvl="1">
              <a:buFont typeface="Courier New" panose="020B0604020202020204" pitchFamily="34" charset="0"/>
              <a:buChar char="o"/>
            </a:pPr>
            <a:r>
              <a:rPr lang="en-US" sz="3200">
                <a:ea typeface="Source Sans Pro"/>
              </a:rPr>
              <a:t>Due to heavy rain runoff  and melting snow</a:t>
            </a:r>
          </a:p>
          <a:p>
            <a:pPr lvl="1">
              <a:buFont typeface="Courier New" panose="020B0604020202020204" pitchFamily="34" charset="0"/>
              <a:buChar char="o"/>
            </a:pPr>
            <a:r>
              <a:rPr lang="en-US" sz="3200">
                <a:ea typeface="Source Sans Pro"/>
              </a:rPr>
              <a:t>Road, forest, and residential damage</a:t>
            </a:r>
          </a:p>
          <a:p>
            <a:endParaRPr lang="en-US">
              <a:ea typeface="Source Sans Pro"/>
            </a:endParaRPr>
          </a:p>
        </p:txBody>
      </p:sp>
      <p:pic>
        <p:nvPicPr>
          <p:cNvPr id="6" name="Picture 5" descr="Umatilla River Flooding | Photos">
            <a:extLst>
              <a:ext uri="{FF2B5EF4-FFF2-40B4-BE49-F238E27FC236}">
                <a16:creationId xmlns:a16="http://schemas.microsoft.com/office/drawing/2014/main" id="{E4005702-8124-1A44-1F3F-36F356528C0B}"/>
              </a:ext>
            </a:extLst>
          </p:cNvPr>
          <p:cNvPicPr>
            <a:picLocks noChangeAspect="1"/>
          </p:cNvPicPr>
          <p:nvPr/>
        </p:nvPicPr>
        <p:blipFill>
          <a:blip r:embed="rId4"/>
          <a:srcRect l="15588" r="17661" b="-1"/>
          <a:stretch/>
        </p:blipFill>
        <p:spPr>
          <a:xfrm>
            <a:off x="6093667" y="1020595"/>
            <a:ext cx="3109516" cy="3155008"/>
          </a:xfrm>
          <a:custGeom>
            <a:avLst/>
            <a:gdLst/>
            <a:ahLst/>
            <a:cxnLst/>
            <a:rect l="l" t="t" r="r" b="b"/>
            <a:pathLst>
              <a:path w="2518114" h="2518114">
                <a:moveTo>
                  <a:pt x="1259057" y="0"/>
                </a:moveTo>
                <a:cubicBezTo>
                  <a:pt x="1954415" y="0"/>
                  <a:pt x="2518114" y="563699"/>
                  <a:pt x="2518114" y="1259057"/>
                </a:cubicBezTo>
                <a:cubicBezTo>
                  <a:pt x="2518114" y="1954415"/>
                  <a:pt x="1954415" y="2518114"/>
                  <a:pt x="1259057" y="2518114"/>
                </a:cubicBezTo>
                <a:cubicBezTo>
                  <a:pt x="563699" y="2518114"/>
                  <a:pt x="0" y="1954415"/>
                  <a:pt x="0" y="1259057"/>
                </a:cubicBezTo>
                <a:cubicBezTo>
                  <a:pt x="0" y="563699"/>
                  <a:pt x="563699" y="0"/>
                  <a:pt x="1259057" y="0"/>
                </a:cubicBezTo>
                <a:close/>
              </a:path>
            </a:pathLst>
          </a:custGeom>
        </p:spPr>
      </p:pic>
      <p:pic>
        <p:nvPicPr>
          <p:cNvPr id="4" name="Picture 3" descr="Umatilla River Flooding | Photos">
            <a:extLst>
              <a:ext uri="{FF2B5EF4-FFF2-40B4-BE49-F238E27FC236}">
                <a16:creationId xmlns:a16="http://schemas.microsoft.com/office/drawing/2014/main" id="{BF35F3A7-DAEA-E571-CDDA-1C209544BAE8}"/>
              </a:ext>
            </a:extLst>
          </p:cNvPr>
          <p:cNvPicPr>
            <a:picLocks noChangeAspect="1"/>
          </p:cNvPicPr>
          <p:nvPr/>
        </p:nvPicPr>
        <p:blipFill>
          <a:blip r:embed="rId5"/>
          <a:srcRect l="16234" r="17016"/>
          <a:stretch/>
        </p:blipFill>
        <p:spPr>
          <a:xfrm>
            <a:off x="8885710" y="18398"/>
            <a:ext cx="3157464" cy="3237075"/>
          </a:xfrm>
          <a:custGeom>
            <a:avLst/>
            <a:gdLst/>
            <a:ahLst/>
            <a:cxnLst/>
            <a:rect l="l" t="t" r="r" b="b"/>
            <a:pathLst>
              <a:path w="2361890" h="2361890">
                <a:moveTo>
                  <a:pt x="1180945" y="0"/>
                </a:moveTo>
                <a:cubicBezTo>
                  <a:pt x="1833163" y="0"/>
                  <a:pt x="2361890" y="528727"/>
                  <a:pt x="2361890" y="1180945"/>
                </a:cubicBezTo>
                <a:cubicBezTo>
                  <a:pt x="2361890" y="1833163"/>
                  <a:pt x="1833163" y="2361890"/>
                  <a:pt x="1180945" y="2361890"/>
                </a:cubicBezTo>
                <a:cubicBezTo>
                  <a:pt x="528727" y="2361890"/>
                  <a:pt x="0" y="1833163"/>
                  <a:pt x="0" y="1180945"/>
                </a:cubicBezTo>
                <a:cubicBezTo>
                  <a:pt x="0" y="528727"/>
                  <a:pt x="528727" y="0"/>
                  <a:pt x="1180945" y="0"/>
                </a:cubicBezTo>
                <a:close/>
              </a:path>
            </a:pathLst>
          </a:custGeom>
        </p:spPr>
      </p:pic>
      <p:pic>
        <p:nvPicPr>
          <p:cNvPr id="7" name="Picture 6" descr="Umatilla River Flooding | Photos">
            <a:extLst>
              <a:ext uri="{FF2B5EF4-FFF2-40B4-BE49-F238E27FC236}">
                <a16:creationId xmlns:a16="http://schemas.microsoft.com/office/drawing/2014/main" id="{BDB49E92-E808-30CD-F886-47398EA89437}"/>
              </a:ext>
            </a:extLst>
          </p:cNvPr>
          <p:cNvPicPr>
            <a:picLocks noChangeAspect="1"/>
          </p:cNvPicPr>
          <p:nvPr/>
        </p:nvPicPr>
        <p:blipFill>
          <a:blip r:embed="rId6"/>
          <a:srcRect l="19423" r="13828" b="2"/>
          <a:stretch/>
        </p:blipFill>
        <p:spPr>
          <a:xfrm>
            <a:off x="8160217" y="3244148"/>
            <a:ext cx="3613613" cy="3613613"/>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spTree>
    <p:extLst>
      <p:ext uri="{BB962C8B-B14F-4D97-AF65-F5344CB8AC3E}">
        <p14:creationId xmlns:p14="http://schemas.microsoft.com/office/powerpoint/2010/main" val="2337751730"/>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20CFF-3CEC-05CD-28C5-601E81F54EE5}"/>
              </a:ext>
            </a:extLst>
          </p:cNvPr>
          <p:cNvSpPr>
            <a:spLocks noGrp="1"/>
          </p:cNvSpPr>
          <p:nvPr>
            <p:ph type="title"/>
          </p:nvPr>
        </p:nvSpPr>
        <p:spPr>
          <a:xfrm>
            <a:off x="2862617" y="160409"/>
            <a:ext cx="6034586" cy="1348309"/>
          </a:xfrm>
        </p:spPr>
        <p:txBody>
          <a:bodyPr>
            <a:normAutofit/>
          </a:bodyPr>
          <a:lstStyle/>
          <a:p>
            <a:r>
              <a:rPr lang="en-US">
                <a:ea typeface="Source Sans Pro"/>
              </a:rPr>
              <a:t>Soil Contamination</a:t>
            </a:r>
          </a:p>
        </p:txBody>
      </p:sp>
      <p:sp>
        <p:nvSpPr>
          <p:cNvPr id="3" name="Content Placeholder 2">
            <a:extLst>
              <a:ext uri="{FF2B5EF4-FFF2-40B4-BE49-F238E27FC236}">
                <a16:creationId xmlns:a16="http://schemas.microsoft.com/office/drawing/2014/main" id="{E41F47EC-57BB-8221-3ABE-C886A78E3D5E}"/>
              </a:ext>
            </a:extLst>
          </p:cNvPr>
          <p:cNvSpPr>
            <a:spLocks noGrp="1"/>
          </p:cNvSpPr>
          <p:nvPr>
            <p:ph idx="1"/>
          </p:nvPr>
        </p:nvSpPr>
        <p:spPr>
          <a:xfrm>
            <a:off x="5489812" y="1510758"/>
            <a:ext cx="5548489" cy="4450115"/>
          </a:xfrm>
        </p:spPr>
        <p:txBody>
          <a:bodyPr vert="horz" lIns="91440" tIns="45720" rIns="91440" bIns="45720" rtlCol="0" anchor="t">
            <a:normAutofit/>
          </a:bodyPr>
          <a:lstStyle/>
          <a:p>
            <a:r>
              <a:rPr lang="en-US" sz="3200" dirty="0">
                <a:ea typeface="Source Sans Pro"/>
              </a:rPr>
              <a:t>Irrigated farmland</a:t>
            </a:r>
          </a:p>
          <a:p>
            <a:r>
              <a:rPr lang="en-US" sz="3200" dirty="0">
                <a:ea typeface="Source Sans Pro"/>
              </a:rPr>
              <a:t>Animal feedlots and pastures</a:t>
            </a:r>
          </a:p>
          <a:p>
            <a:r>
              <a:rPr lang="en-US" sz="3200" dirty="0">
                <a:ea typeface="Source Sans Pro"/>
              </a:rPr>
              <a:t>Food processing facilities</a:t>
            </a:r>
          </a:p>
          <a:p>
            <a:r>
              <a:rPr lang="en-US" sz="3200" dirty="0">
                <a:ea typeface="Source Sans Pro"/>
              </a:rPr>
              <a:t>Residential septic systems</a:t>
            </a:r>
          </a:p>
          <a:p>
            <a:endParaRPr lang="en-US" dirty="0">
              <a:ea typeface="Source Sans Pro"/>
            </a:endParaRPr>
          </a:p>
        </p:txBody>
      </p:sp>
      <p:pic>
        <p:nvPicPr>
          <p:cNvPr id="5" name="Picture 4" descr="RD Offutt Threemile Farms - Boardman Oregon">
            <a:extLst>
              <a:ext uri="{FF2B5EF4-FFF2-40B4-BE49-F238E27FC236}">
                <a16:creationId xmlns:a16="http://schemas.microsoft.com/office/drawing/2014/main" id="{2C636F52-230D-C34A-8B37-8DF9D2D2555A}"/>
              </a:ext>
            </a:extLst>
          </p:cNvPr>
          <p:cNvPicPr>
            <a:picLocks noChangeAspect="1"/>
          </p:cNvPicPr>
          <p:nvPr/>
        </p:nvPicPr>
        <p:blipFill>
          <a:blip r:embed="rId3"/>
          <a:stretch>
            <a:fillRect/>
          </a:stretch>
        </p:blipFill>
        <p:spPr>
          <a:xfrm>
            <a:off x="2864609" y="3962470"/>
            <a:ext cx="6030605" cy="2743058"/>
          </a:xfrm>
          <a:prstGeom prst="rect">
            <a:avLst/>
          </a:prstGeom>
        </p:spPr>
      </p:pic>
      <p:pic>
        <p:nvPicPr>
          <p:cNvPr id="4" name="Picture 3" descr="Milking Profits – Oregon Business">
            <a:extLst>
              <a:ext uri="{FF2B5EF4-FFF2-40B4-BE49-F238E27FC236}">
                <a16:creationId xmlns:a16="http://schemas.microsoft.com/office/drawing/2014/main" id="{E57748AD-8AD1-B471-75DC-B7DFF06BBFFE}"/>
              </a:ext>
            </a:extLst>
          </p:cNvPr>
          <p:cNvPicPr>
            <a:picLocks noChangeAspect="1"/>
          </p:cNvPicPr>
          <p:nvPr/>
        </p:nvPicPr>
        <p:blipFill>
          <a:blip r:embed="rId4"/>
          <a:stretch>
            <a:fillRect/>
          </a:stretch>
        </p:blipFill>
        <p:spPr>
          <a:xfrm>
            <a:off x="737475" y="1511133"/>
            <a:ext cx="3893166" cy="2630179"/>
          </a:xfrm>
          <a:prstGeom prst="rect">
            <a:avLst/>
          </a:prstGeom>
        </p:spPr>
      </p:pic>
    </p:spTree>
    <p:extLst>
      <p:ext uri="{BB962C8B-B14F-4D97-AF65-F5344CB8AC3E}">
        <p14:creationId xmlns:p14="http://schemas.microsoft.com/office/powerpoint/2010/main" val="15483906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d5afb0bb-94c0-4b12-8cb5-1a0748bbea18"/>
</p:tagLst>
</file>

<file path=ppt/theme/theme1.xml><?xml version="1.0" encoding="utf-8"?>
<a:theme xmlns:a="http://schemas.openxmlformats.org/drawingml/2006/main" name="FunkyShapesDarkVTI">
  <a:themeElements>
    <a:clrScheme name="EPH bright">
      <a:dk1>
        <a:sysClr val="windowText" lastClr="000000"/>
      </a:dk1>
      <a:lt1>
        <a:sysClr val="window" lastClr="FFFFFF"/>
      </a:lt1>
      <a:dk2>
        <a:srgbClr val="44546A"/>
      </a:dk2>
      <a:lt2>
        <a:srgbClr val="E7E6E6"/>
      </a:lt2>
      <a:accent1>
        <a:srgbClr val="DB073D"/>
      </a:accent1>
      <a:accent2>
        <a:srgbClr val="DBA507"/>
      </a:accent2>
      <a:accent3>
        <a:srgbClr val="8EC7D2"/>
      </a:accent3>
      <a:accent4>
        <a:srgbClr val="0D6986"/>
      </a:accent4>
      <a:accent5>
        <a:srgbClr val="07485B"/>
      </a:accent5>
      <a:accent6>
        <a:srgbClr val="EF8627"/>
      </a:accent6>
      <a:hlink>
        <a:srgbClr val="0563C1"/>
      </a:hlink>
      <a:folHlink>
        <a:srgbClr val="954F72"/>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DarkVTI" id="{84637DF0-7D2D-4F20-816C-4D6C45F3FAF2}" vid="{0EF594EE-C33F-480F-80E7-D4F74C1C30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1A95FCD26E3264EB7C3B686132D11F6" ma:contentTypeVersion="4" ma:contentTypeDescription="Create a new document." ma:contentTypeScope="" ma:versionID="e14e32f32d8a3fc8861251710d92d401">
  <xsd:schema xmlns:xsd="http://www.w3.org/2001/XMLSchema" xmlns:xs="http://www.w3.org/2001/XMLSchema" xmlns:p="http://schemas.microsoft.com/office/2006/metadata/properties" xmlns:ns2="f05a99dc-6cd2-46bb-a117-d11179dc280b" targetNamespace="http://schemas.microsoft.com/office/2006/metadata/properties" ma:root="true" ma:fieldsID="900560191616fe1a731107820a757275" ns2:_="">
    <xsd:import namespace="f05a99dc-6cd2-46bb-a117-d11179dc280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5a99dc-6cd2-46bb-a117-d11179dc28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B75ACAD-FE48-483C-91F9-9BF1F2919E7F}">
  <ds:schemaRefs>
    <ds:schemaRef ds:uri="http://schemas.microsoft.com/sharepoint/v3/contenttype/forms"/>
  </ds:schemaRefs>
</ds:datastoreItem>
</file>

<file path=customXml/itemProps2.xml><?xml version="1.0" encoding="utf-8"?>
<ds:datastoreItem xmlns:ds="http://schemas.openxmlformats.org/officeDocument/2006/customXml" ds:itemID="{67E1DBF1-F6D1-4241-BA66-A383E0FAEFC2}">
  <ds:schemaRefs>
    <ds:schemaRef ds:uri="http://schemas.microsoft.com/office/2006/metadata/contentType"/>
    <ds:schemaRef ds:uri="http://schemas.microsoft.com/office/2006/metadata/properties/metaAttributes"/>
    <ds:schemaRef ds:uri="http://www.w3.org/2000/xmlns/"/>
    <ds:schemaRef ds:uri="http://www.w3.org/2001/XMLSchema"/>
    <ds:schemaRef ds:uri="f05a99dc-6cd2-46bb-a117-d11179dc280b"/>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B004DE3-B80C-4EA1-B621-A08197CEFB43}">
  <ds:schemaRefs>
    <ds:schemaRef ds:uri="http://schemas.microsoft.com/office/2006/metadata/properties"/>
    <ds:schemaRef ds:uri="http://www.w3.org/2000/xmln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24</Slides>
  <Notes>23</Notes>
  <HiddenSlides>0</HiddenSlide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FunkyShapesDarkVTI</vt:lpstr>
      <vt:lpstr>PowerPoint Presentation</vt:lpstr>
      <vt:lpstr>PowerPoint Presentation</vt:lpstr>
      <vt:lpstr>PowerPoint Presentation</vt:lpstr>
      <vt:lpstr>PowerPoint Presentation</vt:lpstr>
      <vt:lpstr>NPAIHB Environmental Public Health Team</vt:lpstr>
      <vt:lpstr>PowerPoint Presentation</vt:lpstr>
      <vt:lpstr>Outline </vt:lpstr>
      <vt:lpstr>Regionwide Flooding</vt:lpstr>
      <vt:lpstr>Soil Contamination</vt:lpstr>
      <vt:lpstr>Estimated Sources of Nitrate Contamination in the Lower Umatilla Basin</vt:lpstr>
      <vt:lpstr>Average Nitrate Range Density Map</vt:lpstr>
      <vt:lpstr>Wells</vt:lpstr>
      <vt:lpstr>Improving Access to Safe Drinking Water from Private Wells </vt:lpstr>
      <vt:lpstr>Beginning Steps</vt:lpstr>
      <vt:lpstr>Partnership with Innovate</vt:lpstr>
      <vt:lpstr>Testing Breakdown</vt:lpstr>
      <vt:lpstr>Modernizing Data Collection</vt:lpstr>
      <vt:lpstr>Well Water Mapping</vt:lpstr>
      <vt:lpstr>Testing in the Field – First Draft</vt:lpstr>
      <vt:lpstr>Adjustments – Second Draft</vt:lpstr>
      <vt:lpstr>Next Steps</vt:lpstr>
      <vt:lpstr>PowerPoint Presentation</vt:lpstr>
      <vt:lpstr>Review &amp; Closing</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Smith</dc:creator>
  <cp:lastModifiedBy>Melino Gianotti</cp:lastModifiedBy>
  <cp:revision>36</cp:revision>
  <dcterms:created xsi:type="dcterms:W3CDTF">2023-12-05T18:54:42Z</dcterms:created>
  <dcterms:modified xsi:type="dcterms:W3CDTF">2024-09-13T20:54:13Z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0x01010001A95FCD26E3264EB7C3B686132D11F6</vt:lpwstr>
  </property>
</Properties>
</file>